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FAF1"/>
          </a:solidFill>
        </a:fill>
      </a:tcStyle>
    </a:wholeTbl>
    <a:band2H>
      <a:tcTxStyle b="def" i="def"/>
      <a:tcStyle>
        <a:tcBdr/>
        <a:fill>
          <a:solidFill>
            <a:srgbClr val="EBFCF8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firstRow>
  </a:tblStyle>
  <a:tblStyle styleId="{D51ADE6A-740E-44AE-83CC-AE7238B6C88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2" name="Shape 8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9607" y="1030675"/>
            <a:ext cx="12229412" cy="319726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half" idx="1"/>
          </p:nvPr>
        </p:nvSpPr>
        <p:spPr>
          <a:xfrm>
            <a:off x="1951672" y="5528838"/>
            <a:ext cx="9311105" cy="422476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b="1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</a:defRPr>
            </a:lvl1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ck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249590" y="0"/>
            <a:ext cx="12476944" cy="105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768019" y="1628388"/>
            <a:ext cx="11974325" cy="81252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2pPr marL="1057069" indent="-406564">
              <a:spcBef>
                <a:spcPts val="0"/>
              </a:spcBef>
              <a:buClr>
                <a:srgbClr val="FF2600"/>
              </a:buClr>
              <a:defRPr sz="2800"/>
            </a:lvl2pPr>
            <a:lvl3pPr marL="1626260" indent="-325252">
              <a:spcBef>
                <a:spcPts val="0"/>
              </a:spcBef>
              <a:defRPr sz="1800"/>
            </a:lvl3pPr>
            <a:lvl4pPr marL="2276764" indent="-325252">
              <a:spcBef>
                <a:spcPts val="600"/>
              </a:spcBef>
              <a:buClr>
                <a:srgbClr val="FFD600"/>
              </a:buClr>
              <a:defRPr sz="2800">
                <a:latin typeface="Tahoma"/>
                <a:ea typeface="Tahoma"/>
                <a:cs typeface="Tahoma"/>
                <a:sym typeface="Tahoma"/>
              </a:defRPr>
            </a:lvl4pPr>
            <a:lvl5pPr marL="2927268" indent="-325252">
              <a:spcBef>
                <a:spcPts val="600"/>
              </a:spcBef>
              <a:buClr>
                <a:srgbClr val="00E6B7"/>
              </a:buClr>
              <a:defRPr sz="28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2046188" y="9280032"/>
            <a:ext cx="308373" cy="2794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 defTabSz="914400">
              <a:defRPr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solidFill>
            <a:srgbClr val="4349AA"/>
          </a:solidFill>
          <a:uFill>
            <a:solidFill>
              <a:srgbClr val="4349AA"/>
            </a:solidFill>
          </a:uFill>
          <a:latin typeface="+mn-lt"/>
          <a:ea typeface="+mn-ea"/>
          <a:cs typeface="+mn-cs"/>
          <a:sym typeface="Century Gothic"/>
        </a:defRPr>
      </a:lvl1pPr>
      <a:lvl2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solidFill>
            <a:srgbClr val="4349AA"/>
          </a:solidFill>
          <a:uFill>
            <a:solidFill>
              <a:srgbClr val="4349AA"/>
            </a:solidFill>
          </a:uFill>
          <a:latin typeface="+mn-lt"/>
          <a:ea typeface="+mn-ea"/>
          <a:cs typeface="+mn-cs"/>
          <a:sym typeface="Century Gothic"/>
        </a:defRPr>
      </a:lvl2pPr>
      <a:lvl3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solidFill>
            <a:srgbClr val="4349AA"/>
          </a:solidFill>
          <a:uFill>
            <a:solidFill>
              <a:srgbClr val="4349AA"/>
            </a:solidFill>
          </a:uFill>
          <a:latin typeface="+mn-lt"/>
          <a:ea typeface="+mn-ea"/>
          <a:cs typeface="+mn-cs"/>
          <a:sym typeface="Century Gothic"/>
        </a:defRPr>
      </a:lvl3pPr>
      <a:lvl4pPr marL="0" marR="0" indent="685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solidFill>
            <a:srgbClr val="4349AA"/>
          </a:solidFill>
          <a:uFill>
            <a:solidFill>
              <a:srgbClr val="4349AA"/>
            </a:solidFill>
          </a:uFill>
          <a:latin typeface="+mn-lt"/>
          <a:ea typeface="+mn-ea"/>
          <a:cs typeface="+mn-cs"/>
          <a:sym typeface="Century Gothic"/>
        </a:defRPr>
      </a:lvl4pPr>
      <a:lvl5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solidFill>
            <a:srgbClr val="4349AA"/>
          </a:solidFill>
          <a:uFill>
            <a:solidFill>
              <a:srgbClr val="4349AA"/>
            </a:solidFill>
          </a:uFill>
          <a:latin typeface="+mn-lt"/>
          <a:ea typeface="+mn-ea"/>
          <a:cs typeface="+mn-cs"/>
          <a:sym typeface="Century Gothic"/>
        </a:defRPr>
      </a:lvl5pPr>
      <a:lvl6pPr marL="0" marR="0" indent="1143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solidFill>
            <a:srgbClr val="4349AA"/>
          </a:solidFill>
          <a:uFill>
            <a:solidFill>
              <a:srgbClr val="4349AA"/>
            </a:solidFill>
          </a:uFill>
          <a:latin typeface="+mn-lt"/>
          <a:ea typeface="+mn-ea"/>
          <a:cs typeface="+mn-cs"/>
          <a:sym typeface="Century Gothic"/>
        </a:defRPr>
      </a:lvl6pPr>
      <a:lvl7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solidFill>
            <a:srgbClr val="4349AA"/>
          </a:solidFill>
          <a:uFill>
            <a:solidFill>
              <a:srgbClr val="4349AA"/>
            </a:solidFill>
          </a:uFill>
          <a:latin typeface="+mn-lt"/>
          <a:ea typeface="+mn-ea"/>
          <a:cs typeface="+mn-cs"/>
          <a:sym typeface="Century Gothic"/>
        </a:defRPr>
      </a:lvl7pPr>
      <a:lvl8pPr marL="0" marR="0" indent="1600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solidFill>
            <a:srgbClr val="4349AA"/>
          </a:solidFill>
          <a:uFill>
            <a:solidFill>
              <a:srgbClr val="4349AA"/>
            </a:solidFill>
          </a:uFill>
          <a:latin typeface="+mn-lt"/>
          <a:ea typeface="+mn-ea"/>
          <a:cs typeface="+mn-cs"/>
          <a:sym typeface="Century Gothic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400" u="none">
          <a:solidFill>
            <a:srgbClr val="4349AA"/>
          </a:solidFill>
          <a:uFill>
            <a:solidFill>
              <a:srgbClr val="4349AA"/>
            </a:solidFill>
          </a:uFill>
          <a:latin typeface="+mn-lt"/>
          <a:ea typeface="+mn-ea"/>
          <a:cs typeface="+mn-cs"/>
          <a:sym typeface="Century Gothic"/>
        </a:defRPr>
      </a:lvl9pPr>
    </p:titleStyle>
    <p:bodyStyle>
      <a:lvl1pPr marL="487877" marR="0" indent="-487877" algn="l" defTabSz="914400" latinLnBrk="0">
        <a:lnSpc>
          <a:spcPct val="100000"/>
        </a:lnSpc>
        <a:spcBef>
          <a:spcPts val="1000"/>
        </a:spcBef>
        <a:spcAft>
          <a:spcPts val="0"/>
        </a:spcAft>
        <a:buClr>
          <a:srgbClr val="434ED6"/>
        </a:buClr>
        <a:buSzPct val="60000"/>
        <a:buFontTx/>
        <a:buChar char=""/>
        <a:tabLst/>
        <a:defRPr b="0" baseline="0" cap="none" i="0" spc="0" strike="noStrike" sz="3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entury Gothic"/>
        </a:defRPr>
      </a:lvl1pPr>
      <a:lvl2pPr marL="1144190" marR="0" indent="-493685" algn="l" defTabSz="914400" latinLnBrk="0">
        <a:lnSpc>
          <a:spcPct val="100000"/>
        </a:lnSpc>
        <a:spcBef>
          <a:spcPts val="1000"/>
        </a:spcBef>
        <a:spcAft>
          <a:spcPts val="0"/>
        </a:spcAft>
        <a:buClr>
          <a:srgbClr val="434ED6"/>
        </a:buClr>
        <a:buSzPct val="55000"/>
        <a:buFontTx/>
        <a:buChar char=""/>
        <a:tabLst/>
        <a:defRPr b="0" baseline="0" cap="none" i="0" spc="0" strike="noStrike" sz="3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entury Gothic"/>
        </a:defRPr>
      </a:lvl2pPr>
      <a:lvl3pPr marL="1915373" marR="0" indent="-614365" algn="l" defTabSz="914400" latinLnBrk="0">
        <a:lnSpc>
          <a:spcPct val="100000"/>
        </a:lnSpc>
        <a:spcBef>
          <a:spcPts val="1000"/>
        </a:spcBef>
        <a:spcAft>
          <a:spcPts val="0"/>
        </a:spcAft>
        <a:buClr>
          <a:srgbClr val="434ED6"/>
        </a:buClr>
        <a:buSzPct val="50000"/>
        <a:buFontTx/>
        <a:buChar char=""/>
        <a:tabLst/>
        <a:defRPr b="0" baseline="0" cap="none" i="0" spc="0" strike="noStrike" sz="3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entury Gothic"/>
        </a:defRPr>
      </a:lvl3pPr>
      <a:lvl4pPr marL="2346461" marR="0" indent="-394948" algn="l" defTabSz="914400" latinLnBrk="0">
        <a:lnSpc>
          <a:spcPct val="100000"/>
        </a:lnSpc>
        <a:spcBef>
          <a:spcPts val="1000"/>
        </a:spcBef>
        <a:spcAft>
          <a:spcPts val="0"/>
        </a:spcAft>
        <a:buClr>
          <a:srgbClr val="434ED6"/>
        </a:buClr>
        <a:buSzPct val="55000"/>
        <a:buFontTx/>
        <a:buChar char=""/>
        <a:tabLst/>
        <a:defRPr b="0" baseline="0" cap="none" i="0" spc="0" strike="noStrike" sz="3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entury Gothic"/>
        </a:defRPr>
      </a:lvl4pPr>
      <a:lvl5pPr marL="2996965" marR="0" indent="-394948" algn="l" defTabSz="914400" latinLnBrk="0">
        <a:lnSpc>
          <a:spcPct val="100000"/>
        </a:lnSpc>
        <a:spcBef>
          <a:spcPts val="1000"/>
        </a:spcBef>
        <a:spcAft>
          <a:spcPts val="0"/>
        </a:spcAft>
        <a:buClr>
          <a:srgbClr val="434ED6"/>
        </a:buClr>
        <a:buSzPct val="50000"/>
        <a:buFontTx/>
        <a:buChar char=""/>
        <a:tabLst/>
        <a:defRPr b="0" baseline="0" cap="none" i="0" spc="0" strike="noStrike" sz="3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entury Gothic"/>
        </a:defRPr>
      </a:lvl5pPr>
      <a:lvl6pPr marL="3145064" marR="0" indent="-693964" algn="l" defTabSz="914400" latinLnBrk="0">
        <a:lnSpc>
          <a:spcPct val="100000"/>
        </a:lnSpc>
        <a:spcBef>
          <a:spcPts val="1000"/>
        </a:spcBef>
        <a:spcAft>
          <a:spcPts val="0"/>
        </a:spcAft>
        <a:buClr>
          <a:srgbClr val="434ED6"/>
        </a:buClr>
        <a:buSzPct val="171000"/>
        <a:buFontTx/>
        <a:buChar char=""/>
        <a:tabLst/>
        <a:defRPr b="0" baseline="0" cap="none" i="0" spc="0" strike="noStrike" sz="3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entury Gothic"/>
        </a:defRPr>
      </a:lvl6pPr>
      <a:lvl7pPr marL="3500664" marR="0" indent="-693964" algn="l" defTabSz="914400" latinLnBrk="0">
        <a:lnSpc>
          <a:spcPct val="100000"/>
        </a:lnSpc>
        <a:spcBef>
          <a:spcPts val="1000"/>
        </a:spcBef>
        <a:spcAft>
          <a:spcPts val="0"/>
        </a:spcAft>
        <a:buClr>
          <a:srgbClr val="434ED6"/>
        </a:buClr>
        <a:buSzPct val="171000"/>
        <a:buFontTx/>
        <a:buChar char=""/>
        <a:tabLst/>
        <a:defRPr b="0" baseline="0" cap="none" i="0" spc="0" strike="noStrike" sz="3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entury Gothic"/>
        </a:defRPr>
      </a:lvl7pPr>
      <a:lvl8pPr marL="3856264" marR="0" indent="-693964" algn="l" defTabSz="914400" latinLnBrk="0">
        <a:lnSpc>
          <a:spcPct val="100000"/>
        </a:lnSpc>
        <a:spcBef>
          <a:spcPts val="1000"/>
        </a:spcBef>
        <a:spcAft>
          <a:spcPts val="0"/>
        </a:spcAft>
        <a:buClr>
          <a:srgbClr val="434ED6"/>
        </a:buClr>
        <a:buSzPct val="171000"/>
        <a:buFontTx/>
        <a:buChar char=""/>
        <a:tabLst/>
        <a:defRPr b="0" baseline="0" cap="none" i="0" spc="0" strike="noStrike" sz="3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entury Gothic"/>
        </a:defRPr>
      </a:lvl8pPr>
      <a:lvl9pPr marL="4211864" marR="0" indent="-693964" algn="l" defTabSz="914400" latinLnBrk="0">
        <a:lnSpc>
          <a:spcPct val="100000"/>
        </a:lnSpc>
        <a:spcBef>
          <a:spcPts val="1000"/>
        </a:spcBef>
        <a:spcAft>
          <a:spcPts val="0"/>
        </a:spcAft>
        <a:buClr>
          <a:srgbClr val="434ED6"/>
        </a:buClr>
        <a:buSzPct val="171000"/>
        <a:buFontTx/>
        <a:buChar char=""/>
        <a:tabLst/>
        <a:defRPr b="0" baseline="0" cap="none" i="0" spc="0" strike="noStrike" sz="3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entury Gothic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ahoma Bold"/>
        </a:defRPr>
      </a:lvl1pPr>
      <a:lvl2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ahoma Bold"/>
        </a:defRPr>
      </a:lvl2pPr>
      <a:lvl3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ahoma Bold"/>
        </a:defRPr>
      </a:lvl3pPr>
      <a:lvl4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ahoma Bold"/>
        </a:defRPr>
      </a:lvl4pPr>
      <a:lvl5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ahoma Bold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ahoma Bold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ahoma Bold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ahoma Bold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ahoma 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MP_Front.jpg" descr="MP_Fron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7217" y="270271"/>
            <a:ext cx="7370431" cy="9213040"/>
          </a:xfrm>
          <a:prstGeom prst="rect">
            <a:avLst/>
          </a:prstGeom>
          <a:ln w="6350">
            <a:solidFill>
              <a:srgbClr val="FFFFFF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3" name="Chapter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3 </a:t>
            </a:r>
          </a:p>
        </p:txBody>
      </p:sp>
      <p:sp>
        <p:nvSpPr>
          <p:cNvPr id="244" name="Writing a Marketing Plan"/>
          <p:cNvSpPr txBox="1"/>
          <p:nvPr/>
        </p:nvSpPr>
        <p:spPr>
          <a:xfrm>
            <a:off x="1955800" y="5524499"/>
            <a:ext cx="9309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400">
                <a:solidFill>
                  <a:srgbClr val="424242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Writing a Marketing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What is the key  performance metric the company  aims to achieve with the offering?"/>
          <p:cNvSpPr/>
          <p:nvPr/>
        </p:nvSpPr>
        <p:spPr>
          <a:xfrm>
            <a:off x="2355640" y="2892839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key </a:t>
            </a:r>
            <a:br/>
            <a:r>
              <a:t>performance metric the company </a:t>
            </a:r>
            <a:br/>
            <a:r>
              <a:t>aims to achieve with the offering?</a:t>
            </a:r>
          </a:p>
        </p:txBody>
      </p:sp>
      <p:sp>
        <p:nvSpPr>
          <p:cNvPr id="247" name="How will the  company evaluate the  progress toward its goal?"/>
          <p:cNvSpPr/>
          <p:nvPr/>
        </p:nvSpPr>
        <p:spPr>
          <a:xfrm>
            <a:off x="2362518" y="7827728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</a:t>
            </a:r>
            <a:br/>
            <a:r>
              <a:t>company evaluate the </a:t>
            </a:r>
            <a:br/>
            <a:r>
              <a:t>progress toward its goal?</a:t>
            </a:r>
          </a:p>
        </p:txBody>
      </p:sp>
      <p:sp>
        <p:nvSpPr>
          <p:cNvPr id="248" name="How is the company  offering being developed?"/>
          <p:cNvSpPr/>
          <p:nvPr/>
        </p:nvSpPr>
        <p:spPr>
          <a:xfrm>
            <a:off x="2358054" y="6599674"/>
            <a:ext cx="3703273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is the company </a:t>
            </a:r>
            <a:br/>
            <a:r>
              <a:t>offering being developed?</a:t>
            </a:r>
          </a:p>
        </p:txBody>
      </p:sp>
      <p:sp>
        <p:nvSpPr>
          <p:cNvPr id="249" name="Who are the target…"/>
          <p:cNvSpPr/>
          <p:nvPr/>
        </p:nvSpPr>
        <p:spPr>
          <a:xfrm>
            <a:off x="2360104" y="4031993"/>
            <a:ext cx="4098073" cy="891443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Who are the target 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customers, competitors, 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and collaborators? What are the company’s resources and market context?</a:t>
            </a:r>
          </a:p>
        </p:txBody>
      </p:sp>
      <p:sp>
        <p:nvSpPr>
          <p:cNvPr id="250" name="Rectangle"/>
          <p:cNvSpPr/>
          <p:nvPr/>
        </p:nvSpPr>
        <p:spPr>
          <a:xfrm>
            <a:off x="2271075" y="5314095"/>
            <a:ext cx="8379349" cy="846716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251" name="Tactics"/>
          <p:cNvSpPr/>
          <p:nvPr/>
        </p:nvSpPr>
        <p:spPr>
          <a:xfrm>
            <a:off x="2272281" y="5003231"/>
            <a:ext cx="2032001" cy="306508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Tactics</a:t>
            </a:r>
          </a:p>
        </p:txBody>
      </p:sp>
      <p:sp>
        <p:nvSpPr>
          <p:cNvPr id="252" name="Goal"/>
          <p:cNvSpPr/>
          <p:nvPr/>
        </p:nvSpPr>
        <p:spPr>
          <a:xfrm>
            <a:off x="2272281" y="2451884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Goal</a:t>
            </a:r>
          </a:p>
        </p:txBody>
      </p:sp>
      <p:sp>
        <p:nvSpPr>
          <p:cNvPr id="253" name="Rectangle"/>
          <p:cNvSpPr/>
          <p:nvPr/>
        </p:nvSpPr>
        <p:spPr>
          <a:xfrm>
            <a:off x="2271075" y="2763329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254" name="What are the criteria  (temporal and quantitative)  for reaching the goal?"/>
          <p:cNvSpPr/>
          <p:nvPr/>
        </p:nvSpPr>
        <p:spPr>
          <a:xfrm>
            <a:off x="6539923" y="2903973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criteria </a:t>
            </a:r>
            <a:br/>
            <a:r>
              <a:t>(temporal and quantitative) </a:t>
            </a:r>
            <a:br/>
            <a:r>
              <a:t>for reaching the goal?</a:t>
            </a:r>
          </a:p>
        </p:txBody>
      </p:sp>
      <p:sp>
        <p:nvSpPr>
          <p:cNvPr id="255" name="Benchmarks"/>
          <p:cNvSpPr/>
          <p:nvPr/>
        </p:nvSpPr>
        <p:spPr>
          <a:xfrm>
            <a:off x="8810531" y="2760176"/>
            <a:ext cx="1840490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Benchmarks</a:t>
            </a:r>
          </a:p>
        </p:txBody>
      </p:sp>
      <p:sp>
        <p:nvSpPr>
          <p:cNvPr id="256" name="Rectangle"/>
          <p:cNvSpPr/>
          <p:nvPr/>
        </p:nvSpPr>
        <p:spPr>
          <a:xfrm>
            <a:off x="6455357" y="2761763"/>
            <a:ext cx="4194077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257" name="Target market"/>
          <p:cNvSpPr/>
          <p:nvPr/>
        </p:nvSpPr>
        <p:spPr>
          <a:xfrm>
            <a:off x="4686852" y="3989796"/>
            <a:ext cx="177165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Target market</a:t>
            </a:r>
          </a:p>
        </p:txBody>
      </p:sp>
      <p:sp>
        <p:nvSpPr>
          <p:cNvPr id="258" name="Strategy"/>
          <p:cNvSpPr/>
          <p:nvPr/>
        </p:nvSpPr>
        <p:spPr>
          <a:xfrm>
            <a:off x="2276745" y="3679938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Strategy</a:t>
            </a:r>
          </a:p>
        </p:txBody>
      </p:sp>
      <p:sp>
        <p:nvSpPr>
          <p:cNvPr id="259" name="Rectangle"/>
          <p:cNvSpPr/>
          <p:nvPr/>
        </p:nvSpPr>
        <p:spPr>
          <a:xfrm>
            <a:off x="2275539" y="3989817"/>
            <a:ext cx="4181376" cy="9483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260" name="What value does the  offering create for target customers, collaborators, and company stakeholders?"/>
          <p:cNvSpPr/>
          <p:nvPr/>
        </p:nvSpPr>
        <p:spPr>
          <a:xfrm>
            <a:off x="6544387" y="4182827"/>
            <a:ext cx="4016017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value does the </a:t>
            </a:r>
            <a:br/>
            <a:r>
              <a:t>offering create for target customers, collaborators, and company stakeholders? </a:t>
            </a:r>
          </a:p>
        </p:txBody>
      </p:sp>
      <p:sp>
        <p:nvSpPr>
          <p:cNvPr id="261" name="Value proposition"/>
          <p:cNvSpPr/>
          <p:nvPr/>
        </p:nvSpPr>
        <p:spPr>
          <a:xfrm>
            <a:off x="8814995" y="3988230"/>
            <a:ext cx="1840490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Value proposition</a:t>
            </a:r>
          </a:p>
        </p:txBody>
      </p:sp>
      <p:sp>
        <p:nvSpPr>
          <p:cNvPr id="262" name="Rectangle"/>
          <p:cNvSpPr/>
          <p:nvPr/>
        </p:nvSpPr>
        <p:spPr>
          <a:xfrm>
            <a:off x="6459821" y="3989817"/>
            <a:ext cx="4194076" cy="9483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263" name="Development"/>
          <p:cNvSpPr/>
          <p:nvPr/>
        </p:nvSpPr>
        <p:spPr>
          <a:xfrm>
            <a:off x="4686747" y="6532077"/>
            <a:ext cx="177165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Development </a:t>
            </a:r>
          </a:p>
        </p:txBody>
      </p:sp>
      <p:sp>
        <p:nvSpPr>
          <p:cNvPr id="264" name="Implementation"/>
          <p:cNvSpPr/>
          <p:nvPr/>
        </p:nvSpPr>
        <p:spPr>
          <a:xfrm>
            <a:off x="2271964" y="6227546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Implementation</a:t>
            </a:r>
          </a:p>
        </p:txBody>
      </p:sp>
      <p:sp>
        <p:nvSpPr>
          <p:cNvPr id="265" name="Rectangle"/>
          <p:cNvSpPr/>
          <p:nvPr/>
        </p:nvSpPr>
        <p:spPr>
          <a:xfrm>
            <a:off x="2273489" y="6533664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266" name="What processes will be…"/>
          <p:cNvSpPr/>
          <p:nvPr/>
        </p:nvSpPr>
        <p:spPr>
          <a:xfrm>
            <a:off x="6542337" y="6610808"/>
            <a:ext cx="3922758" cy="737802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processes will be 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used to bring the offering to market?</a:t>
            </a:r>
          </a:p>
        </p:txBody>
      </p:sp>
      <p:sp>
        <p:nvSpPr>
          <p:cNvPr id="267" name="Deployment"/>
          <p:cNvSpPr/>
          <p:nvPr/>
        </p:nvSpPr>
        <p:spPr>
          <a:xfrm>
            <a:off x="8811924" y="6530511"/>
            <a:ext cx="1840490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Deployment</a:t>
            </a:r>
          </a:p>
        </p:txBody>
      </p:sp>
      <p:sp>
        <p:nvSpPr>
          <p:cNvPr id="268" name="Rectangle"/>
          <p:cNvSpPr/>
          <p:nvPr/>
        </p:nvSpPr>
        <p:spPr>
          <a:xfrm>
            <a:off x="6457772" y="6532098"/>
            <a:ext cx="41940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269" name="Performance"/>
          <p:cNvSpPr/>
          <p:nvPr/>
        </p:nvSpPr>
        <p:spPr>
          <a:xfrm>
            <a:off x="4688245" y="7760130"/>
            <a:ext cx="177165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Performance</a:t>
            </a:r>
          </a:p>
        </p:txBody>
      </p:sp>
      <p:sp>
        <p:nvSpPr>
          <p:cNvPr id="270" name="Control"/>
          <p:cNvSpPr/>
          <p:nvPr/>
        </p:nvSpPr>
        <p:spPr>
          <a:xfrm>
            <a:off x="2275984" y="7456623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Control</a:t>
            </a:r>
          </a:p>
        </p:txBody>
      </p:sp>
      <p:sp>
        <p:nvSpPr>
          <p:cNvPr id="271" name="Rectangle"/>
          <p:cNvSpPr/>
          <p:nvPr/>
        </p:nvSpPr>
        <p:spPr>
          <a:xfrm>
            <a:off x="2277953" y="7761718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272" name="How will the company…"/>
          <p:cNvSpPr/>
          <p:nvPr/>
        </p:nvSpPr>
        <p:spPr>
          <a:xfrm>
            <a:off x="6546801" y="7876962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company 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monitor the environment to identify 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new opportunities and threats?</a:t>
            </a:r>
          </a:p>
        </p:txBody>
      </p:sp>
      <p:sp>
        <p:nvSpPr>
          <p:cNvPr id="273" name="Environment"/>
          <p:cNvSpPr/>
          <p:nvPr/>
        </p:nvSpPr>
        <p:spPr>
          <a:xfrm>
            <a:off x="8813601" y="7758565"/>
            <a:ext cx="184049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Environment </a:t>
            </a:r>
          </a:p>
        </p:txBody>
      </p:sp>
      <p:sp>
        <p:nvSpPr>
          <p:cNvPr id="274" name="Rectangle"/>
          <p:cNvSpPr/>
          <p:nvPr/>
        </p:nvSpPr>
        <p:spPr>
          <a:xfrm>
            <a:off x="6462235" y="7760152"/>
            <a:ext cx="4194077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275" name="Market offering"/>
          <p:cNvSpPr/>
          <p:nvPr/>
        </p:nvSpPr>
        <p:spPr>
          <a:xfrm>
            <a:off x="8817530" y="5312507"/>
            <a:ext cx="1840490" cy="306507"/>
          </a:xfrm>
          <a:prstGeom prst="roundRect">
            <a:avLst>
              <a:gd name="adj" fmla="val 0"/>
            </a:avLst>
          </a:prstGeom>
          <a:solidFill>
            <a:srgbClr val="FFD67E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 offering</a:t>
            </a:r>
          </a:p>
        </p:txBody>
      </p:sp>
      <p:sp>
        <p:nvSpPr>
          <p:cNvPr id="276" name="What are the product, service, brand, price, incentives,…"/>
          <p:cNvSpPr/>
          <p:nvPr/>
        </p:nvSpPr>
        <p:spPr>
          <a:xfrm>
            <a:off x="2344183" y="5506304"/>
            <a:ext cx="8244605" cy="565922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product, service, brand, price, incentives, 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communication, and distribution aspects of the offering?</a:t>
            </a:r>
          </a:p>
        </p:txBody>
      </p:sp>
      <p:sp>
        <p:nvSpPr>
          <p:cNvPr id="277" name="Focus"/>
          <p:cNvSpPr/>
          <p:nvPr/>
        </p:nvSpPr>
        <p:spPr>
          <a:xfrm>
            <a:off x="4686851" y="2760877"/>
            <a:ext cx="177165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Focus</a:t>
            </a:r>
          </a:p>
        </p:txBody>
      </p:sp>
      <p:grpSp>
        <p:nvGrpSpPr>
          <p:cNvPr id="289" name="Group"/>
          <p:cNvGrpSpPr/>
          <p:nvPr/>
        </p:nvGrpSpPr>
        <p:grpSpPr>
          <a:xfrm>
            <a:off x="2271075" y="360704"/>
            <a:ext cx="8379946" cy="1977501"/>
            <a:chOff x="0" y="0"/>
            <a:chExt cx="8379945" cy="1977500"/>
          </a:xfrm>
        </p:grpSpPr>
        <p:sp>
          <p:nvSpPr>
            <p:cNvPr id="278" name="What are the key  aspects of the markets in  which the company competes?"/>
            <p:cNvSpPr/>
            <p:nvPr/>
          </p:nvSpPr>
          <p:spPr>
            <a:xfrm>
              <a:off x="4268847" y="1239700"/>
              <a:ext cx="4098073" cy="73780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key </a:t>
              </a:r>
              <a:br/>
              <a:r>
                <a:t>aspects of the markets in </a:t>
              </a:r>
              <a:br/>
              <a:r>
                <a:t>which the company competes?</a:t>
              </a:r>
            </a:p>
          </p:txBody>
        </p:sp>
        <p:sp>
          <p:nvSpPr>
            <p:cNvPr id="279" name="What are the  company’s history, culture, resources, offerings, and ongoing activities?"/>
            <p:cNvSpPr/>
            <p:nvPr/>
          </p:nvSpPr>
          <p:spPr>
            <a:xfrm>
              <a:off x="78743" y="1235161"/>
              <a:ext cx="3922758" cy="73780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</a:t>
              </a:r>
              <a:br/>
              <a:r>
                <a:t>company’s history, culture, resources, offerings, and ongoing activities?</a:t>
              </a:r>
            </a:p>
          </p:txBody>
        </p:sp>
        <p:sp>
          <p:nvSpPr>
            <p:cNvPr id="280" name="Company"/>
            <p:cNvSpPr/>
            <p:nvPr/>
          </p:nvSpPr>
          <p:spPr>
            <a:xfrm>
              <a:off x="2415776" y="1113183"/>
              <a:ext cx="177165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Company</a:t>
              </a:r>
            </a:p>
          </p:txBody>
        </p:sp>
        <p:grpSp>
          <p:nvGrpSpPr>
            <p:cNvPr id="283" name="Group"/>
            <p:cNvGrpSpPr/>
            <p:nvPr/>
          </p:nvGrpSpPr>
          <p:grpSpPr>
            <a:xfrm>
              <a:off x="0" y="0"/>
              <a:ext cx="8379349" cy="726789"/>
              <a:chOff x="0" y="9525"/>
              <a:chExt cx="8379348" cy="726788"/>
            </a:xfrm>
          </p:grpSpPr>
          <p:sp>
            <p:nvSpPr>
              <p:cNvPr id="281" name="Rectangle"/>
              <p:cNvSpPr/>
              <p:nvPr/>
            </p:nvSpPr>
            <p:spPr>
              <a:xfrm>
                <a:off x="0" y="317213"/>
                <a:ext cx="8379349" cy="419101"/>
              </a:xfrm>
              <a:prstGeom prst="roundRect">
                <a:avLst>
                  <a:gd name="adj" fmla="val 0"/>
                </a:avLst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  <p:sp>
            <p:nvSpPr>
              <p:cNvPr id="282" name="Executive Summary"/>
              <p:cNvSpPr/>
              <p:nvPr/>
            </p:nvSpPr>
            <p:spPr>
              <a:xfrm>
                <a:off x="1205" y="9525"/>
                <a:ext cx="2031688" cy="306507"/>
              </a:xfrm>
              <a:prstGeom prst="roundRect">
                <a:avLst>
                  <a:gd name="adj" fmla="val 0"/>
                </a:avLst>
              </a:prstGeom>
              <a:solidFill>
                <a:schemeClr val="accent1">
                  <a:hueOff val="71527"/>
                  <a:satOff val="-27511"/>
                  <a:lumOff val="32816"/>
                </a:scheme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>
                  <a:lnSpc>
                    <a:spcPct val="9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 Executive Summary</a:t>
                </a:r>
              </a:p>
            </p:txBody>
          </p:sp>
        </p:grpSp>
        <p:sp>
          <p:nvSpPr>
            <p:cNvPr id="284" name="Rectangle"/>
            <p:cNvSpPr/>
            <p:nvPr/>
          </p:nvSpPr>
          <p:spPr>
            <a:xfrm>
              <a:off x="0" y="1114365"/>
              <a:ext cx="8379349" cy="850901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285" name="Situation Overview"/>
            <p:cNvSpPr/>
            <p:nvPr/>
          </p:nvSpPr>
          <p:spPr>
            <a:xfrm>
              <a:off x="1205" y="807969"/>
              <a:ext cx="2032001" cy="306508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Situation Overview</a:t>
              </a:r>
            </a:p>
          </p:txBody>
        </p:sp>
        <p:sp>
          <p:nvSpPr>
            <p:cNvPr id="286" name="Line"/>
            <p:cNvSpPr/>
            <p:nvPr/>
          </p:nvSpPr>
          <p:spPr>
            <a:xfrm flipV="1">
              <a:off x="4189674" y="1112757"/>
              <a:ext cx="1" cy="854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87" name="Market"/>
            <p:cNvSpPr/>
            <p:nvPr/>
          </p:nvSpPr>
          <p:spPr>
            <a:xfrm>
              <a:off x="6539455" y="1113346"/>
              <a:ext cx="184049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Market</a:t>
              </a:r>
            </a:p>
          </p:txBody>
        </p:sp>
        <p:sp>
          <p:nvSpPr>
            <p:cNvPr id="288" name="What are the key aspects of the company’s marketing plan?"/>
            <p:cNvSpPr/>
            <p:nvPr/>
          </p:nvSpPr>
          <p:spPr>
            <a:xfrm>
              <a:off x="98508" y="283923"/>
              <a:ext cx="8244604" cy="426334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What are the key aspects of the company’s marketing plan?</a:t>
              </a:r>
            </a:p>
          </p:txBody>
        </p:sp>
      </p:grpSp>
      <p:grpSp>
        <p:nvGrpSpPr>
          <p:cNvPr id="294" name="Group"/>
          <p:cNvGrpSpPr/>
          <p:nvPr/>
        </p:nvGrpSpPr>
        <p:grpSpPr>
          <a:xfrm>
            <a:off x="2271075" y="8753729"/>
            <a:ext cx="8379349" cy="732249"/>
            <a:chOff x="0" y="0"/>
            <a:chExt cx="8379348" cy="732247"/>
          </a:xfrm>
        </p:grpSpPr>
        <p:grpSp>
          <p:nvGrpSpPr>
            <p:cNvPr id="292" name="Group"/>
            <p:cNvGrpSpPr/>
            <p:nvPr/>
          </p:nvGrpSpPr>
          <p:grpSpPr>
            <a:xfrm>
              <a:off x="0" y="0"/>
              <a:ext cx="8379349" cy="723614"/>
              <a:chOff x="0" y="12700"/>
              <a:chExt cx="8379348" cy="723613"/>
            </a:xfrm>
          </p:grpSpPr>
          <p:sp>
            <p:nvSpPr>
              <p:cNvPr id="290" name="Rectangle"/>
              <p:cNvSpPr/>
              <p:nvPr/>
            </p:nvSpPr>
            <p:spPr>
              <a:xfrm>
                <a:off x="0" y="317213"/>
                <a:ext cx="8379349" cy="419101"/>
              </a:xfrm>
              <a:prstGeom prst="roundRect">
                <a:avLst>
                  <a:gd name="adj" fmla="val 0"/>
                </a:avLst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  <p:sp>
            <p:nvSpPr>
              <p:cNvPr id="291" name="Exhibits"/>
              <p:cNvSpPr/>
              <p:nvPr/>
            </p:nvSpPr>
            <p:spPr>
              <a:xfrm>
                <a:off x="1205" y="12700"/>
                <a:ext cx="2032001" cy="306507"/>
              </a:xfrm>
              <a:prstGeom prst="roundRect">
                <a:avLst>
                  <a:gd name="adj" fmla="val 0"/>
                </a:avLst>
              </a:prstGeom>
              <a:solidFill>
                <a:schemeClr val="accent1">
                  <a:hueOff val="71527"/>
                  <a:satOff val="-27511"/>
                  <a:lumOff val="32816"/>
                </a:scheme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>
                  <a:lnSpc>
                    <a:spcPct val="9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 Exhibits</a:t>
                </a:r>
              </a:p>
            </p:txBody>
          </p:sp>
        </p:grpSp>
        <p:sp>
          <p:nvSpPr>
            <p:cNvPr id="293" name="What are the details/evidence supporting the company’s action plan?"/>
            <p:cNvSpPr/>
            <p:nvPr/>
          </p:nvSpPr>
          <p:spPr>
            <a:xfrm>
              <a:off x="96322" y="305914"/>
              <a:ext cx="8244605" cy="426334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What are the details/evidence supporting the company’s action plan?</a:t>
              </a:r>
            </a:p>
          </p:txBody>
        </p:sp>
      </p:grpSp>
      <p:sp>
        <p:nvSpPr>
          <p:cNvPr id="295" name="Rounded Rectangle"/>
          <p:cNvSpPr/>
          <p:nvPr/>
        </p:nvSpPr>
        <p:spPr>
          <a:xfrm>
            <a:off x="2053006" y="2387698"/>
            <a:ext cx="8677266" cy="6303837"/>
          </a:xfrm>
          <a:prstGeom prst="roundRect">
            <a:avLst>
              <a:gd name="adj" fmla="val 1664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296" name="G-STIC action plan"/>
          <p:cNvSpPr txBox="1"/>
          <p:nvPr/>
        </p:nvSpPr>
        <p:spPr>
          <a:xfrm>
            <a:off x="1234588" y="4958119"/>
            <a:ext cx="898519" cy="856241"/>
          </a:xfrm>
          <a:prstGeom prst="rect">
            <a:avLst/>
          </a:prstGeom>
          <a:solidFill>
            <a:srgbClr val="FFFFFF"/>
          </a:solidFill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5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G-STIC action plan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499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499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98"/>
                            </p:stCondLst>
                            <p:childTnLst>
                              <p:par>
                                <p:cTn id="13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499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97"/>
                            </p:stCondLst>
                            <p:childTnLst>
                              <p:par>
                                <p:cTn id="17" presetClass="entr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499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0" grpId="2"/>
      <p:bldP build="whole" bldLvl="1" animBg="1" rev="0" advAuto="0" spid="272" grpId="4"/>
      <p:bldP build="whole" bldLvl="1" animBg="1" rev="0" advAuto="0" spid="254" grpId="1"/>
      <p:bldP build="whole" bldLvl="1" animBg="1" rev="0" advAuto="0" spid="266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9" name="Chapter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4</a:t>
            </a:r>
          </a:p>
        </p:txBody>
      </p:sp>
      <p:sp>
        <p:nvSpPr>
          <p:cNvPr id="300" name="Updating the Marketing Plan"/>
          <p:cNvSpPr txBox="1"/>
          <p:nvPr/>
        </p:nvSpPr>
        <p:spPr>
          <a:xfrm>
            <a:off x="1955800" y="5524499"/>
            <a:ext cx="9309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400">
                <a:solidFill>
                  <a:srgbClr val="424242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Updating the Marketing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3" name="Figure 4. The Strategic Brand Audit Fra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Figure 4. The Strategic Brand Audit Framework</a:t>
            </a:r>
          </a:p>
        </p:txBody>
      </p:sp>
      <p:sp>
        <p:nvSpPr>
          <p:cNvPr id="304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307" name="Group"/>
          <p:cNvGrpSpPr/>
          <p:nvPr/>
        </p:nvGrpSpPr>
        <p:grpSpPr>
          <a:xfrm>
            <a:off x="3005049" y="4676400"/>
            <a:ext cx="299846" cy="1045829"/>
            <a:chOff x="0" y="0"/>
            <a:chExt cx="299844" cy="1045828"/>
          </a:xfrm>
        </p:grpSpPr>
        <p:sp>
          <p:nvSpPr>
            <p:cNvPr id="305" name="Arrow"/>
            <p:cNvSpPr/>
            <p:nvPr/>
          </p:nvSpPr>
          <p:spPr>
            <a:xfrm rot="5399925">
              <a:off x="79070" y="-79066"/>
              <a:ext cx="141704" cy="299842"/>
            </a:xfrm>
            <a:prstGeom prst="rightArrow">
              <a:avLst>
                <a:gd name="adj1" fmla="val 32944"/>
                <a:gd name="adj2" fmla="val 46229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Arrow"/>
            <p:cNvSpPr/>
            <p:nvPr/>
          </p:nvSpPr>
          <p:spPr>
            <a:xfrm rot="5399925">
              <a:off x="79046" y="825028"/>
              <a:ext cx="141752" cy="299842"/>
            </a:xfrm>
            <a:prstGeom prst="rightArrow">
              <a:avLst>
                <a:gd name="adj1" fmla="val 32944"/>
                <a:gd name="adj2" fmla="val 44183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1" name="Group"/>
          <p:cNvGrpSpPr/>
          <p:nvPr/>
        </p:nvGrpSpPr>
        <p:grpSpPr>
          <a:xfrm>
            <a:off x="1192433" y="4878905"/>
            <a:ext cx="3938891" cy="642944"/>
            <a:chOff x="0" y="0"/>
            <a:chExt cx="3938889" cy="642942"/>
          </a:xfrm>
        </p:grpSpPr>
        <p:sp>
          <p:nvSpPr>
            <p:cNvPr id="308" name="Target market"/>
            <p:cNvSpPr/>
            <p:nvPr/>
          </p:nvSpPr>
          <p:spPr>
            <a:xfrm>
              <a:off x="0" y="343219"/>
              <a:ext cx="1930400" cy="299724"/>
            </a:xfrm>
            <a:prstGeom prst="roundRect">
              <a:avLst>
                <a:gd name="adj" fmla="val 49743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Target market</a:t>
              </a:r>
            </a:p>
          </p:txBody>
        </p:sp>
        <p:sp>
          <p:nvSpPr>
            <p:cNvPr id="309" name="Value proposition"/>
            <p:cNvSpPr/>
            <p:nvPr/>
          </p:nvSpPr>
          <p:spPr>
            <a:xfrm>
              <a:off x="1983089" y="343219"/>
              <a:ext cx="1955801" cy="299724"/>
            </a:xfrm>
            <a:prstGeom prst="roundRect">
              <a:avLst>
                <a:gd name="adj" fmla="val 49743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310" name="Strategy"/>
            <p:cNvSpPr/>
            <p:nvPr/>
          </p:nvSpPr>
          <p:spPr>
            <a:xfrm>
              <a:off x="5243" y="0"/>
              <a:ext cx="3924301" cy="310885"/>
            </a:xfrm>
            <a:prstGeom prst="roundRect">
              <a:avLst>
                <a:gd name="adj" fmla="val 4795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Strategy</a:t>
              </a:r>
            </a:p>
          </p:txBody>
        </p:sp>
      </p:grpSp>
      <p:grpSp>
        <p:nvGrpSpPr>
          <p:cNvPr id="315" name="Group"/>
          <p:cNvGrpSpPr/>
          <p:nvPr/>
        </p:nvGrpSpPr>
        <p:grpSpPr>
          <a:xfrm>
            <a:off x="1196162" y="3954315"/>
            <a:ext cx="3938890" cy="660185"/>
            <a:chOff x="0" y="0"/>
            <a:chExt cx="3938889" cy="660184"/>
          </a:xfrm>
        </p:grpSpPr>
        <p:sp>
          <p:nvSpPr>
            <p:cNvPr id="312" name="Goal"/>
            <p:cNvSpPr/>
            <p:nvPr/>
          </p:nvSpPr>
          <p:spPr>
            <a:xfrm>
              <a:off x="5243" y="0"/>
              <a:ext cx="3924301" cy="310885"/>
            </a:xfrm>
            <a:prstGeom prst="roundRect">
              <a:avLst>
                <a:gd name="adj" fmla="val 4795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Goal</a:t>
              </a:r>
            </a:p>
          </p:txBody>
        </p:sp>
        <p:sp>
          <p:nvSpPr>
            <p:cNvPr id="313" name="Focus"/>
            <p:cNvSpPr/>
            <p:nvPr/>
          </p:nvSpPr>
          <p:spPr>
            <a:xfrm>
              <a:off x="0" y="349299"/>
              <a:ext cx="1930400" cy="299725"/>
            </a:xfrm>
            <a:prstGeom prst="roundRect">
              <a:avLst>
                <a:gd name="adj" fmla="val 49743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Focus</a:t>
              </a:r>
            </a:p>
          </p:txBody>
        </p:sp>
        <p:sp>
          <p:nvSpPr>
            <p:cNvPr id="314" name="Benchmarks"/>
            <p:cNvSpPr/>
            <p:nvPr/>
          </p:nvSpPr>
          <p:spPr>
            <a:xfrm>
              <a:off x="1983089" y="349299"/>
              <a:ext cx="1955801" cy="310886"/>
            </a:xfrm>
            <a:prstGeom prst="roundRect">
              <a:avLst>
                <a:gd name="adj" fmla="val 47957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Benchmarks</a:t>
              </a:r>
            </a:p>
          </p:txBody>
        </p:sp>
      </p:grpSp>
      <p:sp>
        <p:nvSpPr>
          <p:cNvPr id="316" name="Customer Value"/>
          <p:cNvSpPr/>
          <p:nvPr/>
        </p:nvSpPr>
        <p:spPr>
          <a:xfrm>
            <a:off x="7222576" y="5285066"/>
            <a:ext cx="3807841" cy="310886"/>
          </a:xfrm>
          <a:prstGeom prst="roundRect">
            <a:avLst>
              <a:gd name="adj" fmla="val 46162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Value</a:t>
            </a:r>
          </a:p>
        </p:txBody>
      </p:sp>
      <p:sp>
        <p:nvSpPr>
          <p:cNvPr id="317" name="Psychological"/>
          <p:cNvSpPr/>
          <p:nvPr/>
        </p:nvSpPr>
        <p:spPr>
          <a:xfrm>
            <a:off x="7226423" y="5973850"/>
            <a:ext cx="3807840" cy="299724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Psychological</a:t>
            </a:r>
          </a:p>
        </p:txBody>
      </p:sp>
      <p:sp>
        <p:nvSpPr>
          <p:cNvPr id="318" name="Functional"/>
          <p:cNvSpPr/>
          <p:nvPr/>
        </p:nvSpPr>
        <p:spPr>
          <a:xfrm>
            <a:off x="7222576" y="5628688"/>
            <a:ext cx="1874987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Functional</a:t>
            </a:r>
          </a:p>
        </p:txBody>
      </p:sp>
      <p:sp>
        <p:nvSpPr>
          <p:cNvPr id="319" name="Monetary"/>
          <p:cNvSpPr/>
          <p:nvPr/>
        </p:nvSpPr>
        <p:spPr>
          <a:xfrm>
            <a:off x="9146502" y="5628688"/>
            <a:ext cx="1874986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Monetary</a:t>
            </a:r>
          </a:p>
        </p:txBody>
      </p:sp>
      <p:sp>
        <p:nvSpPr>
          <p:cNvPr id="320" name="Customer Behavior"/>
          <p:cNvSpPr/>
          <p:nvPr/>
        </p:nvSpPr>
        <p:spPr>
          <a:xfrm>
            <a:off x="7222576" y="3962697"/>
            <a:ext cx="3807841" cy="310885"/>
          </a:xfrm>
          <a:prstGeom prst="roundRect">
            <a:avLst>
              <a:gd name="adj" fmla="val 46162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Behavior</a:t>
            </a:r>
          </a:p>
        </p:txBody>
      </p:sp>
      <p:sp>
        <p:nvSpPr>
          <p:cNvPr id="321" name="Customer Beliefs"/>
          <p:cNvSpPr/>
          <p:nvPr/>
        </p:nvSpPr>
        <p:spPr>
          <a:xfrm>
            <a:off x="7222576" y="6556708"/>
            <a:ext cx="3807841" cy="310885"/>
          </a:xfrm>
          <a:prstGeom prst="roundRect">
            <a:avLst>
              <a:gd name="adj" fmla="val 46162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Beliefs</a:t>
            </a:r>
          </a:p>
        </p:txBody>
      </p:sp>
      <p:sp>
        <p:nvSpPr>
          <p:cNvPr id="322" name="Perceived offering"/>
          <p:cNvSpPr/>
          <p:nvPr/>
        </p:nvSpPr>
        <p:spPr>
          <a:xfrm>
            <a:off x="7222576" y="6900330"/>
            <a:ext cx="3807841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Perceived offering</a:t>
            </a:r>
          </a:p>
        </p:txBody>
      </p:sp>
      <p:sp>
        <p:nvSpPr>
          <p:cNvPr id="323" name="Rounded Rectangle"/>
          <p:cNvSpPr/>
          <p:nvPr/>
        </p:nvSpPr>
        <p:spPr>
          <a:xfrm>
            <a:off x="1139805" y="3776008"/>
            <a:ext cx="4043036" cy="3488938"/>
          </a:xfrm>
          <a:prstGeom prst="roundRect">
            <a:avLst>
              <a:gd name="adj" fmla="val 4738"/>
            </a:avLst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324" name="Company Value-Creation Plan"/>
          <p:cNvSpPr txBox="1"/>
          <p:nvPr/>
        </p:nvSpPr>
        <p:spPr>
          <a:xfrm>
            <a:off x="1591751" y="3610200"/>
            <a:ext cx="3175001" cy="29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 Value-Creation Plan</a:t>
            </a:r>
          </a:p>
        </p:txBody>
      </p:sp>
      <p:sp>
        <p:nvSpPr>
          <p:cNvPr id="325" name="Rounded Rectangle"/>
          <p:cNvSpPr/>
          <p:nvPr/>
        </p:nvSpPr>
        <p:spPr>
          <a:xfrm>
            <a:off x="7169670" y="3774859"/>
            <a:ext cx="3913654" cy="3492501"/>
          </a:xfrm>
          <a:prstGeom prst="roundRect">
            <a:avLst>
              <a:gd name="adj" fmla="val 4733"/>
            </a:avLst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326" name="Customer Actions"/>
          <p:cNvSpPr txBox="1"/>
          <p:nvPr/>
        </p:nvSpPr>
        <p:spPr>
          <a:xfrm>
            <a:off x="8245602" y="3617307"/>
            <a:ext cx="2061756" cy="2963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Customer Actions</a:t>
            </a:r>
          </a:p>
        </p:txBody>
      </p:sp>
      <p:grpSp>
        <p:nvGrpSpPr>
          <p:cNvPr id="329" name="Group"/>
          <p:cNvGrpSpPr/>
          <p:nvPr/>
        </p:nvGrpSpPr>
        <p:grpSpPr>
          <a:xfrm>
            <a:off x="2093021" y="7311236"/>
            <a:ext cx="2290110" cy="554792"/>
            <a:chOff x="0" y="0"/>
            <a:chExt cx="2290109" cy="554791"/>
          </a:xfrm>
        </p:grpSpPr>
        <p:sp>
          <p:nvSpPr>
            <p:cNvPr id="327" name="Line"/>
            <p:cNvSpPr/>
            <p:nvPr/>
          </p:nvSpPr>
          <p:spPr>
            <a:xfrm flipV="1">
              <a:off x="1145054" y="-1"/>
              <a:ext cx="1" cy="3224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Marketing plan audit"/>
            <p:cNvSpPr/>
            <p:nvPr/>
          </p:nvSpPr>
          <p:spPr>
            <a:xfrm>
              <a:off x="0" y="249991"/>
              <a:ext cx="2290110" cy="304801"/>
            </a:xfrm>
            <a:prstGeom prst="roundRect">
              <a:avLst>
                <a:gd name="adj" fmla="val 48915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Marketing plan audit</a:t>
              </a:r>
            </a:p>
          </p:txBody>
        </p:sp>
      </p:grpSp>
      <p:grpSp>
        <p:nvGrpSpPr>
          <p:cNvPr id="332" name="Group"/>
          <p:cNvGrpSpPr/>
          <p:nvPr/>
        </p:nvGrpSpPr>
        <p:grpSpPr>
          <a:xfrm>
            <a:off x="7872862" y="7315605"/>
            <a:ext cx="2543678" cy="550423"/>
            <a:chOff x="0" y="0"/>
            <a:chExt cx="2543677" cy="550422"/>
          </a:xfrm>
        </p:grpSpPr>
        <p:sp>
          <p:nvSpPr>
            <p:cNvPr id="330" name="Line"/>
            <p:cNvSpPr/>
            <p:nvPr/>
          </p:nvSpPr>
          <p:spPr>
            <a:xfrm flipV="1">
              <a:off x="1250950" y="-1"/>
              <a:ext cx="1" cy="3224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Customer impact audit"/>
            <p:cNvSpPr/>
            <p:nvPr/>
          </p:nvSpPr>
          <p:spPr>
            <a:xfrm>
              <a:off x="0" y="245622"/>
              <a:ext cx="2543678" cy="304801"/>
            </a:xfrm>
            <a:prstGeom prst="roundRect">
              <a:avLst>
                <a:gd name="adj" fmla="val 48915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impact audit</a:t>
              </a:r>
            </a:p>
          </p:txBody>
        </p:sp>
      </p:grpSp>
      <p:grpSp>
        <p:nvGrpSpPr>
          <p:cNvPr id="335" name="Group"/>
          <p:cNvGrpSpPr/>
          <p:nvPr/>
        </p:nvGrpSpPr>
        <p:grpSpPr>
          <a:xfrm>
            <a:off x="4908796" y="3296309"/>
            <a:ext cx="2540001" cy="619266"/>
            <a:chOff x="0" y="0"/>
            <a:chExt cx="2540000" cy="619264"/>
          </a:xfrm>
        </p:grpSpPr>
        <p:sp>
          <p:nvSpPr>
            <p:cNvPr id="333" name="Line"/>
            <p:cNvSpPr/>
            <p:nvPr/>
          </p:nvSpPr>
          <p:spPr>
            <a:xfrm>
              <a:off x="1268023" y="296808"/>
              <a:ext cx="1" cy="32245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Company value audit"/>
            <p:cNvSpPr/>
            <p:nvPr/>
          </p:nvSpPr>
          <p:spPr>
            <a:xfrm>
              <a:off x="0" y="0"/>
              <a:ext cx="2540000" cy="304800"/>
            </a:xfrm>
            <a:prstGeom prst="roundRect">
              <a:avLst>
                <a:gd name="adj" fmla="val 48915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Company value audit</a:t>
              </a:r>
            </a:p>
          </p:txBody>
        </p:sp>
      </p:grpSp>
      <p:grpSp>
        <p:nvGrpSpPr>
          <p:cNvPr id="338" name="Group"/>
          <p:cNvGrpSpPr/>
          <p:nvPr/>
        </p:nvGrpSpPr>
        <p:grpSpPr>
          <a:xfrm>
            <a:off x="4489696" y="7226466"/>
            <a:ext cx="3251201" cy="639563"/>
            <a:chOff x="0" y="0"/>
            <a:chExt cx="3251200" cy="639561"/>
          </a:xfrm>
        </p:grpSpPr>
        <p:sp>
          <p:nvSpPr>
            <p:cNvPr id="336" name="Line"/>
            <p:cNvSpPr/>
            <p:nvPr/>
          </p:nvSpPr>
          <p:spPr>
            <a:xfrm flipV="1">
              <a:off x="1687283" y="0"/>
              <a:ext cx="1" cy="55230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Offering implementation audit"/>
            <p:cNvSpPr/>
            <p:nvPr/>
          </p:nvSpPr>
          <p:spPr>
            <a:xfrm>
              <a:off x="0" y="334761"/>
              <a:ext cx="3251200" cy="304801"/>
            </a:xfrm>
            <a:prstGeom prst="roundRect">
              <a:avLst>
                <a:gd name="adj" fmla="val 48915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Offering implementation audit</a:t>
              </a:r>
            </a:p>
          </p:txBody>
        </p:sp>
      </p:grpSp>
      <p:grpSp>
        <p:nvGrpSpPr>
          <p:cNvPr id="348" name="Group"/>
          <p:cNvGrpSpPr/>
          <p:nvPr/>
        </p:nvGrpSpPr>
        <p:grpSpPr>
          <a:xfrm>
            <a:off x="1190905" y="5783176"/>
            <a:ext cx="3941947" cy="1406704"/>
            <a:chOff x="0" y="0"/>
            <a:chExt cx="3941946" cy="1406702"/>
          </a:xfrm>
        </p:grpSpPr>
        <p:sp>
          <p:nvSpPr>
            <p:cNvPr id="339" name="Group"/>
            <p:cNvSpPr/>
            <p:nvPr/>
          </p:nvSpPr>
          <p:spPr>
            <a:xfrm>
              <a:off x="3835" y="0"/>
              <a:ext cx="3922087" cy="310885"/>
            </a:xfrm>
            <a:prstGeom prst="roundRect">
              <a:avLst>
                <a:gd name="adj" fmla="val 4795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Tactics</a:t>
              </a:r>
            </a:p>
          </p:txBody>
        </p:sp>
        <p:grpSp>
          <p:nvGrpSpPr>
            <p:cNvPr id="347" name="Group"/>
            <p:cNvGrpSpPr/>
            <p:nvPr/>
          </p:nvGrpSpPr>
          <p:grpSpPr>
            <a:xfrm>
              <a:off x="0" y="368741"/>
              <a:ext cx="3941947" cy="1037962"/>
              <a:chOff x="0" y="0"/>
              <a:chExt cx="3941946" cy="1037961"/>
            </a:xfrm>
          </p:grpSpPr>
          <p:sp>
            <p:nvSpPr>
              <p:cNvPr id="340" name="Product"/>
              <p:cNvSpPr/>
              <p:nvPr/>
            </p:nvSpPr>
            <p:spPr>
              <a:xfrm>
                <a:off x="0" y="0"/>
                <a:ext cx="1280592" cy="307939"/>
              </a:xfrm>
              <a:prstGeom prst="roundRect">
                <a:avLst>
                  <a:gd name="adj" fmla="val 50000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241300"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Product</a:t>
                </a:r>
              </a:p>
            </p:txBody>
          </p:sp>
          <p:sp>
            <p:nvSpPr>
              <p:cNvPr id="341" name="Service"/>
              <p:cNvSpPr/>
              <p:nvPr/>
            </p:nvSpPr>
            <p:spPr>
              <a:xfrm>
                <a:off x="1319326" y="0"/>
                <a:ext cx="1280592" cy="307939"/>
              </a:xfrm>
              <a:prstGeom prst="roundRect">
                <a:avLst>
                  <a:gd name="adj" fmla="val 50000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241300"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Service</a:t>
                </a:r>
              </a:p>
            </p:txBody>
          </p:sp>
          <p:sp>
            <p:nvSpPr>
              <p:cNvPr id="342" name="Brand"/>
              <p:cNvSpPr/>
              <p:nvPr/>
            </p:nvSpPr>
            <p:spPr>
              <a:xfrm>
                <a:off x="2632219" y="0"/>
                <a:ext cx="1309728" cy="307939"/>
              </a:xfrm>
              <a:prstGeom prst="roundRect">
                <a:avLst>
                  <a:gd name="adj" fmla="val 50000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241300"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Brand</a:t>
                </a:r>
              </a:p>
            </p:txBody>
          </p:sp>
          <p:sp>
            <p:nvSpPr>
              <p:cNvPr id="343" name="Communication"/>
              <p:cNvSpPr/>
              <p:nvPr/>
            </p:nvSpPr>
            <p:spPr>
              <a:xfrm>
                <a:off x="0" y="730022"/>
                <a:ext cx="2110664" cy="307940"/>
              </a:xfrm>
              <a:prstGeom prst="roundRect">
                <a:avLst>
                  <a:gd name="adj" fmla="val 50000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241300"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Communication</a:t>
                </a:r>
              </a:p>
            </p:txBody>
          </p:sp>
          <p:sp>
            <p:nvSpPr>
              <p:cNvPr id="344" name="Distribution"/>
              <p:cNvSpPr/>
              <p:nvPr/>
            </p:nvSpPr>
            <p:spPr>
              <a:xfrm>
                <a:off x="2151520" y="730022"/>
                <a:ext cx="1790426" cy="307940"/>
              </a:xfrm>
              <a:prstGeom prst="roundRect">
                <a:avLst>
                  <a:gd name="adj" fmla="val 50000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Distribution</a:t>
                </a:r>
              </a:p>
            </p:txBody>
          </p:sp>
          <p:sp>
            <p:nvSpPr>
              <p:cNvPr id="345" name="Price"/>
              <p:cNvSpPr/>
              <p:nvPr/>
            </p:nvSpPr>
            <p:spPr>
              <a:xfrm>
                <a:off x="0" y="365773"/>
                <a:ext cx="2110664" cy="307939"/>
              </a:xfrm>
              <a:prstGeom prst="roundRect">
                <a:avLst>
                  <a:gd name="adj" fmla="val 50000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241300"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Price</a:t>
                </a:r>
              </a:p>
            </p:txBody>
          </p:sp>
          <p:sp>
            <p:nvSpPr>
              <p:cNvPr id="346" name="Incentives"/>
              <p:cNvSpPr/>
              <p:nvPr/>
            </p:nvSpPr>
            <p:spPr>
              <a:xfrm>
                <a:off x="2151520" y="369154"/>
                <a:ext cx="1790426" cy="307939"/>
              </a:xfrm>
              <a:prstGeom prst="roundRect">
                <a:avLst>
                  <a:gd name="adj" fmla="val 50000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Incentives</a:t>
                </a:r>
              </a:p>
            </p:txBody>
          </p:sp>
        </p:grpSp>
      </p:grpSp>
      <p:grpSp>
        <p:nvGrpSpPr>
          <p:cNvPr id="353" name="Group"/>
          <p:cNvGrpSpPr/>
          <p:nvPr/>
        </p:nvGrpSpPr>
        <p:grpSpPr>
          <a:xfrm>
            <a:off x="5241517" y="3913640"/>
            <a:ext cx="1872694" cy="3181843"/>
            <a:chOff x="0" y="0"/>
            <a:chExt cx="1872692" cy="3181841"/>
          </a:xfrm>
        </p:grpSpPr>
        <p:sp>
          <p:nvSpPr>
            <p:cNvPr id="349" name="Arrow"/>
            <p:cNvSpPr/>
            <p:nvPr/>
          </p:nvSpPr>
          <p:spPr>
            <a:xfrm flipH="1">
              <a:off x="62070" y="218788"/>
              <a:ext cx="1751140" cy="299861"/>
            </a:xfrm>
            <a:prstGeom prst="rightArrow">
              <a:avLst>
                <a:gd name="adj1" fmla="val 35103"/>
                <a:gd name="adj2" fmla="val 27190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Company value"/>
            <p:cNvSpPr txBox="1"/>
            <p:nvPr/>
          </p:nvSpPr>
          <p:spPr>
            <a:xfrm>
              <a:off x="76200" y="0"/>
              <a:ext cx="1796493" cy="2970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Company value</a:t>
              </a:r>
            </a:p>
          </p:txBody>
        </p:sp>
        <p:sp>
          <p:nvSpPr>
            <p:cNvPr id="351" name="Arrow"/>
            <p:cNvSpPr/>
            <p:nvPr/>
          </p:nvSpPr>
          <p:spPr>
            <a:xfrm>
              <a:off x="61437" y="2656920"/>
              <a:ext cx="1751140" cy="299861"/>
            </a:xfrm>
            <a:prstGeom prst="rightArrow">
              <a:avLst>
                <a:gd name="adj1" fmla="val 32944"/>
                <a:gd name="adj2" fmla="val 23480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Implementation"/>
            <p:cNvSpPr txBox="1"/>
            <p:nvPr/>
          </p:nvSpPr>
          <p:spPr>
            <a:xfrm>
              <a:off x="0" y="2884785"/>
              <a:ext cx="1796493" cy="2970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Implementation</a:t>
              </a:r>
            </a:p>
          </p:txBody>
        </p:sp>
      </p:grpSp>
      <p:sp>
        <p:nvSpPr>
          <p:cNvPr id="354" name="Arrow"/>
          <p:cNvSpPr/>
          <p:nvPr/>
        </p:nvSpPr>
        <p:spPr>
          <a:xfrm rot="5399925">
            <a:off x="6101519" y="6360272"/>
            <a:ext cx="152401" cy="299868"/>
          </a:xfrm>
          <a:prstGeom prst="rightArrow">
            <a:avLst>
              <a:gd name="adj1" fmla="val 32944"/>
              <a:gd name="adj2" fmla="val 30275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5" name="Arrow"/>
          <p:cNvSpPr/>
          <p:nvPr/>
        </p:nvSpPr>
        <p:spPr>
          <a:xfrm flipH="1" rot="5399925">
            <a:off x="6101664" y="4347836"/>
            <a:ext cx="152401" cy="299864"/>
          </a:xfrm>
          <a:prstGeom prst="rightArrow">
            <a:avLst>
              <a:gd name="adj1" fmla="val 32944"/>
              <a:gd name="adj2" fmla="val 2697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62" name="Group"/>
          <p:cNvGrpSpPr/>
          <p:nvPr/>
        </p:nvGrpSpPr>
        <p:grpSpPr>
          <a:xfrm>
            <a:off x="5339198" y="4590130"/>
            <a:ext cx="1679198" cy="1752664"/>
            <a:chOff x="0" y="0"/>
            <a:chExt cx="1679196" cy="1752662"/>
          </a:xfrm>
        </p:grpSpPr>
        <p:sp>
          <p:nvSpPr>
            <p:cNvPr id="356" name="Rounded Rectangle"/>
            <p:cNvSpPr/>
            <p:nvPr/>
          </p:nvSpPr>
          <p:spPr>
            <a:xfrm>
              <a:off x="0" y="185371"/>
              <a:ext cx="1679197" cy="1567292"/>
            </a:xfrm>
            <a:prstGeom prst="roundRect">
              <a:avLst>
                <a:gd name="adj" fmla="val 10547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357" name="Market Forces"/>
            <p:cNvSpPr txBox="1"/>
            <p:nvPr/>
          </p:nvSpPr>
          <p:spPr>
            <a:xfrm>
              <a:off x="71519" y="0"/>
              <a:ext cx="1523295" cy="29633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Market Forces</a:t>
              </a:r>
            </a:p>
          </p:txBody>
        </p:sp>
        <p:sp>
          <p:nvSpPr>
            <p:cNvPr id="358" name="Customers"/>
            <p:cNvSpPr/>
            <p:nvPr/>
          </p:nvSpPr>
          <p:spPr>
            <a:xfrm>
              <a:off x="57314" y="326968"/>
              <a:ext cx="1564569" cy="304059"/>
            </a:xfrm>
            <a:prstGeom prst="roundRect">
              <a:avLst>
                <a:gd name="adj" fmla="val 49369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Customers</a:t>
              </a:r>
            </a:p>
          </p:txBody>
        </p:sp>
        <p:sp>
          <p:nvSpPr>
            <p:cNvPr id="359" name="Competitors"/>
            <p:cNvSpPr/>
            <p:nvPr/>
          </p:nvSpPr>
          <p:spPr>
            <a:xfrm>
              <a:off x="57314" y="677011"/>
              <a:ext cx="1564569" cy="304058"/>
            </a:xfrm>
            <a:prstGeom prst="roundRect">
              <a:avLst>
                <a:gd name="adj" fmla="val 49369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Competitors</a:t>
              </a:r>
            </a:p>
          </p:txBody>
        </p:sp>
        <p:sp>
          <p:nvSpPr>
            <p:cNvPr id="360" name="Collaborators"/>
            <p:cNvSpPr/>
            <p:nvPr/>
          </p:nvSpPr>
          <p:spPr>
            <a:xfrm>
              <a:off x="57314" y="1027054"/>
              <a:ext cx="1564569" cy="304058"/>
            </a:xfrm>
            <a:prstGeom prst="roundRect">
              <a:avLst>
                <a:gd name="adj" fmla="val 49369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Collaborators </a:t>
              </a:r>
            </a:p>
          </p:txBody>
        </p:sp>
        <p:sp>
          <p:nvSpPr>
            <p:cNvPr id="361" name="Context"/>
            <p:cNvSpPr/>
            <p:nvPr/>
          </p:nvSpPr>
          <p:spPr>
            <a:xfrm>
              <a:off x="57314" y="1377096"/>
              <a:ext cx="1564569" cy="304059"/>
            </a:xfrm>
            <a:prstGeom prst="roundRect">
              <a:avLst>
                <a:gd name="adj" fmla="val 49369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Context</a:t>
              </a:r>
            </a:p>
          </p:txBody>
        </p:sp>
      </p:grpSp>
      <p:sp>
        <p:nvSpPr>
          <p:cNvPr id="363" name="Advocacy"/>
          <p:cNvSpPr/>
          <p:nvPr/>
        </p:nvSpPr>
        <p:spPr>
          <a:xfrm>
            <a:off x="7232469" y="4661532"/>
            <a:ext cx="3807841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Advocacy</a:t>
            </a:r>
          </a:p>
        </p:txBody>
      </p:sp>
      <p:sp>
        <p:nvSpPr>
          <p:cNvPr id="364" name="Purchase"/>
          <p:cNvSpPr/>
          <p:nvPr/>
        </p:nvSpPr>
        <p:spPr>
          <a:xfrm>
            <a:off x="7228623" y="4316371"/>
            <a:ext cx="1874986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Purchase</a:t>
            </a:r>
          </a:p>
        </p:txBody>
      </p:sp>
      <p:sp>
        <p:nvSpPr>
          <p:cNvPr id="365" name="Usage"/>
          <p:cNvSpPr/>
          <p:nvPr/>
        </p:nvSpPr>
        <p:spPr>
          <a:xfrm>
            <a:off x="9152548" y="4316371"/>
            <a:ext cx="1874986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Usage</a:t>
            </a:r>
          </a:p>
        </p:txBody>
      </p:sp>
      <p:grpSp>
        <p:nvGrpSpPr>
          <p:cNvPr id="368" name="Group"/>
          <p:cNvGrpSpPr/>
          <p:nvPr/>
        </p:nvGrpSpPr>
        <p:grpSpPr>
          <a:xfrm>
            <a:off x="8979360" y="5064234"/>
            <a:ext cx="306973" cy="1423824"/>
            <a:chOff x="0" y="0"/>
            <a:chExt cx="306972" cy="1423822"/>
          </a:xfrm>
        </p:grpSpPr>
        <p:sp>
          <p:nvSpPr>
            <p:cNvPr id="366" name="Arrow"/>
            <p:cNvSpPr/>
            <p:nvPr/>
          </p:nvSpPr>
          <p:spPr>
            <a:xfrm flipH="1" rot="5399925">
              <a:off x="83581" y="-83577"/>
              <a:ext cx="139810" cy="306970"/>
            </a:xfrm>
            <a:prstGeom prst="rightArrow">
              <a:avLst>
                <a:gd name="adj1" fmla="val 32944"/>
                <a:gd name="adj2" fmla="val 42015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Arrow"/>
            <p:cNvSpPr/>
            <p:nvPr/>
          </p:nvSpPr>
          <p:spPr>
            <a:xfrm flipH="1" rot="5399925">
              <a:off x="83581" y="1200430"/>
              <a:ext cx="139810" cy="306969"/>
            </a:xfrm>
            <a:prstGeom prst="rightArrow">
              <a:avLst>
                <a:gd name="adj1" fmla="val 32944"/>
                <a:gd name="adj2" fmla="val 40169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1" name="Appendix 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Appendix A</a:t>
            </a:r>
          </a:p>
        </p:txBody>
      </p:sp>
      <p:sp>
        <p:nvSpPr>
          <p:cNvPr id="372" name="Developing a Market Value Map"/>
          <p:cNvSpPr txBox="1"/>
          <p:nvPr/>
        </p:nvSpPr>
        <p:spPr>
          <a:xfrm>
            <a:off x="1955800" y="5524499"/>
            <a:ext cx="9309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400">
                <a:solidFill>
                  <a:srgbClr val="424242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Developing a Market Value Map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5" name="Figure 1. The Market Value M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The Market Value Map</a:t>
            </a:r>
          </a:p>
        </p:txBody>
      </p:sp>
      <p:sp>
        <p:nvSpPr>
          <p:cNvPr id="376" name="Rectangle"/>
          <p:cNvSpPr/>
          <p:nvPr/>
        </p:nvSpPr>
        <p:spPr>
          <a:xfrm>
            <a:off x="6671984" y="1870672"/>
            <a:ext cx="4172603" cy="7403523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377" name="What are the key  features of the company’s product?"/>
          <p:cNvSpPr/>
          <p:nvPr/>
        </p:nvSpPr>
        <p:spPr>
          <a:xfrm>
            <a:off x="6745402" y="2133099"/>
            <a:ext cx="3590455" cy="475133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key </a:t>
            </a:r>
            <a:br/>
            <a:r>
              <a:t>features of the company’s product?</a:t>
            </a:r>
          </a:p>
        </p:txBody>
      </p:sp>
      <p:sp>
        <p:nvSpPr>
          <p:cNvPr id="378" name="What are the key  features of the company’s service?"/>
          <p:cNvSpPr/>
          <p:nvPr/>
        </p:nvSpPr>
        <p:spPr>
          <a:xfrm>
            <a:off x="6745402" y="3187577"/>
            <a:ext cx="3410994" cy="475133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key </a:t>
            </a:r>
            <a:br/>
            <a:r>
              <a:t>features of the company’s service?</a:t>
            </a:r>
          </a:p>
        </p:txBody>
      </p:sp>
      <p:sp>
        <p:nvSpPr>
          <p:cNvPr id="379" name="What are the key  features of the offering’s brand?"/>
          <p:cNvSpPr/>
          <p:nvPr/>
        </p:nvSpPr>
        <p:spPr>
          <a:xfrm>
            <a:off x="6745402" y="4229355"/>
            <a:ext cx="3410994" cy="475133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key </a:t>
            </a:r>
            <a:br/>
            <a:r>
              <a:t>features of the offering’s brand?</a:t>
            </a:r>
          </a:p>
        </p:txBody>
      </p:sp>
      <p:sp>
        <p:nvSpPr>
          <p:cNvPr id="380" name="What is the  offering’s price?"/>
          <p:cNvSpPr/>
          <p:nvPr/>
        </p:nvSpPr>
        <p:spPr>
          <a:xfrm>
            <a:off x="6745402" y="5331367"/>
            <a:ext cx="3410994" cy="491900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</a:t>
            </a:r>
            <a:br/>
            <a:r>
              <a:t>offering’s price?</a:t>
            </a:r>
          </a:p>
        </p:txBody>
      </p:sp>
      <p:sp>
        <p:nvSpPr>
          <p:cNvPr id="381" name="What incentives  does the offering provide?"/>
          <p:cNvSpPr/>
          <p:nvPr/>
        </p:nvSpPr>
        <p:spPr>
          <a:xfrm>
            <a:off x="6745402" y="6408497"/>
            <a:ext cx="2844147" cy="475134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incentives </a:t>
            </a:r>
            <a:br/>
            <a:r>
              <a:t>does the offering provide?</a:t>
            </a:r>
          </a:p>
        </p:txBody>
      </p:sp>
      <p:sp>
        <p:nvSpPr>
          <p:cNvPr id="382" name="How will target  customers and collaborators become aware of the company’s offering?"/>
          <p:cNvSpPr/>
          <p:nvPr/>
        </p:nvSpPr>
        <p:spPr>
          <a:xfrm>
            <a:off x="6745402" y="7329289"/>
            <a:ext cx="3590455" cy="739368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target </a:t>
            </a:r>
            <a:br/>
            <a:r>
              <a:t>customers and collaborators become aware of the company’s offering?</a:t>
            </a:r>
          </a:p>
        </p:txBody>
      </p:sp>
      <p:sp>
        <p:nvSpPr>
          <p:cNvPr id="383" name="How will the offering  be delivered to target customers and collaborators?"/>
          <p:cNvSpPr/>
          <p:nvPr/>
        </p:nvSpPr>
        <p:spPr>
          <a:xfrm>
            <a:off x="6745402" y="8421867"/>
            <a:ext cx="3410994" cy="654310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offering </a:t>
            </a:r>
            <a:br/>
            <a:r>
              <a:t>be delivered to target customers and collaborators?</a:t>
            </a:r>
          </a:p>
        </p:txBody>
      </p:sp>
      <p:sp>
        <p:nvSpPr>
          <p:cNvPr id="384" name="Market Offering"/>
          <p:cNvSpPr/>
          <p:nvPr/>
        </p:nvSpPr>
        <p:spPr>
          <a:xfrm>
            <a:off x="6673572" y="1563394"/>
            <a:ext cx="18415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 w="12700">
            <a:solidFill>
              <a:srgbClr val="253A6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Market Offering</a:t>
            </a:r>
          </a:p>
        </p:txBody>
      </p:sp>
      <p:sp>
        <p:nvSpPr>
          <p:cNvPr id="385" name="Line"/>
          <p:cNvSpPr/>
          <p:nvPr/>
        </p:nvSpPr>
        <p:spPr>
          <a:xfrm>
            <a:off x="6667721" y="2925765"/>
            <a:ext cx="4172602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86" name="Line"/>
          <p:cNvSpPr/>
          <p:nvPr/>
        </p:nvSpPr>
        <p:spPr>
          <a:xfrm>
            <a:off x="6667721" y="3980405"/>
            <a:ext cx="4172602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87" name="Line"/>
          <p:cNvSpPr/>
          <p:nvPr/>
        </p:nvSpPr>
        <p:spPr>
          <a:xfrm>
            <a:off x="6667721" y="5034162"/>
            <a:ext cx="4172602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88" name="Line"/>
          <p:cNvSpPr/>
          <p:nvPr/>
        </p:nvSpPr>
        <p:spPr>
          <a:xfrm>
            <a:off x="6667721" y="6091445"/>
            <a:ext cx="4172602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89" name="Line"/>
          <p:cNvSpPr/>
          <p:nvPr/>
        </p:nvSpPr>
        <p:spPr>
          <a:xfrm>
            <a:off x="6667721" y="7148981"/>
            <a:ext cx="4172602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90" name="Line"/>
          <p:cNvSpPr/>
          <p:nvPr/>
        </p:nvSpPr>
        <p:spPr>
          <a:xfrm>
            <a:off x="6667721" y="8202040"/>
            <a:ext cx="4172602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91" name="Product"/>
          <p:cNvSpPr/>
          <p:nvPr/>
        </p:nvSpPr>
        <p:spPr>
          <a:xfrm>
            <a:off x="9118452" y="1869085"/>
            <a:ext cx="1728222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</a:t>
            </a:r>
          </a:p>
        </p:txBody>
      </p:sp>
      <p:sp>
        <p:nvSpPr>
          <p:cNvPr id="392" name="Service"/>
          <p:cNvSpPr/>
          <p:nvPr/>
        </p:nvSpPr>
        <p:spPr>
          <a:xfrm>
            <a:off x="9118452" y="2924177"/>
            <a:ext cx="1728222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Service</a:t>
            </a:r>
          </a:p>
        </p:txBody>
      </p:sp>
      <p:sp>
        <p:nvSpPr>
          <p:cNvPr id="393" name="Brand"/>
          <p:cNvSpPr/>
          <p:nvPr/>
        </p:nvSpPr>
        <p:spPr>
          <a:xfrm>
            <a:off x="9118452" y="3978818"/>
            <a:ext cx="1728222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</a:t>
            </a:r>
          </a:p>
        </p:txBody>
      </p:sp>
      <p:sp>
        <p:nvSpPr>
          <p:cNvPr id="394" name="Price"/>
          <p:cNvSpPr/>
          <p:nvPr/>
        </p:nvSpPr>
        <p:spPr>
          <a:xfrm>
            <a:off x="9118452" y="5032574"/>
            <a:ext cx="1728222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</a:t>
            </a:r>
          </a:p>
        </p:txBody>
      </p:sp>
      <p:sp>
        <p:nvSpPr>
          <p:cNvPr id="395" name="Incentives"/>
          <p:cNvSpPr/>
          <p:nvPr/>
        </p:nvSpPr>
        <p:spPr>
          <a:xfrm>
            <a:off x="9118452" y="6089857"/>
            <a:ext cx="1728222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Incentives</a:t>
            </a:r>
          </a:p>
        </p:txBody>
      </p:sp>
      <p:sp>
        <p:nvSpPr>
          <p:cNvPr id="396" name="Communication"/>
          <p:cNvSpPr/>
          <p:nvPr/>
        </p:nvSpPr>
        <p:spPr>
          <a:xfrm>
            <a:off x="9118452" y="7147393"/>
            <a:ext cx="1728222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Communication</a:t>
            </a:r>
          </a:p>
        </p:txBody>
      </p:sp>
      <p:sp>
        <p:nvSpPr>
          <p:cNvPr id="397" name="Distribution"/>
          <p:cNvSpPr/>
          <p:nvPr/>
        </p:nvSpPr>
        <p:spPr>
          <a:xfrm>
            <a:off x="9118452" y="8200452"/>
            <a:ext cx="1728222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398" name="Rectangle"/>
          <p:cNvSpPr/>
          <p:nvPr/>
        </p:nvSpPr>
        <p:spPr>
          <a:xfrm>
            <a:off x="2398075" y="1861629"/>
            <a:ext cx="4181376" cy="4243662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399" name="What customer need does  the company aim to fulfill?   Who are the customers with this need?"/>
          <p:cNvSpPr/>
          <p:nvPr/>
        </p:nvSpPr>
        <p:spPr>
          <a:xfrm>
            <a:off x="2482640" y="1965739"/>
            <a:ext cx="3843920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customer need does </a:t>
            </a:r>
            <a:br/>
            <a:r>
              <a:t>the company aim to fulfill?  </a:t>
            </a:r>
            <a:br/>
            <a:r>
              <a:t>Who are the customers with this need?</a:t>
            </a:r>
          </a:p>
        </p:txBody>
      </p:sp>
      <p:sp>
        <p:nvSpPr>
          <p:cNvPr id="400" name="What other entities will  work with the company  to fulfill the identified customer need?"/>
          <p:cNvSpPr/>
          <p:nvPr/>
        </p:nvSpPr>
        <p:spPr>
          <a:xfrm>
            <a:off x="2482640" y="2787951"/>
            <a:ext cx="3843920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other entities will </a:t>
            </a:r>
            <a:br/>
            <a:r>
              <a:t>work with the company </a:t>
            </a:r>
            <a:br/>
            <a:r>
              <a:t>to fulfill the identified customer need?</a:t>
            </a:r>
          </a:p>
        </p:txBody>
      </p:sp>
      <p:sp>
        <p:nvSpPr>
          <p:cNvPr id="401" name="What are the company’s  resources  that will enable  it to fulfill the identified customer need?"/>
          <p:cNvSpPr/>
          <p:nvPr/>
        </p:nvSpPr>
        <p:spPr>
          <a:xfrm>
            <a:off x="2482640" y="3620323"/>
            <a:ext cx="3843920" cy="737802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company’s </a:t>
            </a:r>
            <a:br/>
            <a:r>
              <a:t>resources  that will enable </a:t>
            </a:r>
            <a:br/>
            <a:r>
              <a:t>it to fulfill the identified customer need?</a:t>
            </a:r>
          </a:p>
        </p:txBody>
      </p:sp>
      <p:sp>
        <p:nvSpPr>
          <p:cNvPr id="402" name="What other offerings aim  to fulfill the same need of  the same target customers?"/>
          <p:cNvSpPr/>
          <p:nvPr/>
        </p:nvSpPr>
        <p:spPr>
          <a:xfrm>
            <a:off x="2482640" y="4481224"/>
            <a:ext cx="352199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other offerings aim </a:t>
            </a:r>
            <a:br/>
            <a:r>
              <a:t>to fulfill the same need of </a:t>
            </a:r>
            <a:br/>
            <a:r>
              <a:t>the same target customers?</a:t>
            </a:r>
          </a:p>
        </p:txBody>
      </p:sp>
      <p:sp>
        <p:nvSpPr>
          <p:cNvPr id="403" name="What are the sociocultural,  technological, regulatory, economic, and physical aspects of the environment?"/>
          <p:cNvSpPr/>
          <p:nvPr/>
        </p:nvSpPr>
        <p:spPr>
          <a:xfrm>
            <a:off x="2482640" y="5362575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sociocultural, </a:t>
            </a:r>
            <a:br/>
            <a:r>
              <a:t>technological, regulatory, economic,</a:t>
            </a:r>
            <a:br/>
            <a:r>
              <a:t>and physical aspects of the environment?</a:t>
            </a:r>
          </a:p>
        </p:txBody>
      </p:sp>
      <p:sp>
        <p:nvSpPr>
          <p:cNvPr id="404" name="Line"/>
          <p:cNvSpPr/>
          <p:nvPr/>
        </p:nvSpPr>
        <p:spPr>
          <a:xfrm>
            <a:off x="2399957" y="2708345"/>
            <a:ext cx="4176960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05" name="Target Market"/>
          <p:cNvSpPr/>
          <p:nvPr/>
        </p:nvSpPr>
        <p:spPr>
          <a:xfrm>
            <a:off x="2399281" y="1550184"/>
            <a:ext cx="1842135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 w="12700">
            <a:solidFill>
              <a:srgbClr val="253A6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Target Market</a:t>
            </a:r>
          </a:p>
        </p:txBody>
      </p:sp>
      <p:sp>
        <p:nvSpPr>
          <p:cNvPr id="406" name="Collaborators"/>
          <p:cNvSpPr/>
          <p:nvPr/>
        </p:nvSpPr>
        <p:spPr>
          <a:xfrm>
            <a:off x="5183017" y="2706757"/>
            <a:ext cx="1398022" cy="306508"/>
          </a:xfrm>
          <a:prstGeom prst="roundRect">
            <a:avLst>
              <a:gd name="adj" fmla="val 0"/>
            </a:avLst>
          </a:prstGeom>
          <a:solidFill>
            <a:srgbClr val="FFD67E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Collaborators</a:t>
            </a:r>
          </a:p>
        </p:txBody>
      </p:sp>
      <p:sp>
        <p:nvSpPr>
          <p:cNvPr id="407" name="Customers"/>
          <p:cNvSpPr/>
          <p:nvPr/>
        </p:nvSpPr>
        <p:spPr>
          <a:xfrm>
            <a:off x="5183017" y="1860042"/>
            <a:ext cx="1398022" cy="306507"/>
          </a:xfrm>
          <a:prstGeom prst="roundRect">
            <a:avLst>
              <a:gd name="adj" fmla="val 0"/>
            </a:avLst>
          </a:prstGeom>
          <a:solidFill>
            <a:srgbClr val="FFD67E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Customers</a:t>
            </a:r>
          </a:p>
        </p:txBody>
      </p:sp>
      <p:sp>
        <p:nvSpPr>
          <p:cNvPr id="408" name="Line"/>
          <p:cNvSpPr/>
          <p:nvPr/>
        </p:nvSpPr>
        <p:spPr>
          <a:xfrm>
            <a:off x="2399957" y="3558136"/>
            <a:ext cx="4176960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09" name="Company"/>
          <p:cNvSpPr/>
          <p:nvPr/>
        </p:nvSpPr>
        <p:spPr>
          <a:xfrm>
            <a:off x="5183017" y="3556548"/>
            <a:ext cx="1398022" cy="306508"/>
          </a:xfrm>
          <a:prstGeom prst="roundRect">
            <a:avLst>
              <a:gd name="adj" fmla="val 0"/>
            </a:avLst>
          </a:prstGeom>
          <a:solidFill>
            <a:srgbClr val="FFD67E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</a:t>
            </a:r>
          </a:p>
        </p:txBody>
      </p:sp>
      <p:sp>
        <p:nvSpPr>
          <p:cNvPr id="410" name="Line"/>
          <p:cNvSpPr/>
          <p:nvPr/>
        </p:nvSpPr>
        <p:spPr>
          <a:xfrm>
            <a:off x="2399957" y="4412472"/>
            <a:ext cx="4176960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11" name="Competition"/>
          <p:cNvSpPr/>
          <p:nvPr/>
        </p:nvSpPr>
        <p:spPr>
          <a:xfrm>
            <a:off x="5183017" y="4410884"/>
            <a:ext cx="1398022" cy="306508"/>
          </a:xfrm>
          <a:prstGeom prst="roundRect">
            <a:avLst>
              <a:gd name="adj" fmla="val 0"/>
            </a:avLst>
          </a:prstGeom>
          <a:solidFill>
            <a:srgbClr val="FFD67E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Competition</a:t>
            </a:r>
          </a:p>
        </p:txBody>
      </p:sp>
      <p:sp>
        <p:nvSpPr>
          <p:cNvPr id="412" name="Line"/>
          <p:cNvSpPr/>
          <p:nvPr/>
        </p:nvSpPr>
        <p:spPr>
          <a:xfrm>
            <a:off x="2399990" y="5265428"/>
            <a:ext cx="4176927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13" name="Context"/>
          <p:cNvSpPr/>
          <p:nvPr/>
        </p:nvSpPr>
        <p:spPr>
          <a:xfrm>
            <a:off x="5183017" y="5263841"/>
            <a:ext cx="1398022" cy="306507"/>
          </a:xfrm>
          <a:prstGeom prst="roundRect">
            <a:avLst>
              <a:gd name="adj" fmla="val 0"/>
            </a:avLst>
          </a:prstGeom>
          <a:solidFill>
            <a:srgbClr val="FFD67E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Context</a:t>
            </a:r>
          </a:p>
        </p:txBody>
      </p:sp>
      <p:sp>
        <p:nvSpPr>
          <p:cNvPr id="414" name="Rectangle"/>
          <p:cNvSpPr/>
          <p:nvPr/>
        </p:nvSpPr>
        <p:spPr>
          <a:xfrm>
            <a:off x="2398075" y="6500414"/>
            <a:ext cx="4181376" cy="277132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415" name="What value does  the offering create for target customers?"/>
          <p:cNvSpPr/>
          <p:nvPr/>
        </p:nvSpPr>
        <p:spPr>
          <a:xfrm>
            <a:off x="2482640" y="6726166"/>
            <a:ext cx="3808393" cy="523176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value does </a:t>
            </a:r>
            <a:br/>
            <a:r>
              <a:t>the offering create for target customers?</a:t>
            </a:r>
          </a:p>
        </p:txBody>
      </p:sp>
      <p:sp>
        <p:nvSpPr>
          <p:cNvPr id="416" name="What value does…"/>
          <p:cNvSpPr/>
          <p:nvPr/>
        </p:nvSpPr>
        <p:spPr>
          <a:xfrm>
            <a:off x="2482640" y="7505990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value does 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the offering create </a:t>
            </a:r>
            <a:br/>
            <a:r>
              <a:t>for the company’s collaborators?</a:t>
            </a:r>
          </a:p>
        </p:txBody>
      </p:sp>
      <p:sp>
        <p:nvSpPr>
          <p:cNvPr id="417" name="What value does  the offering create for the company?"/>
          <p:cNvSpPr/>
          <p:nvPr/>
        </p:nvSpPr>
        <p:spPr>
          <a:xfrm>
            <a:off x="2482640" y="8517455"/>
            <a:ext cx="3679454" cy="523176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value does </a:t>
            </a:r>
            <a:br/>
            <a:r>
              <a:t>the offering create for the company?</a:t>
            </a:r>
          </a:p>
        </p:txBody>
      </p:sp>
      <p:sp>
        <p:nvSpPr>
          <p:cNvPr id="418" name="Value Proposition"/>
          <p:cNvSpPr/>
          <p:nvPr/>
        </p:nvSpPr>
        <p:spPr>
          <a:xfrm>
            <a:off x="2399281" y="6192341"/>
            <a:ext cx="183736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 w="12700">
            <a:solidFill>
              <a:srgbClr val="253A6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Value Proposition</a:t>
            </a:r>
          </a:p>
        </p:txBody>
      </p:sp>
      <p:sp>
        <p:nvSpPr>
          <p:cNvPr id="419" name="Line"/>
          <p:cNvSpPr/>
          <p:nvPr/>
        </p:nvSpPr>
        <p:spPr>
          <a:xfrm>
            <a:off x="2399957" y="7424273"/>
            <a:ext cx="4176960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20" name="Line"/>
          <p:cNvSpPr/>
          <p:nvPr/>
        </p:nvSpPr>
        <p:spPr>
          <a:xfrm>
            <a:off x="2399957" y="8351624"/>
            <a:ext cx="4176960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21" name="Collaborator Value"/>
          <p:cNvSpPr/>
          <p:nvPr/>
        </p:nvSpPr>
        <p:spPr>
          <a:xfrm>
            <a:off x="4619135" y="7422686"/>
            <a:ext cx="1961904" cy="306507"/>
          </a:xfrm>
          <a:prstGeom prst="roundRect">
            <a:avLst>
              <a:gd name="adj" fmla="val 0"/>
            </a:avLst>
          </a:prstGeom>
          <a:solidFill>
            <a:srgbClr val="FFD67E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Collaborator Value</a:t>
            </a:r>
          </a:p>
        </p:txBody>
      </p:sp>
      <p:sp>
        <p:nvSpPr>
          <p:cNvPr id="422" name="Customer Value"/>
          <p:cNvSpPr/>
          <p:nvPr/>
        </p:nvSpPr>
        <p:spPr>
          <a:xfrm>
            <a:off x="4619135" y="6498827"/>
            <a:ext cx="1961904" cy="306507"/>
          </a:xfrm>
          <a:prstGeom prst="roundRect">
            <a:avLst>
              <a:gd name="adj" fmla="val 0"/>
            </a:avLst>
          </a:prstGeom>
          <a:solidFill>
            <a:srgbClr val="FFD67E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Value</a:t>
            </a:r>
          </a:p>
        </p:txBody>
      </p:sp>
      <p:sp>
        <p:nvSpPr>
          <p:cNvPr id="423" name="Company Value"/>
          <p:cNvSpPr/>
          <p:nvPr/>
        </p:nvSpPr>
        <p:spPr>
          <a:xfrm>
            <a:off x="4619135" y="8350036"/>
            <a:ext cx="1961904" cy="306508"/>
          </a:xfrm>
          <a:prstGeom prst="roundRect">
            <a:avLst>
              <a:gd name="adj" fmla="val 0"/>
            </a:avLst>
          </a:prstGeom>
          <a:solidFill>
            <a:srgbClr val="FFD67E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 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6" name="Figure 2. The Customer Value M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The Customer Value Map</a:t>
            </a:r>
          </a:p>
        </p:txBody>
      </p:sp>
      <p:grpSp>
        <p:nvGrpSpPr>
          <p:cNvPr id="470" name="Group"/>
          <p:cNvGrpSpPr/>
          <p:nvPr/>
        </p:nvGrpSpPr>
        <p:grpSpPr>
          <a:xfrm>
            <a:off x="2342637" y="1889227"/>
            <a:ext cx="8427837" cy="6720204"/>
            <a:chOff x="0" y="0"/>
            <a:chExt cx="8427835" cy="6720203"/>
          </a:xfrm>
        </p:grpSpPr>
        <p:sp>
          <p:nvSpPr>
            <p:cNvPr id="427" name="Rectangle"/>
            <p:cNvSpPr/>
            <p:nvPr/>
          </p:nvSpPr>
          <p:spPr>
            <a:xfrm>
              <a:off x="4253646" y="311644"/>
              <a:ext cx="4172602" cy="6352007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428" name="What are the features  of the product that the  company offers to target customers?"/>
            <p:cNvSpPr/>
            <p:nvPr/>
          </p:nvSpPr>
          <p:spPr>
            <a:xfrm>
              <a:off x="4339264" y="447071"/>
              <a:ext cx="3590456" cy="706572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features </a:t>
              </a:r>
              <a:br/>
              <a:r>
                <a:t>of the product that the </a:t>
              </a:r>
              <a:br/>
              <a:r>
                <a:t>company offers to target customers?</a:t>
              </a:r>
            </a:p>
          </p:txBody>
        </p:sp>
        <p:sp>
          <p:nvSpPr>
            <p:cNvPr id="429" name="What are the features  of the service that the  company offers to target customers?"/>
            <p:cNvSpPr/>
            <p:nvPr/>
          </p:nvSpPr>
          <p:spPr>
            <a:xfrm>
              <a:off x="4339264" y="1374549"/>
              <a:ext cx="3590456" cy="693872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features </a:t>
              </a:r>
              <a:br/>
              <a:r>
                <a:t>of the service that the </a:t>
              </a:r>
              <a:br/>
              <a:r>
                <a:t>company offers to target customers?</a:t>
              </a:r>
            </a:p>
          </p:txBody>
        </p:sp>
        <p:sp>
          <p:nvSpPr>
            <p:cNvPr id="430" name="What are the features  of the offering’s brand?"/>
            <p:cNvSpPr/>
            <p:nvPr/>
          </p:nvSpPr>
          <p:spPr>
            <a:xfrm>
              <a:off x="4339264" y="2403628"/>
              <a:ext cx="3410994" cy="657110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features </a:t>
              </a:r>
              <a:br/>
              <a:r>
                <a:t>of the offering’s brand? </a:t>
              </a:r>
            </a:p>
          </p:txBody>
        </p:sp>
        <p:sp>
          <p:nvSpPr>
            <p:cNvPr id="431" name="What is the…"/>
            <p:cNvSpPr/>
            <p:nvPr/>
          </p:nvSpPr>
          <p:spPr>
            <a:xfrm>
              <a:off x="4339264" y="3128809"/>
              <a:ext cx="3410994" cy="738190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is the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offering’s price </a:t>
              </a:r>
              <a:br/>
              <a:r>
                <a:t>for target customers? </a:t>
              </a:r>
            </a:p>
          </p:txBody>
        </p:sp>
        <p:sp>
          <p:nvSpPr>
            <p:cNvPr id="432" name="What incentives does…"/>
            <p:cNvSpPr/>
            <p:nvPr/>
          </p:nvSpPr>
          <p:spPr>
            <a:xfrm>
              <a:off x="4339264" y="4011270"/>
              <a:ext cx="4001366" cy="76335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incentives does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the offering provide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to target customers?</a:t>
              </a:r>
            </a:p>
          </p:txBody>
        </p:sp>
        <p:sp>
          <p:nvSpPr>
            <p:cNvPr id="433" name="How will target…"/>
            <p:cNvSpPr/>
            <p:nvPr/>
          </p:nvSpPr>
          <p:spPr>
            <a:xfrm>
              <a:off x="4339264" y="4944762"/>
              <a:ext cx="3590456" cy="739367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How will target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customers become aware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of the company’s offering?</a:t>
              </a:r>
            </a:p>
          </p:txBody>
        </p:sp>
        <p:sp>
          <p:nvSpPr>
            <p:cNvPr id="434" name="How will the  offering be delivered  to target customers?"/>
            <p:cNvSpPr/>
            <p:nvPr/>
          </p:nvSpPr>
          <p:spPr>
            <a:xfrm>
              <a:off x="4339264" y="5726219"/>
              <a:ext cx="4001366" cy="993985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How will the </a:t>
              </a:r>
              <a:br/>
              <a:r>
                <a:t>offering be delivered </a:t>
              </a:r>
              <a:br/>
              <a:r>
                <a:t>to target customers?</a:t>
              </a:r>
            </a:p>
          </p:txBody>
        </p:sp>
        <p:sp>
          <p:nvSpPr>
            <p:cNvPr id="435" name="Customer Offering"/>
            <p:cNvSpPr/>
            <p:nvPr/>
          </p:nvSpPr>
          <p:spPr>
            <a:xfrm>
              <a:off x="4254734" y="4366"/>
              <a:ext cx="1943101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Customer Offering</a:t>
              </a:r>
            </a:p>
          </p:txBody>
        </p:sp>
        <p:sp>
          <p:nvSpPr>
            <p:cNvPr id="436" name="Line"/>
            <p:cNvSpPr/>
            <p:nvPr/>
          </p:nvSpPr>
          <p:spPr>
            <a:xfrm>
              <a:off x="4248884" y="1225149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248884" y="2130243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248884" y="3035337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248884" y="3940431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248884" y="4845525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41" name="Product"/>
            <p:cNvSpPr/>
            <p:nvPr/>
          </p:nvSpPr>
          <p:spPr>
            <a:xfrm>
              <a:off x="6699615" y="310057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442" name="Service"/>
            <p:cNvSpPr/>
            <p:nvPr/>
          </p:nvSpPr>
          <p:spPr>
            <a:xfrm>
              <a:off x="6699615" y="1225449"/>
              <a:ext cx="172822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443" name="Brand"/>
            <p:cNvSpPr/>
            <p:nvPr/>
          </p:nvSpPr>
          <p:spPr>
            <a:xfrm>
              <a:off x="6699615" y="2127690"/>
              <a:ext cx="172822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444" name="Price"/>
            <p:cNvSpPr/>
            <p:nvPr/>
          </p:nvSpPr>
          <p:spPr>
            <a:xfrm>
              <a:off x="6699615" y="3035233"/>
              <a:ext cx="172822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445" name="Incentives"/>
            <p:cNvSpPr/>
            <p:nvPr/>
          </p:nvSpPr>
          <p:spPr>
            <a:xfrm>
              <a:off x="6699615" y="3939585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446" name="Communication"/>
            <p:cNvSpPr/>
            <p:nvPr/>
          </p:nvSpPr>
          <p:spPr>
            <a:xfrm>
              <a:off x="6699615" y="4844679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447" name="Distribution"/>
            <p:cNvSpPr/>
            <p:nvPr/>
          </p:nvSpPr>
          <p:spPr>
            <a:xfrm>
              <a:off x="6699615" y="5749402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448" name="Rectangle"/>
            <p:cNvSpPr/>
            <p:nvPr/>
          </p:nvSpPr>
          <p:spPr>
            <a:xfrm>
              <a:off x="4256" y="5752370"/>
              <a:ext cx="4178301" cy="916282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449" name="What value does the  offering create for target customers?  Why would they choose this offering?"/>
            <p:cNvSpPr/>
            <p:nvPr/>
          </p:nvSpPr>
          <p:spPr>
            <a:xfrm>
              <a:off x="101903" y="5904327"/>
              <a:ext cx="4001366" cy="739368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value does the </a:t>
              </a:r>
              <a:br/>
              <a:r>
                <a:t>offering create for target customers? </a:t>
              </a:r>
              <a:br/>
              <a:r>
                <a:t>Why would they choose this offering?</a:t>
              </a:r>
            </a:p>
          </p:txBody>
        </p:sp>
        <p:sp>
          <p:nvSpPr>
            <p:cNvPr id="450" name="Customer Value"/>
            <p:cNvSpPr/>
            <p:nvPr/>
          </p:nvSpPr>
          <p:spPr>
            <a:xfrm>
              <a:off x="5843" y="5446113"/>
              <a:ext cx="1854201" cy="306508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Customer Value</a:t>
              </a:r>
            </a:p>
          </p:txBody>
        </p:sp>
        <p:sp>
          <p:nvSpPr>
            <p:cNvPr id="451" name="Reason to choose"/>
            <p:cNvSpPr/>
            <p:nvPr/>
          </p:nvSpPr>
          <p:spPr>
            <a:xfrm>
              <a:off x="2323840" y="5750783"/>
              <a:ext cx="1860304" cy="306507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Reason to choose</a:t>
              </a:r>
            </a:p>
          </p:txBody>
        </p:sp>
        <p:sp>
          <p:nvSpPr>
            <p:cNvPr id="452" name="Rectangle"/>
            <p:cNvSpPr/>
            <p:nvPr/>
          </p:nvSpPr>
          <p:spPr>
            <a:xfrm>
              <a:off x="4263" y="307278"/>
              <a:ext cx="4172602" cy="1835743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453" name="What customer need  does the company aim to fulfill?"/>
            <p:cNvSpPr/>
            <p:nvPr/>
          </p:nvSpPr>
          <p:spPr>
            <a:xfrm>
              <a:off x="90380" y="582404"/>
              <a:ext cx="3948158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customer need </a:t>
              </a:r>
              <a:br/>
              <a:r>
                <a:t>does the company aim to fulfill?</a:t>
              </a:r>
            </a:p>
          </p:txBody>
        </p:sp>
        <p:sp>
          <p:nvSpPr>
            <p:cNvPr id="454" name="Who are the  customers with this need?"/>
            <p:cNvSpPr/>
            <p:nvPr/>
          </p:nvSpPr>
          <p:spPr>
            <a:xfrm>
              <a:off x="90380" y="1509883"/>
              <a:ext cx="2535873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Who are the </a:t>
              </a:r>
              <a:br/>
              <a:r>
                <a:t>customers with this need?</a:t>
              </a:r>
            </a:p>
          </p:txBody>
        </p:sp>
        <p:sp>
          <p:nvSpPr>
            <p:cNvPr id="455" name="Target Customers"/>
            <p:cNvSpPr/>
            <p:nvPr/>
          </p:nvSpPr>
          <p:spPr>
            <a:xfrm>
              <a:off x="5850" y="0"/>
              <a:ext cx="1854201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Target Customers</a:t>
              </a:r>
            </a:p>
          </p:txBody>
        </p:sp>
        <p:sp>
          <p:nvSpPr>
            <p:cNvPr id="456" name="Line"/>
            <p:cNvSpPr/>
            <p:nvPr/>
          </p:nvSpPr>
          <p:spPr>
            <a:xfrm>
              <a:off x="0" y="1235370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57" name="Customer need"/>
            <p:cNvSpPr/>
            <p:nvPr/>
          </p:nvSpPr>
          <p:spPr>
            <a:xfrm>
              <a:off x="2321983" y="306689"/>
              <a:ext cx="1854201" cy="306507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need</a:t>
              </a:r>
            </a:p>
          </p:txBody>
        </p:sp>
        <p:sp>
          <p:nvSpPr>
            <p:cNvPr id="458" name="Customer profile"/>
            <p:cNvSpPr/>
            <p:nvPr/>
          </p:nvSpPr>
          <p:spPr>
            <a:xfrm>
              <a:off x="2321983" y="1233783"/>
              <a:ext cx="1854201" cy="306507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profile</a:t>
              </a:r>
            </a:p>
          </p:txBody>
        </p:sp>
        <p:sp>
          <p:nvSpPr>
            <p:cNvPr id="459" name="Rectangle"/>
            <p:cNvSpPr/>
            <p:nvPr/>
          </p:nvSpPr>
          <p:spPr>
            <a:xfrm>
              <a:off x="4762" y="2537010"/>
              <a:ext cx="4172602" cy="2821372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460" name="What other offerings  aim to fulfill the same customer need?"/>
            <p:cNvSpPr/>
            <p:nvPr/>
          </p:nvSpPr>
          <p:spPr>
            <a:xfrm>
              <a:off x="90380" y="2824836"/>
              <a:ext cx="3590456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other offerings </a:t>
              </a:r>
              <a:br/>
              <a:r>
                <a:t>aim to fulfill the same customer need?</a:t>
              </a:r>
            </a:p>
          </p:txBody>
        </p:sp>
        <p:sp>
          <p:nvSpPr>
            <p:cNvPr id="461" name="What value do these…"/>
            <p:cNvSpPr/>
            <p:nvPr/>
          </p:nvSpPr>
          <p:spPr>
            <a:xfrm>
              <a:off x="90380" y="3777715"/>
              <a:ext cx="3688935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value do these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offerings create for target customers?</a:t>
              </a:r>
            </a:p>
          </p:txBody>
        </p:sp>
        <p:sp>
          <p:nvSpPr>
            <p:cNvPr id="462" name="What are the key…"/>
            <p:cNvSpPr/>
            <p:nvPr/>
          </p:nvSpPr>
          <p:spPr>
            <a:xfrm>
              <a:off x="90380" y="4692493"/>
              <a:ext cx="3794834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key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aspects of the competitive offerings?</a:t>
              </a:r>
            </a:p>
          </p:txBody>
        </p:sp>
        <p:sp>
          <p:nvSpPr>
            <p:cNvPr id="463" name="Competition"/>
            <p:cNvSpPr/>
            <p:nvPr/>
          </p:nvSpPr>
          <p:spPr>
            <a:xfrm>
              <a:off x="5850" y="2229731"/>
              <a:ext cx="1854201" cy="306508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Competition </a:t>
              </a:r>
            </a:p>
          </p:txBody>
        </p:sp>
        <p:sp>
          <p:nvSpPr>
            <p:cNvPr id="464" name="Line"/>
            <p:cNvSpPr/>
            <p:nvPr/>
          </p:nvSpPr>
          <p:spPr>
            <a:xfrm>
              <a:off x="0" y="3477278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0" y="4417829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66" name="Key competitors"/>
            <p:cNvSpPr/>
            <p:nvPr/>
          </p:nvSpPr>
          <p:spPr>
            <a:xfrm>
              <a:off x="2321983" y="2535422"/>
              <a:ext cx="1854201" cy="306508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Key competitors</a:t>
              </a:r>
            </a:p>
          </p:txBody>
        </p:sp>
        <p:sp>
          <p:nvSpPr>
            <p:cNvPr id="467" name="Value proposition"/>
            <p:cNvSpPr/>
            <p:nvPr/>
          </p:nvSpPr>
          <p:spPr>
            <a:xfrm>
              <a:off x="2321983" y="3476214"/>
              <a:ext cx="1854201" cy="306508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468" name="Offering attributes"/>
            <p:cNvSpPr/>
            <p:nvPr/>
          </p:nvSpPr>
          <p:spPr>
            <a:xfrm>
              <a:off x="2321983" y="4416555"/>
              <a:ext cx="1854201" cy="306508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Offering attributes</a:t>
              </a:r>
            </a:p>
          </p:txBody>
        </p:sp>
        <p:sp>
          <p:nvSpPr>
            <p:cNvPr id="469" name="Line"/>
            <p:cNvSpPr/>
            <p:nvPr/>
          </p:nvSpPr>
          <p:spPr>
            <a:xfrm>
              <a:off x="4248884" y="5750619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3" name="Figure 3. The Collaborator Value M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Figure 3. The Collaborator Value Map</a:t>
            </a:r>
          </a:p>
        </p:txBody>
      </p:sp>
      <p:grpSp>
        <p:nvGrpSpPr>
          <p:cNvPr id="517" name="Group"/>
          <p:cNvGrpSpPr/>
          <p:nvPr/>
        </p:nvGrpSpPr>
        <p:grpSpPr>
          <a:xfrm>
            <a:off x="2288482" y="1898464"/>
            <a:ext cx="8427836" cy="6720204"/>
            <a:chOff x="0" y="0"/>
            <a:chExt cx="8427835" cy="6720203"/>
          </a:xfrm>
        </p:grpSpPr>
        <p:sp>
          <p:nvSpPr>
            <p:cNvPr id="474" name="Rectangle"/>
            <p:cNvSpPr/>
            <p:nvPr/>
          </p:nvSpPr>
          <p:spPr>
            <a:xfrm>
              <a:off x="4253646" y="311644"/>
              <a:ext cx="4172602" cy="6352007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475" name="What are the features  of the product that the  company offers to collaborators?"/>
            <p:cNvSpPr/>
            <p:nvPr/>
          </p:nvSpPr>
          <p:spPr>
            <a:xfrm>
              <a:off x="4339264" y="447071"/>
              <a:ext cx="3590456" cy="706572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features </a:t>
              </a:r>
              <a:br/>
              <a:r>
                <a:t>of the product that the </a:t>
              </a:r>
              <a:br/>
              <a:r>
                <a:t>company offers to collaborators?</a:t>
              </a:r>
            </a:p>
          </p:txBody>
        </p:sp>
        <p:sp>
          <p:nvSpPr>
            <p:cNvPr id="476" name="What are the features  of the service that the  company offers to collaborators?"/>
            <p:cNvSpPr/>
            <p:nvPr/>
          </p:nvSpPr>
          <p:spPr>
            <a:xfrm>
              <a:off x="4339264" y="1374549"/>
              <a:ext cx="3590456" cy="693872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features </a:t>
              </a:r>
              <a:br/>
              <a:r>
                <a:t>of the service that the </a:t>
              </a:r>
              <a:br/>
              <a:r>
                <a:t>company offers to collaborators?</a:t>
              </a:r>
            </a:p>
          </p:txBody>
        </p:sp>
        <p:sp>
          <p:nvSpPr>
            <p:cNvPr id="477" name="What are the features  of the offering’s brand?"/>
            <p:cNvSpPr/>
            <p:nvPr/>
          </p:nvSpPr>
          <p:spPr>
            <a:xfrm>
              <a:off x="4339264" y="2378228"/>
              <a:ext cx="3410994" cy="657110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features </a:t>
              </a:r>
              <a:br/>
              <a:r>
                <a:t>of the offering’s brand? </a:t>
              </a:r>
            </a:p>
          </p:txBody>
        </p:sp>
        <p:sp>
          <p:nvSpPr>
            <p:cNvPr id="478" name="What is the…"/>
            <p:cNvSpPr/>
            <p:nvPr/>
          </p:nvSpPr>
          <p:spPr>
            <a:xfrm>
              <a:off x="4339264" y="3128809"/>
              <a:ext cx="3410994" cy="738190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is the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offering’s price </a:t>
              </a:r>
              <a:br/>
              <a:r>
                <a:t>for collaborators? </a:t>
              </a:r>
            </a:p>
          </p:txBody>
        </p:sp>
        <p:sp>
          <p:nvSpPr>
            <p:cNvPr id="479" name="What incentives does…"/>
            <p:cNvSpPr/>
            <p:nvPr/>
          </p:nvSpPr>
          <p:spPr>
            <a:xfrm>
              <a:off x="4339264" y="4011270"/>
              <a:ext cx="4001366" cy="76335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incentives does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the offering provide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to collaborators?</a:t>
              </a:r>
            </a:p>
          </p:txBody>
        </p:sp>
        <p:sp>
          <p:nvSpPr>
            <p:cNvPr id="480" name="How will collaborators  become aware of the  company’s offering?"/>
            <p:cNvSpPr/>
            <p:nvPr/>
          </p:nvSpPr>
          <p:spPr>
            <a:xfrm>
              <a:off x="4339264" y="4944762"/>
              <a:ext cx="3590456" cy="739367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How will collaborators </a:t>
              </a:r>
              <a:br/>
              <a:r>
                <a:t>become aware of the </a:t>
              </a:r>
              <a:br/>
              <a:r>
                <a:t>company’s offering?</a:t>
              </a:r>
            </a:p>
          </p:txBody>
        </p:sp>
        <p:sp>
          <p:nvSpPr>
            <p:cNvPr id="481" name="How will the  offering be delivered  to collaborators?"/>
            <p:cNvSpPr/>
            <p:nvPr/>
          </p:nvSpPr>
          <p:spPr>
            <a:xfrm>
              <a:off x="4339264" y="5726219"/>
              <a:ext cx="4001366" cy="993985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How will the </a:t>
              </a:r>
              <a:br/>
              <a:r>
                <a:t>offering be delivered </a:t>
              </a:r>
              <a:br/>
              <a:r>
                <a:t>to collaborators?</a:t>
              </a:r>
            </a:p>
          </p:txBody>
        </p:sp>
        <p:sp>
          <p:nvSpPr>
            <p:cNvPr id="482" name="Collaborator Offering"/>
            <p:cNvSpPr/>
            <p:nvPr/>
          </p:nvSpPr>
          <p:spPr>
            <a:xfrm>
              <a:off x="4254734" y="4366"/>
              <a:ext cx="2235201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Collaborator Offering</a:t>
              </a:r>
            </a:p>
          </p:txBody>
        </p:sp>
        <p:sp>
          <p:nvSpPr>
            <p:cNvPr id="483" name="Line"/>
            <p:cNvSpPr/>
            <p:nvPr/>
          </p:nvSpPr>
          <p:spPr>
            <a:xfrm>
              <a:off x="4248884" y="1225149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248884" y="2130243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248884" y="3035337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248884" y="3940431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248884" y="4845525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488" name="Product"/>
            <p:cNvSpPr/>
            <p:nvPr/>
          </p:nvSpPr>
          <p:spPr>
            <a:xfrm>
              <a:off x="6699615" y="310057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489" name="Service"/>
            <p:cNvSpPr/>
            <p:nvPr/>
          </p:nvSpPr>
          <p:spPr>
            <a:xfrm>
              <a:off x="6699615" y="1225449"/>
              <a:ext cx="172822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490" name="Brand"/>
            <p:cNvSpPr/>
            <p:nvPr/>
          </p:nvSpPr>
          <p:spPr>
            <a:xfrm>
              <a:off x="6699615" y="2127690"/>
              <a:ext cx="172822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491" name="Price"/>
            <p:cNvSpPr/>
            <p:nvPr/>
          </p:nvSpPr>
          <p:spPr>
            <a:xfrm>
              <a:off x="6699615" y="3035233"/>
              <a:ext cx="172822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492" name="Incentives"/>
            <p:cNvSpPr/>
            <p:nvPr/>
          </p:nvSpPr>
          <p:spPr>
            <a:xfrm>
              <a:off x="6699615" y="3939585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493" name="Communication"/>
            <p:cNvSpPr/>
            <p:nvPr/>
          </p:nvSpPr>
          <p:spPr>
            <a:xfrm>
              <a:off x="6699615" y="4844679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494" name="Distribution"/>
            <p:cNvSpPr/>
            <p:nvPr/>
          </p:nvSpPr>
          <p:spPr>
            <a:xfrm>
              <a:off x="6699615" y="5749402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495" name="Rectangle"/>
            <p:cNvSpPr/>
            <p:nvPr/>
          </p:nvSpPr>
          <p:spPr>
            <a:xfrm>
              <a:off x="4256" y="5752370"/>
              <a:ext cx="4178301" cy="916282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496" name="What value does the  offering create for collaborators? Why would they partner with the company?"/>
            <p:cNvSpPr/>
            <p:nvPr/>
          </p:nvSpPr>
          <p:spPr>
            <a:xfrm>
              <a:off x="101903" y="5904327"/>
              <a:ext cx="4001366" cy="739368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value does the </a:t>
              </a:r>
              <a:br/>
              <a:r>
                <a:t>offering create for collaborators? Why would they partner with the company?</a:t>
              </a:r>
            </a:p>
          </p:txBody>
        </p:sp>
        <p:sp>
          <p:nvSpPr>
            <p:cNvPr id="497" name="Collaborator Value"/>
            <p:cNvSpPr/>
            <p:nvPr/>
          </p:nvSpPr>
          <p:spPr>
            <a:xfrm>
              <a:off x="5843" y="5446113"/>
              <a:ext cx="2019301" cy="306508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Collaborator Value</a:t>
              </a:r>
            </a:p>
          </p:txBody>
        </p:sp>
        <p:sp>
          <p:nvSpPr>
            <p:cNvPr id="498" name="Reason to choose"/>
            <p:cNvSpPr/>
            <p:nvPr/>
          </p:nvSpPr>
          <p:spPr>
            <a:xfrm>
              <a:off x="2196840" y="5750783"/>
              <a:ext cx="1981201" cy="306507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Reason to choose</a:t>
              </a:r>
            </a:p>
          </p:txBody>
        </p:sp>
        <p:sp>
          <p:nvSpPr>
            <p:cNvPr id="499" name="Rectangle"/>
            <p:cNvSpPr/>
            <p:nvPr/>
          </p:nvSpPr>
          <p:spPr>
            <a:xfrm>
              <a:off x="4263" y="307278"/>
              <a:ext cx="4172602" cy="1835743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500" name="Which entities will…"/>
            <p:cNvSpPr/>
            <p:nvPr/>
          </p:nvSpPr>
          <p:spPr>
            <a:xfrm>
              <a:off x="90380" y="455404"/>
              <a:ext cx="3948158" cy="693872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Which entities will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partner with the company </a:t>
              </a:r>
              <a:br/>
              <a:r>
                <a:t>to create value for target customers?</a:t>
              </a:r>
            </a:p>
          </p:txBody>
        </p:sp>
        <p:sp>
          <p:nvSpPr>
            <p:cNvPr id="501" name="What goals do  collaborators pursue…"/>
            <p:cNvSpPr/>
            <p:nvPr/>
          </p:nvSpPr>
          <p:spPr>
            <a:xfrm>
              <a:off x="90380" y="1327906"/>
              <a:ext cx="3948158" cy="710958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goals do </a:t>
              </a:r>
              <a:br/>
              <a:r>
                <a:t>collaborators pursue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by partnering with the company?</a:t>
              </a:r>
            </a:p>
          </p:txBody>
        </p:sp>
        <p:sp>
          <p:nvSpPr>
            <p:cNvPr id="502" name="Collaborators"/>
            <p:cNvSpPr/>
            <p:nvPr/>
          </p:nvSpPr>
          <p:spPr>
            <a:xfrm>
              <a:off x="5850" y="0"/>
              <a:ext cx="2019301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Collaborators</a:t>
              </a:r>
            </a:p>
          </p:txBody>
        </p:sp>
        <p:sp>
          <p:nvSpPr>
            <p:cNvPr id="503" name="Line"/>
            <p:cNvSpPr/>
            <p:nvPr/>
          </p:nvSpPr>
          <p:spPr>
            <a:xfrm>
              <a:off x="0" y="1235370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04" name="Collaborator profile"/>
            <p:cNvSpPr/>
            <p:nvPr/>
          </p:nvSpPr>
          <p:spPr>
            <a:xfrm>
              <a:off x="2194983" y="306689"/>
              <a:ext cx="1981201" cy="306507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Collaborator profile</a:t>
              </a:r>
            </a:p>
          </p:txBody>
        </p:sp>
        <p:sp>
          <p:nvSpPr>
            <p:cNvPr id="505" name="Collaborator goals"/>
            <p:cNvSpPr/>
            <p:nvPr/>
          </p:nvSpPr>
          <p:spPr>
            <a:xfrm>
              <a:off x="2194983" y="1233783"/>
              <a:ext cx="1981201" cy="306507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Collaborator goals</a:t>
              </a:r>
            </a:p>
          </p:txBody>
        </p:sp>
        <p:sp>
          <p:nvSpPr>
            <p:cNvPr id="506" name="Rectangle"/>
            <p:cNvSpPr/>
            <p:nvPr/>
          </p:nvSpPr>
          <p:spPr>
            <a:xfrm>
              <a:off x="4762" y="2537010"/>
              <a:ext cx="4172602" cy="2821372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507" name="What other offerings  aim to fulfill the same collaborator goals?"/>
            <p:cNvSpPr/>
            <p:nvPr/>
          </p:nvSpPr>
          <p:spPr>
            <a:xfrm>
              <a:off x="90380" y="2824836"/>
              <a:ext cx="4006052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other offerings </a:t>
              </a:r>
              <a:br/>
              <a:r>
                <a:t>aim to fulfill the same collaborator goals?</a:t>
              </a:r>
            </a:p>
          </p:txBody>
        </p:sp>
        <p:sp>
          <p:nvSpPr>
            <p:cNvPr id="508" name="What value do these…"/>
            <p:cNvSpPr/>
            <p:nvPr/>
          </p:nvSpPr>
          <p:spPr>
            <a:xfrm>
              <a:off x="90380" y="3777715"/>
              <a:ext cx="3688935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value do these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offerings create for collaborators?</a:t>
              </a:r>
            </a:p>
          </p:txBody>
        </p:sp>
        <p:sp>
          <p:nvSpPr>
            <p:cNvPr id="509" name="What are the key…"/>
            <p:cNvSpPr/>
            <p:nvPr/>
          </p:nvSpPr>
          <p:spPr>
            <a:xfrm>
              <a:off x="90380" y="4692493"/>
              <a:ext cx="3794834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key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aspects of the competitive offerings?</a:t>
              </a:r>
            </a:p>
          </p:txBody>
        </p:sp>
        <p:sp>
          <p:nvSpPr>
            <p:cNvPr id="510" name="Competition"/>
            <p:cNvSpPr/>
            <p:nvPr/>
          </p:nvSpPr>
          <p:spPr>
            <a:xfrm>
              <a:off x="5850" y="2229731"/>
              <a:ext cx="2019301" cy="306508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Competition </a:t>
              </a:r>
            </a:p>
          </p:txBody>
        </p:sp>
        <p:sp>
          <p:nvSpPr>
            <p:cNvPr id="511" name="Line"/>
            <p:cNvSpPr/>
            <p:nvPr/>
          </p:nvSpPr>
          <p:spPr>
            <a:xfrm>
              <a:off x="0" y="3477278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0" y="4417829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13" name="Key competitors"/>
            <p:cNvSpPr/>
            <p:nvPr/>
          </p:nvSpPr>
          <p:spPr>
            <a:xfrm>
              <a:off x="2194983" y="2535422"/>
              <a:ext cx="1981201" cy="306508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Key competitors</a:t>
              </a:r>
            </a:p>
          </p:txBody>
        </p:sp>
        <p:sp>
          <p:nvSpPr>
            <p:cNvPr id="514" name="Value proposition"/>
            <p:cNvSpPr/>
            <p:nvPr/>
          </p:nvSpPr>
          <p:spPr>
            <a:xfrm>
              <a:off x="2194983" y="3476214"/>
              <a:ext cx="1981201" cy="306508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515" name="Offering attributes"/>
            <p:cNvSpPr/>
            <p:nvPr/>
          </p:nvSpPr>
          <p:spPr>
            <a:xfrm>
              <a:off x="2194983" y="4416555"/>
              <a:ext cx="1981201" cy="306508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Offering attributes</a:t>
              </a:r>
            </a:p>
          </p:txBody>
        </p:sp>
        <p:sp>
          <p:nvSpPr>
            <p:cNvPr id="516" name="Line"/>
            <p:cNvSpPr/>
            <p:nvPr/>
          </p:nvSpPr>
          <p:spPr>
            <a:xfrm>
              <a:off x="4248884" y="5750619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0" name="Figure 4. The Company Value M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Figure 4. The Company Value Map</a:t>
            </a:r>
          </a:p>
        </p:txBody>
      </p:sp>
      <p:grpSp>
        <p:nvGrpSpPr>
          <p:cNvPr id="564" name="Group"/>
          <p:cNvGrpSpPr/>
          <p:nvPr/>
        </p:nvGrpSpPr>
        <p:grpSpPr>
          <a:xfrm>
            <a:off x="2288482" y="1972355"/>
            <a:ext cx="8427836" cy="6720204"/>
            <a:chOff x="0" y="0"/>
            <a:chExt cx="8427835" cy="6720203"/>
          </a:xfrm>
        </p:grpSpPr>
        <p:sp>
          <p:nvSpPr>
            <p:cNvPr id="521" name="Rectangle"/>
            <p:cNvSpPr/>
            <p:nvPr/>
          </p:nvSpPr>
          <p:spPr>
            <a:xfrm>
              <a:off x="4253646" y="311644"/>
              <a:ext cx="4172602" cy="6352007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522" name="What are the features  of the product that the company offers  to target customers and collaborators?"/>
            <p:cNvSpPr/>
            <p:nvPr/>
          </p:nvSpPr>
          <p:spPr>
            <a:xfrm>
              <a:off x="4339264" y="447071"/>
              <a:ext cx="3948158" cy="706572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features </a:t>
              </a:r>
              <a:br/>
              <a:r>
                <a:t>of the product that the company offers </a:t>
              </a:r>
              <a:br/>
              <a:r>
                <a:t>to target customers and collaborators?</a:t>
              </a:r>
            </a:p>
          </p:txBody>
        </p:sp>
        <p:sp>
          <p:nvSpPr>
            <p:cNvPr id="523" name="What are the features  of the service that the company offers to target customers and collaborators?"/>
            <p:cNvSpPr/>
            <p:nvPr/>
          </p:nvSpPr>
          <p:spPr>
            <a:xfrm>
              <a:off x="4339264" y="1374549"/>
              <a:ext cx="3688935" cy="693872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features </a:t>
              </a:r>
              <a:br/>
              <a:r>
                <a:t>of the service that the company offers to target customers and collaborators?</a:t>
              </a:r>
            </a:p>
          </p:txBody>
        </p:sp>
        <p:sp>
          <p:nvSpPr>
            <p:cNvPr id="524" name="What are the features  of the offering’s brand?"/>
            <p:cNvSpPr/>
            <p:nvPr/>
          </p:nvSpPr>
          <p:spPr>
            <a:xfrm>
              <a:off x="4339264" y="2390928"/>
              <a:ext cx="3410994" cy="657110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features </a:t>
              </a:r>
              <a:br/>
              <a:r>
                <a:t>of the offering’s brand? </a:t>
              </a:r>
            </a:p>
          </p:txBody>
        </p:sp>
        <p:sp>
          <p:nvSpPr>
            <p:cNvPr id="525" name="What is the offering’s…"/>
            <p:cNvSpPr/>
            <p:nvPr/>
          </p:nvSpPr>
          <p:spPr>
            <a:xfrm>
              <a:off x="4339264" y="3128809"/>
              <a:ext cx="3794834" cy="738190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is the offering’s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price for target customers </a:t>
              </a:r>
              <a:br/>
              <a:r>
                <a:t>and collaborators? </a:t>
              </a:r>
            </a:p>
          </p:txBody>
        </p:sp>
        <p:sp>
          <p:nvSpPr>
            <p:cNvPr id="526" name="What incentives does…"/>
            <p:cNvSpPr/>
            <p:nvPr/>
          </p:nvSpPr>
          <p:spPr>
            <a:xfrm>
              <a:off x="4339264" y="4011270"/>
              <a:ext cx="4001366" cy="76335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incentives does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the offering provide to </a:t>
              </a:r>
              <a:br/>
              <a:r>
                <a:t>target customers and collaborators?</a:t>
              </a:r>
            </a:p>
          </p:txBody>
        </p:sp>
        <p:sp>
          <p:nvSpPr>
            <p:cNvPr id="527" name="How will target…"/>
            <p:cNvSpPr/>
            <p:nvPr/>
          </p:nvSpPr>
          <p:spPr>
            <a:xfrm>
              <a:off x="4339264" y="4944762"/>
              <a:ext cx="3590456" cy="739367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How will target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customers and collaborators become aware of the company’s offering?</a:t>
              </a:r>
            </a:p>
          </p:txBody>
        </p:sp>
        <p:sp>
          <p:nvSpPr>
            <p:cNvPr id="528" name="How will the  offering be delivered to  target customers and collaborators?"/>
            <p:cNvSpPr/>
            <p:nvPr/>
          </p:nvSpPr>
          <p:spPr>
            <a:xfrm>
              <a:off x="4339264" y="5726219"/>
              <a:ext cx="4001366" cy="993985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How will the </a:t>
              </a:r>
              <a:br/>
              <a:r>
                <a:t>offering be delivered to </a:t>
              </a:r>
              <a:br/>
              <a:r>
                <a:t>target customers and collaborators?</a:t>
              </a:r>
            </a:p>
          </p:txBody>
        </p:sp>
        <p:sp>
          <p:nvSpPr>
            <p:cNvPr id="529" name="Company Offering"/>
            <p:cNvSpPr/>
            <p:nvPr/>
          </p:nvSpPr>
          <p:spPr>
            <a:xfrm>
              <a:off x="4254734" y="4366"/>
              <a:ext cx="1981201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Company Offering</a:t>
              </a:r>
            </a:p>
          </p:txBody>
        </p:sp>
        <p:sp>
          <p:nvSpPr>
            <p:cNvPr id="530" name="Line"/>
            <p:cNvSpPr/>
            <p:nvPr/>
          </p:nvSpPr>
          <p:spPr>
            <a:xfrm>
              <a:off x="4248884" y="1225149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248884" y="2130243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248884" y="3035337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248884" y="3940431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248884" y="4845525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35" name="Product"/>
            <p:cNvSpPr/>
            <p:nvPr/>
          </p:nvSpPr>
          <p:spPr>
            <a:xfrm>
              <a:off x="6699615" y="310057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536" name="Service"/>
            <p:cNvSpPr/>
            <p:nvPr/>
          </p:nvSpPr>
          <p:spPr>
            <a:xfrm>
              <a:off x="6699615" y="1225449"/>
              <a:ext cx="172822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537" name="Brand"/>
            <p:cNvSpPr/>
            <p:nvPr/>
          </p:nvSpPr>
          <p:spPr>
            <a:xfrm>
              <a:off x="6699615" y="2127690"/>
              <a:ext cx="172822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538" name="Price"/>
            <p:cNvSpPr/>
            <p:nvPr/>
          </p:nvSpPr>
          <p:spPr>
            <a:xfrm>
              <a:off x="6699615" y="3035233"/>
              <a:ext cx="172822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539" name="Incentives"/>
            <p:cNvSpPr/>
            <p:nvPr/>
          </p:nvSpPr>
          <p:spPr>
            <a:xfrm>
              <a:off x="6699615" y="3939585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540" name="Communication"/>
            <p:cNvSpPr/>
            <p:nvPr/>
          </p:nvSpPr>
          <p:spPr>
            <a:xfrm>
              <a:off x="6699615" y="4844679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541" name="Distribution"/>
            <p:cNvSpPr/>
            <p:nvPr/>
          </p:nvSpPr>
          <p:spPr>
            <a:xfrm>
              <a:off x="6699615" y="5749402"/>
              <a:ext cx="172822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542" name="Rectangle"/>
            <p:cNvSpPr/>
            <p:nvPr/>
          </p:nvSpPr>
          <p:spPr>
            <a:xfrm>
              <a:off x="4256" y="5752370"/>
              <a:ext cx="4178301" cy="916282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543" name="What value does the  offering create for target customers?  Why would customers choose this offering?"/>
            <p:cNvSpPr/>
            <p:nvPr/>
          </p:nvSpPr>
          <p:spPr>
            <a:xfrm>
              <a:off x="101903" y="5904327"/>
              <a:ext cx="4001366" cy="739368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value does the </a:t>
              </a:r>
              <a:br/>
              <a:r>
                <a:t>offering create for target customers? </a:t>
              </a:r>
              <a:br/>
              <a:r>
                <a:t>Why would customers choose this offering?</a:t>
              </a:r>
            </a:p>
          </p:txBody>
        </p:sp>
        <p:sp>
          <p:nvSpPr>
            <p:cNvPr id="544" name="Company Value"/>
            <p:cNvSpPr/>
            <p:nvPr/>
          </p:nvSpPr>
          <p:spPr>
            <a:xfrm>
              <a:off x="5843" y="5446113"/>
              <a:ext cx="2032001" cy="306508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Company Value</a:t>
              </a:r>
            </a:p>
          </p:txBody>
        </p:sp>
        <p:sp>
          <p:nvSpPr>
            <p:cNvPr id="545" name="Reason to choose"/>
            <p:cNvSpPr/>
            <p:nvPr/>
          </p:nvSpPr>
          <p:spPr>
            <a:xfrm>
              <a:off x="2323840" y="5750783"/>
              <a:ext cx="1860304" cy="306507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Reason to choose</a:t>
              </a:r>
            </a:p>
          </p:txBody>
        </p:sp>
        <p:sp>
          <p:nvSpPr>
            <p:cNvPr id="546" name="Rectangle"/>
            <p:cNvSpPr/>
            <p:nvPr/>
          </p:nvSpPr>
          <p:spPr>
            <a:xfrm>
              <a:off x="4263" y="307278"/>
              <a:ext cx="4172602" cy="1835743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547" name="What entity is  managing the offering?  What are its key resources?"/>
            <p:cNvSpPr/>
            <p:nvPr/>
          </p:nvSpPr>
          <p:spPr>
            <a:xfrm>
              <a:off x="90380" y="455404"/>
              <a:ext cx="3948158" cy="632966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entity is </a:t>
              </a:r>
              <a:br/>
              <a:r>
                <a:t>managing the offering? </a:t>
              </a:r>
              <a:br/>
              <a:r>
                <a:t>What are its key resources?</a:t>
              </a:r>
            </a:p>
          </p:txBody>
        </p:sp>
        <p:sp>
          <p:nvSpPr>
            <p:cNvPr id="548" name="What goal does the  company aim to fulfill  with this offering?"/>
            <p:cNvSpPr/>
            <p:nvPr/>
          </p:nvSpPr>
          <p:spPr>
            <a:xfrm>
              <a:off x="90380" y="1325367"/>
              <a:ext cx="3948158" cy="735849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goal does the </a:t>
              </a:r>
              <a:br/>
              <a:r>
                <a:t>company aim to fulfill </a:t>
              </a:r>
              <a:br/>
              <a:r>
                <a:t>with this offering?</a:t>
              </a:r>
            </a:p>
          </p:txBody>
        </p:sp>
        <p:sp>
          <p:nvSpPr>
            <p:cNvPr id="549" name="Company"/>
            <p:cNvSpPr/>
            <p:nvPr/>
          </p:nvSpPr>
          <p:spPr>
            <a:xfrm>
              <a:off x="5850" y="0"/>
              <a:ext cx="2032001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Company</a:t>
              </a:r>
            </a:p>
          </p:txBody>
        </p:sp>
        <p:sp>
          <p:nvSpPr>
            <p:cNvPr id="550" name="Line"/>
            <p:cNvSpPr/>
            <p:nvPr/>
          </p:nvSpPr>
          <p:spPr>
            <a:xfrm>
              <a:off x="0" y="1235370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51" name="Company profile"/>
            <p:cNvSpPr/>
            <p:nvPr/>
          </p:nvSpPr>
          <p:spPr>
            <a:xfrm>
              <a:off x="2321983" y="306689"/>
              <a:ext cx="1854201" cy="306507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Company profile</a:t>
              </a:r>
            </a:p>
          </p:txBody>
        </p:sp>
        <p:sp>
          <p:nvSpPr>
            <p:cNvPr id="552" name="Company goals"/>
            <p:cNvSpPr/>
            <p:nvPr/>
          </p:nvSpPr>
          <p:spPr>
            <a:xfrm>
              <a:off x="2321983" y="1233783"/>
              <a:ext cx="1854201" cy="306507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Company goals</a:t>
              </a:r>
            </a:p>
          </p:txBody>
        </p:sp>
        <p:sp>
          <p:nvSpPr>
            <p:cNvPr id="553" name="Rectangle"/>
            <p:cNvSpPr/>
            <p:nvPr/>
          </p:nvSpPr>
          <p:spPr>
            <a:xfrm>
              <a:off x="4762" y="2537010"/>
              <a:ext cx="4172602" cy="2821372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554" name="What alternative  options can fulfill the  same company goal?"/>
            <p:cNvSpPr/>
            <p:nvPr/>
          </p:nvSpPr>
          <p:spPr>
            <a:xfrm>
              <a:off x="90380" y="2723236"/>
              <a:ext cx="4006052" cy="696286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alternative </a:t>
              </a:r>
              <a:br/>
              <a:r>
                <a:t>options can fulfill the </a:t>
              </a:r>
              <a:br/>
              <a:r>
                <a:t>same company goal?</a:t>
              </a:r>
            </a:p>
          </p:txBody>
        </p:sp>
        <p:sp>
          <p:nvSpPr>
            <p:cNvPr id="555" name="What value do these…"/>
            <p:cNvSpPr/>
            <p:nvPr/>
          </p:nvSpPr>
          <p:spPr>
            <a:xfrm>
              <a:off x="90380" y="3777715"/>
              <a:ext cx="3688935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value do these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options create for the company?</a:t>
              </a:r>
            </a:p>
          </p:txBody>
        </p:sp>
        <p:sp>
          <p:nvSpPr>
            <p:cNvPr id="556" name="What are the key…"/>
            <p:cNvSpPr/>
            <p:nvPr/>
          </p:nvSpPr>
          <p:spPr>
            <a:xfrm>
              <a:off x="90380" y="4692493"/>
              <a:ext cx="3794834" cy="47513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key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aspects of the alternative options?</a:t>
              </a:r>
            </a:p>
          </p:txBody>
        </p:sp>
        <p:sp>
          <p:nvSpPr>
            <p:cNvPr id="557" name="Alternative Options"/>
            <p:cNvSpPr/>
            <p:nvPr/>
          </p:nvSpPr>
          <p:spPr>
            <a:xfrm>
              <a:off x="5850" y="2229731"/>
              <a:ext cx="2032001" cy="306508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Alternative Options </a:t>
              </a:r>
            </a:p>
          </p:txBody>
        </p:sp>
        <p:sp>
          <p:nvSpPr>
            <p:cNvPr id="558" name="Line"/>
            <p:cNvSpPr/>
            <p:nvPr/>
          </p:nvSpPr>
          <p:spPr>
            <a:xfrm>
              <a:off x="0" y="3477278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0" y="4417829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560" name="Key alternatives"/>
            <p:cNvSpPr/>
            <p:nvPr/>
          </p:nvSpPr>
          <p:spPr>
            <a:xfrm>
              <a:off x="2321983" y="2535422"/>
              <a:ext cx="1854201" cy="306508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Key alternatives</a:t>
              </a:r>
            </a:p>
          </p:txBody>
        </p:sp>
        <p:sp>
          <p:nvSpPr>
            <p:cNvPr id="561" name="Value proposition"/>
            <p:cNvSpPr/>
            <p:nvPr/>
          </p:nvSpPr>
          <p:spPr>
            <a:xfrm>
              <a:off x="2321983" y="3476214"/>
              <a:ext cx="1854201" cy="306508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562" name="Option attributes"/>
            <p:cNvSpPr/>
            <p:nvPr/>
          </p:nvSpPr>
          <p:spPr>
            <a:xfrm>
              <a:off x="2321983" y="4416555"/>
              <a:ext cx="1854201" cy="306508"/>
            </a:xfrm>
            <a:prstGeom prst="roundRect">
              <a:avLst>
                <a:gd name="adj" fmla="val 0"/>
              </a:avLst>
            </a:prstGeom>
            <a:solidFill>
              <a:srgbClr val="FFD67E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Option attributes</a:t>
              </a:r>
            </a:p>
          </p:txBody>
        </p:sp>
        <p:sp>
          <p:nvSpPr>
            <p:cNvPr id="563" name="Line"/>
            <p:cNvSpPr/>
            <p:nvPr/>
          </p:nvSpPr>
          <p:spPr>
            <a:xfrm>
              <a:off x="4248884" y="5750619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7" name="Appendix 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Appendix C</a:t>
            </a:r>
          </a:p>
        </p:txBody>
      </p:sp>
      <p:sp>
        <p:nvSpPr>
          <p:cNvPr id="568" name="Developing a Brand Management Plan"/>
          <p:cNvSpPr txBox="1"/>
          <p:nvPr/>
        </p:nvSpPr>
        <p:spPr>
          <a:xfrm>
            <a:off x="1955800" y="5524499"/>
            <a:ext cx="9309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400">
                <a:solidFill>
                  <a:srgbClr val="424242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Developing a Brand Management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7" name="Chapter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1</a:t>
            </a:r>
          </a:p>
        </p:txBody>
      </p:sp>
      <p:sp>
        <p:nvSpPr>
          <p:cNvPr id="88" name="The Marketing Plan as a Business Document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Marketing Plan as a Business Document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What is the key  outcome the company  aims to achieve with the brand?"/>
          <p:cNvSpPr/>
          <p:nvPr/>
        </p:nvSpPr>
        <p:spPr>
          <a:xfrm>
            <a:off x="2355640" y="2778539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key </a:t>
            </a:r>
            <a:br/>
            <a:r>
              <a:t>outcome the company </a:t>
            </a:r>
            <a:br/>
            <a:r>
              <a:t>aims to achieve with the brand?</a:t>
            </a:r>
          </a:p>
        </p:txBody>
      </p:sp>
      <p:sp>
        <p:nvSpPr>
          <p:cNvPr id="571" name="How will the  company evaluate the progress  toward its brand management goal?"/>
          <p:cNvSpPr/>
          <p:nvPr/>
        </p:nvSpPr>
        <p:spPr>
          <a:xfrm>
            <a:off x="2362518" y="7738828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</a:t>
            </a:r>
            <a:br/>
            <a:r>
              <a:t>company evaluate the progress </a:t>
            </a:r>
            <a:br/>
            <a:r>
              <a:t>toward its brand management goal?</a:t>
            </a:r>
          </a:p>
        </p:txBody>
      </p:sp>
      <p:sp>
        <p:nvSpPr>
          <p:cNvPr id="572" name="How is the brand  being developed?"/>
          <p:cNvSpPr/>
          <p:nvPr/>
        </p:nvSpPr>
        <p:spPr>
          <a:xfrm>
            <a:off x="2358054" y="6498074"/>
            <a:ext cx="3703273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is the brand </a:t>
            </a:r>
            <a:br/>
            <a:r>
              <a:t>being developed?</a:t>
            </a:r>
          </a:p>
        </p:txBody>
      </p:sp>
      <p:sp>
        <p:nvSpPr>
          <p:cNvPr id="573" name="Who are the brand’s  target customers,  competitors, and collaborators? What are the company’s resources and context?"/>
          <p:cNvSpPr/>
          <p:nvPr/>
        </p:nvSpPr>
        <p:spPr>
          <a:xfrm>
            <a:off x="2360104" y="3917693"/>
            <a:ext cx="4098073" cy="891443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Who are the brand’s </a:t>
            </a:r>
            <a:br/>
            <a:r>
              <a:t>target customers, </a:t>
            </a:r>
            <a:br/>
            <a:r>
              <a:t>competitors, and collaborators? What are the company’s resources and context?</a:t>
            </a:r>
          </a:p>
        </p:txBody>
      </p:sp>
      <p:sp>
        <p:nvSpPr>
          <p:cNvPr id="574" name="Goal"/>
          <p:cNvSpPr/>
          <p:nvPr/>
        </p:nvSpPr>
        <p:spPr>
          <a:xfrm>
            <a:off x="2272281" y="2337584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Goal</a:t>
            </a:r>
          </a:p>
        </p:txBody>
      </p:sp>
      <p:sp>
        <p:nvSpPr>
          <p:cNvPr id="575" name="Rectangle"/>
          <p:cNvSpPr/>
          <p:nvPr/>
        </p:nvSpPr>
        <p:spPr>
          <a:xfrm>
            <a:off x="2271075" y="2649029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576" name="What are the…"/>
          <p:cNvSpPr/>
          <p:nvPr/>
        </p:nvSpPr>
        <p:spPr>
          <a:xfrm>
            <a:off x="6539923" y="2789673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temporal and quantitative </a:t>
            </a:r>
            <a:br/>
            <a:r>
              <a:t>criteria for reaching the goal?</a:t>
            </a:r>
          </a:p>
        </p:txBody>
      </p:sp>
      <p:sp>
        <p:nvSpPr>
          <p:cNvPr id="577" name="Benchmarks"/>
          <p:cNvSpPr/>
          <p:nvPr/>
        </p:nvSpPr>
        <p:spPr>
          <a:xfrm>
            <a:off x="8810531" y="2645876"/>
            <a:ext cx="184049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Benchmarks</a:t>
            </a:r>
          </a:p>
        </p:txBody>
      </p:sp>
      <p:sp>
        <p:nvSpPr>
          <p:cNvPr id="578" name="Rectangle"/>
          <p:cNvSpPr/>
          <p:nvPr/>
        </p:nvSpPr>
        <p:spPr>
          <a:xfrm>
            <a:off x="6455357" y="2647463"/>
            <a:ext cx="4194077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579" name="Target market"/>
          <p:cNvSpPr/>
          <p:nvPr/>
        </p:nvSpPr>
        <p:spPr>
          <a:xfrm>
            <a:off x="4686852" y="3875496"/>
            <a:ext cx="177165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Target market</a:t>
            </a:r>
          </a:p>
        </p:txBody>
      </p:sp>
      <p:sp>
        <p:nvSpPr>
          <p:cNvPr id="580" name="Strategy"/>
          <p:cNvSpPr/>
          <p:nvPr/>
        </p:nvSpPr>
        <p:spPr>
          <a:xfrm>
            <a:off x="2276745" y="3565638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Strategy</a:t>
            </a:r>
          </a:p>
        </p:txBody>
      </p:sp>
      <p:sp>
        <p:nvSpPr>
          <p:cNvPr id="581" name="Rectangle"/>
          <p:cNvSpPr/>
          <p:nvPr/>
        </p:nvSpPr>
        <p:spPr>
          <a:xfrm>
            <a:off x="2275539" y="3875517"/>
            <a:ext cx="4181376" cy="9483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582" name="What is the brand’s  value proposition for target customers, collaborators, and the company?"/>
          <p:cNvSpPr/>
          <p:nvPr/>
        </p:nvSpPr>
        <p:spPr>
          <a:xfrm>
            <a:off x="6544387" y="4005027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brand’s </a:t>
            </a:r>
            <a:br/>
            <a:r>
              <a:t>value proposition for target customers, collaborators, and the company? </a:t>
            </a:r>
          </a:p>
        </p:txBody>
      </p:sp>
      <p:sp>
        <p:nvSpPr>
          <p:cNvPr id="583" name="Value proposition"/>
          <p:cNvSpPr/>
          <p:nvPr/>
        </p:nvSpPr>
        <p:spPr>
          <a:xfrm>
            <a:off x="8814995" y="3873930"/>
            <a:ext cx="1840490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Value proposition</a:t>
            </a:r>
          </a:p>
        </p:txBody>
      </p:sp>
      <p:sp>
        <p:nvSpPr>
          <p:cNvPr id="584" name="Rectangle"/>
          <p:cNvSpPr/>
          <p:nvPr/>
        </p:nvSpPr>
        <p:spPr>
          <a:xfrm>
            <a:off x="6459821" y="3875517"/>
            <a:ext cx="4194076" cy="9483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585" name="Development"/>
          <p:cNvSpPr/>
          <p:nvPr/>
        </p:nvSpPr>
        <p:spPr>
          <a:xfrm>
            <a:off x="4686747" y="6417777"/>
            <a:ext cx="177165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Development </a:t>
            </a:r>
          </a:p>
        </p:txBody>
      </p:sp>
      <p:sp>
        <p:nvSpPr>
          <p:cNvPr id="586" name="Implementation"/>
          <p:cNvSpPr/>
          <p:nvPr/>
        </p:nvSpPr>
        <p:spPr>
          <a:xfrm>
            <a:off x="2271964" y="6113246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Implementation</a:t>
            </a:r>
          </a:p>
        </p:txBody>
      </p:sp>
      <p:sp>
        <p:nvSpPr>
          <p:cNvPr id="587" name="Rectangle"/>
          <p:cNvSpPr/>
          <p:nvPr/>
        </p:nvSpPr>
        <p:spPr>
          <a:xfrm>
            <a:off x="2273489" y="6419364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588" name="What is the process of  bringing the brand to market?"/>
          <p:cNvSpPr/>
          <p:nvPr/>
        </p:nvSpPr>
        <p:spPr>
          <a:xfrm>
            <a:off x="6542337" y="6496508"/>
            <a:ext cx="3922758" cy="737802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process of </a:t>
            </a:r>
            <a:br/>
            <a:r>
              <a:t>bringing the brand to market?</a:t>
            </a:r>
          </a:p>
        </p:txBody>
      </p:sp>
      <p:sp>
        <p:nvSpPr>
          <p:cNvPr id="589" name="Deployment"/>
          <p:cNvSpPr/>
          <p:nvPr/>
        </p:nvSpPr>
        <p:spPr>
          <a:xfrm>
            <a:off x="8811924" y="6416211"/>
            <a:ext cx="1840490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Deployment</a:t>
            </a:r>
          </a:p>
        </p:txBody>
      </p:sp>
      <p:sp>
        <p:nvSpPr>
          <p:cNvPr id="590" name="Rectangle"/>
          <p:cNvSpPr/>
          <p:nvPr/>
        </p:nvSpPr>
        <p:spPr>
          <a:xfrm>
            <a:off x="6457772" y="6417798"/>
            <a:ext cx="41940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591" name="Performance"/>
          <p:cNvSpPr/>
          <p:nvPr/>
        </p:nvSpPr>
        <p:spPr>
          <a:xfrm>
            <a:off x="4688245" y="7645830"/>
            <a:ext cx="177165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Performance</a:t>
            </a:r>
          </a:p>
        </p:txBody>
      </p:sp>
      <p:sp>
        <p:nvSpPr>
          <p:cNvPr id="592" name="Control"/>
          <p:cNvSpPr/>
          <p:nvPr/>
        </p:nvSpPr>
        <p:spPr>
          <a:xfrm>
            <a:off x="2275984" y="7342323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Control</a:t>
            </a:r>
          </a:p>
        </p:txBody>
      </p:sp>
      <p:sp>
        <p:nvSpPr>
          <p:cNvPr id="593" name="Rectangle"/>
          <p:cNvSpPr/>
          <p:nvPr/>
        </p:nvSpPr>
        <p:spPr>
          <a:xfrm>
            <a:off x="2277953" y="7647418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594" name="How will the  company monitor the environment to identify new opportunities and threats?"/>
          <p:cNvSpPr/>
          <p:nvPr/>
        </p:nvSpPr>
        <p:spPr>
          <a:xfrm>
            <a:off x="6546801" y="7775362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</a:t>
            </a:r>
            <a:br/>
            <a:r>
              <a:t>company monitor the environment to identify new opportunities and threats?</a:t>
            </a:r>
          </a:p>
        </p:txBody>
      </p:sp>
      <p:sp>
        <p:nvSpPr>
          <p:cNvPr id="595" name="Environment"/>
          <p:cNvSpPr/>
          <p:nvPr/>
        </p:nvSpPr>
        <p:spPr>
          <a:xfrm>
            <a:off x="8813601" y="7644265"/>
            <a:ext cx="184049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Environment </a:t>
            </a:r>
          </a:p>
        </p:txBody>
      </p:sp>
      <p:sp>
        <p:nvSpPr>
          <p:cNvPr id="596" name="Rectangle"/>
          <p:cNvSpPr/>
          <p:nvPr/>
        </p:nvSpPr>
        <p:spPr>
          <a:xfrm>
            <a:off x="6462235" y="7645852"/>
            <a:ext cx="4194077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597" name="Market"/>
          <p:cNvSpPr/>
          <p:nvPr/>
        </p:nvSpPr>
        <p:spPr>
          <a:xfrm>
            <a:off x="8810531" y="1410550"/>
            <a:ext cx="184049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</a:t>
            </a:r>
          </a:p>
        </p:txBody>
      </p:sp>
      <p:sp>
        <p:nvSpPr>
          <p:cNvPr id="598" name="Focus"/>
          <p:cNvSpPr/>
          <p:nvPr/>
        </p:nvSpPr>
        <p:spPr>
          <a:xfrm>
            <a:off x="4686851" y="2646577"/>
            <a:ext cx="177165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Focus</a:t>
            </a:r>
          </a:p>
        </p:txBody>
      </p:sp>
      <p:grpSp>
        <p:nvGrpSpPr>
          <p:cNvPr id="609" name="Group"/>
          <p:cNvGrpSpPr/>
          <p:nvPr/>
        </p:nvGrpSpPr>
        <p:grpSpPr>
          <a:xfrm>
            <a:off x="2271075" y="297204"/>
            <a:ext cx="8379349" cy="1977501"/>
            <a:chOff x="0" y="0"/>
            <a:chExt cx="8379348" cy="1977500"/>
          </a:xfrm>
        </p:grpSpPr>
        <p:sp>
          <p:nvSpPr>
            <p:cNvPr id="599" name="What are the key  aspects of the markets in which the brand competes and/or will compete?"/>
            <p:cNvSpPr/>
            <p:nvPr/>
          </p:nvSpPr>
          <p:spPr>
            <a:xfrm>
              <a:off x="4268847" y="1239700"/>
              <a:ext cx="4098073" cy="73780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key </a:t>
              </a:r>
              <a:br/>
              <a:r>
                <a:t>aspects of the markets in which the brand competes and/or will compete?</a:t>
              </a:r>
            </a:p>
          </p:txBody>
        </p:sp>
        <p:sp>
          <p:nvSpPr>
            <p:cNvPr id="600" name="What are the history,…"/>
            <p:cNvSpPr/>
            <p:nvPr/>
          </p:nvSpPr>
          <p:spPr>
            <a:xfrm>
              <a:off x="78743" y="1235161"/>
              <a:ext cx="3922758" cy="73780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history,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culture, resources, offerings, and ongoing activities of the company and its brands?</a:t>
              </a:r>
            </a:p>
          </p:txBody>
        </p:sp>
        <p:sp>
          <p:nvSpPr>
            <p:cNvPr id="601" name="Company"/>
            <p:cNvSpPr/>
            <p:nvPr/>
          </p:nvSpPr>
          <p:spPr>
            <a:xfrm>
              <a:off x="2415776" y="1113183"/>
              <a:ext cx="177165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Company</a:t>
              </a:r>
            </a:p>
          </p:txBody>
        </p:sp>
        <p:grpSp>
          <p:nvGrpSpPr>
            <p:cNvPr id="604" name="Group"/>
            <p:cNvGrpSpPr/>
            <p:nvPr/>
          </p:nvGrpSpPr>
          <p:grpSpPr>
            <a:xfrm>
              <a:off x="0" y="0"/>
              <a:ext cx="8379349" cy="726789"/>
              <a:chOff x="0" y="9525"/>
              <a:chExt cx="8379348" cy="726788"/>
            </a:xfrm>
          </p:grpSpPr>
          <p:sp>
            <p:nvSpPr>
              <p:cNvPr id="602" name="Rectangle"/>
              <p:cNvSpPr/>
              <p:nvPr/>
            </p:nvSpPr>
            <p:spPr>
              <a:xfrm>
                <a:off x="0" y="317213"/>
                <a:ext cx="8379349" cy="419101"/>
              </a:xfrm>
              <a:prstGeom prst="roundRect">
                <a:avLst>
                  <a:gd name="adj" fmla="val 0"/>
                </a:avLst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  <p:sp>
            <p:nvSpPr>
              <p:cNvPr id="603" name="Executive Summary"/>
              <p:cNvSpPr/>
              <p:nvPr/>
            </p:nvSpPr>
            <p:spPr>
              <a:xfrm>
                <a:off x="1205" y="9525"/>
                <a:ext cx="2031688" cy="306507"/>
              </a:xfrm>
              <a:prstGeom prst="roundRect">
                <a:avLst>
                  <a:gd name="adj" fmla="val 0"/>
                </a:avLst>
              </a:prstGeom>
              <a:solidFill>
                <a:schemeClr val="accent1">
                  <a:hueOff val="71527"/>
                  <a:satOff val="-27511"/>
                  <a:lumOff val="32816"/>
                </a:scheme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>
                  <a:lnSpc>
                    <a:spcPct val="9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 Executive Summary</a:t>
                </a:r>
              </a:p>
            </p:txBody>
          </p:sp>
        </p:grpSp>
        <p:sp>
          <p:nvSpPr>
            <p:cNvPr id="605" name="Rectangle"/>
            <p:cNvSpPr/>
            <p:nvPr/>
          </p:nvSpPr>
          <p:spPr>
            <a:xfrm>
              <a:off x="0" y="1114365"/>
              <a:ext cx="8379349" cy="850901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606" name="Situation Overview"/>
            <p:cNvSpPr/>
            <p:nvPr/>
          </p:nvSpPr>
          <p:spPr>
            <a:xfrm>
              <a:off x="1205" y="807969"/>
              <a:ext cx="2032001" cy="306508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Situation Overview</a:t>
              </a:r>
            </a:p>
          </p:txBody>
        </p:sp>
        <p:sp>
          <p:nvSpPr>
            <p:cNvPr id="607" name="Line"/>
            <p:cNvSpPr/>
            <p:nvPr/>
          </p:nvSpPr>
          <p:spPr>
            <a:xfrm flipV="1">
              <a:off x="4189674" y="1112757"/>
              <a:ext cx="1" cy="854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608" name="What are the key aspects of the company’s brand management plan?"/>
            <p:cNvSpPr/>
            <p:nvPr/>
          </p:nvSpPr>
          <p:spPr>
            <a:xfrm>
              <a:off x="98508" y="283923"/>
              <a:ext cx="8244604" cy="426334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What are the key aspects of the company’s brand management plan?</a:t>
              </a:r>
            </a:p>
          </p:txBody>
        </p:sp>
      </p:grpSp>
      <p:grpSp>
        <p:nvGrpSpPr>
          <p:cNvPr id="614" name="Group"/>
          <p:cNvGrpSpPr/>
          <p:nvPr/>
        </p:nvGrpSpPr>
        <p:grpSpPr>
          <a:xfrm>
            <a:off x="2271075" y="8588629"/>
            <a:ext cx="8379349" cy="732249"/>
            <a:chOff x="0" y="0"/>
            <a:chExt cx="8379348" cy="732247"/>
          </a:xfrm>
        </p:grpSpPr>
        <p:grpSp>
          <p:nvGrpSpPr>
            <p:cNvPr id="612" name="Group"/>
            <p:cNvGrpSpPr/>
            <p:nvPr/>
          </p:nvGrpSpPr>
          <p:grpSpPr>
            <a:xfrm>
              <a:off x="0" y="0"/>
              <a:ext cx="8379349" cy="723614"/>
              <a:chOff x="0" y="12700"/>
              <a:chExt cx="8379348" cy="723613"/>
            </a:xfrm>
          </p:grpSpPr>
          <p:sp>
            <p:nvSpPr>
              <p:cNvPr id="610" name="Rectangle"/>
              <p:cNvSpPr/>
              <p:nvPr/>
            </p:nvSpPr>
            <p:spPr>
              <a:xfrm>
                <a:off x="0" y="317213"/>
                <a:ext cx="8379349" cy="419101"/>
              </a:xfrm>
              <a:prstGeom prst="roundRect">
                <a:avLst>
                  <a:gd name="adj" fmla="val 0"/>
                </a:avLst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  <p:sp>
            <p:nvSpPr>
              <p:cNvPr id="611" name="Exhibits"/>
              <p:cNvSpPr/>
              <p:nvPr/>
            </p:nvSpPr>
            <p:spPr>
              <a:xfrm>
                <a:off x="1205" y="12700"/>
                <a:ext cx="2032001" cy="306507"/>
              </a:xfrm>
              <a:prstGeom prst="roundRect">
                <a:avLst>
                  <a:gd name="adj" fmla="val 0"/>
                </a:avLst>
              </a:prstGeom>
              <a:solidFill>
                <a:schemeClr val="accent1">
                  <a:hueOff val="71527"/>
                  <a:satOff val="-27511"/>
                  <a:lumOff val="32816"/>
                </a:scheme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>
                  <a:lnSpc>
                    <a:spcPct val="9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 Exhibits</a:t>
                </a:r>
              </a:p>
            </p:txBody>
          </p:sp>
        </p:grpSp>
        <p:sp>
          <p:nvSpPr>
            <p:cNvPr id="613" name="What are the details/evidence supporting the brand management plan?"/>
            <p:cNvSpPr/>
            <p:nvPr/>
          </p:nvSpPr>
          <p:spPr>
            <a:xfrm>
              <a:off x="96322" y="305914"/>
              <a:ext cx="8244605" cy="426334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What are the details/evidence supporting the brand management plan?</a:t>
              </a:r>
            </a:p>
          </p:txBody>
        </p:sp>
      </p:grpSp>
      <p:grpSp>
        <p:nvGrpSpPr>
          <p:cNvPr id="622" name="Group"/>
          <p:cNvGrpSpPr/>
          <p:nvPr/>
        </p:nvGrpSpPr>
        <p:grpSpPr>
          <a:xfrm>
            <a:off x="2270524" y="4898867"/>
            <a:ext cx="8380451" cy="1152835"/>
            <a:chOff x="0" y="0"/>
            <a:chExt cx="8380450" cy="1152834"/>
          </a:xfrm>
        </p:grpSpPr>
        <p:sp>
          <p:nvSpPr>
            <p:cNvPr id="615" name="What are the key  elements—identifiers  and referents—that define the brand?"/>
            <p:cNvSpPr/>
            <p:nvPr/>
          </p:nvSpPr>
          <p:spPr>
            <a:xfrm>
              <a:off x="86090" y="384828"/>
              <a:ext cx="3881782" cy="73780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key </a:t>
              </a:r>
              <a:br/>
              <a:r>
                <a:t>elements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—</a:t>
              </a:r>
              <a:r>
                <a:t>identifiers </a:t>
              </a:r>
              <a:br/>
              <a:r>
                <a:t>and referents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—</a:t>
              </a:r>
              <a:r>
                <a:t>that define the brand?</a:t>
              </a:r>
            </a:p>
          </p:txBody>
        </p:sp>
        <p:sp>
          <p:nvSpPr>
            <p:cNvPr id="616" name="Design"/>
            <p:cNvSpPr/>
            <p:nvPr/>
          </p:nvSpPr>
          <p:spPr>
            <a:xfrm>
              <a:off x="2414783" y="304531"/>
              <a:ext cx="177165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Design</a:t>
              </a:r>
            </a:p>
          </p:txBody>
        </p:sp>
        <p:sp>
          <p:nvSpPr>
            <p:cNvPr id="617" name="Tactics"/>
            <p:cNvSpPr/>
            <p:nvPr/>
          </p:nvSpPr>
          <p:spPr>
            <a:xfrm>
              <a:off x="0" y="0"/>
              <a:ext cx="2032000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Tactics</a:t>
              </a:r>
            </a:p>
          </p:txBody>
        </p:sp>
        <p:sp>
          <p:nvSpPr>
            <p:cNvPr id="618" name="Rectangle"/>
            <p:cNvSpPr/>
            <p:nvPr/>
          </p:nvSpPr>
          <p:spPr>
            <a:xfrm>
              <a:off x="1525" y="306118"/>
              <a:ext cx="4181376" cy="846717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619" name="What are the means—…"/>
            <p:cNvSpPr/>
            <p:nvPr/>
          </p:nvSpPr>
          <p:spPr>
            <a:xfrm>
              <a:off x="4270373" y="383262"/>
              <a:ext cx="3922758" cy="73780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means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—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media and creative execution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—</a:t>
              </a:r>
              <a:r>
                <a:t>used to relate the brand to its target customers?</a:t>
              </a:r>
            </a:p>
          </p:txBody>
        </p:sp>
        <p:sp>
          <p:nvSpPr>
            <p:cNvPr id="620" name="Communication"/>
            <p:cNvSpPr/>
            <p:nvPr/>
          </p:nvSpPr>
          <p:spPr>
            <a:xfrm>
              <a:off x="6539960" y="302965"/>
              <a:ext cx="184049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621" name="Rectangle"/>
            <p:cNvSpPr/>
            <p:nvPr/>
          </p:nvSpPr>
          <p:spPr>
            <a:xfrm>
              <a:off x="4185807" y="304552"/>
              <a:ext cx="4194077" cy="846717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25" name="Appendix 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Appendix D</a:t>
            </a:r>
          </a:p>
        </p:txBody>
      </p:sp>
      <p:sp>
        <p:nvSpPr>
          <p:cNvPr id="626" name="Developing a Communication Plan"/>
          <p:cNvSpPr txBox="1"/>
          <p:nvPr/>
        </p:nvSpPr>
        <p:spPr>
          <a:xfrm>
            <a:off x="1955800" y="5524499"/>
            <a:ext cx="9309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400">
                <a:solidFill>
                  <a:srgbClr val="424242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Developing a Communication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What are the key  aspects of the market in  which the company competes?"/>
          <p:cNvSpPr/>
          <p:nvPr/>
        </p:nvSpPr>
        <p:spPr>
          <a:xfrm>
            <a:off x="6539923" y="1663904"/>
            <a:ext cx="4098073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key </a:t>
            </a:r>
            <a:br/>
            <a:r>
              <a:t>aspects of the market in </a:t>
            </a:r>
            <a:br/>
            <a:r>
              <a:t>which the company competes?</a:t>
            </a:r>
          </a:p>
        </p:txBody>
      </p:sp>
      <p:sp>
        <p:nvSpPr>
          <p:cNvPr id="629" name="Market"/>
          <p:cNvSpPr/>
          <p:nvPr/>
        </p:nvSpPr>
        <p:spPr>
          <a:xfrm>
            <a:off x="8874031" y="1537550"/>
            <a:ext cx="177800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</a:t>
            </a:r>
          </a:p>
        </p:txBody>
      </p:sp>
      <p:sp>
        <p:nvSpPr>
          <p:cNvPr id="630" name="What are the  company history, culture, resources, offerings, and ongoing activities?"/>
          <p:cNvSpPr/>
          <p:nvPr/>
        </p:nvSpPr>
        <p:spPr>
          <a:xfrm>
            <a:off x="2349818" y="1684765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</a:t>
            </a:r>
            <a:br/>
            <a:r>
              <a:t>company history, culture, resources, offerings, and ongoing activities?</a:t>
            </a:r>
          </a:p>
        </p:txBody>
      </p:sp>
      <p:sp>
        <p:nvSpPr>
          <p:cNvPr id="631" name="Company"/>
          <p:cNvSpPr/>
          <p:nvPr/>
        </p:nvSpPr>
        <p:spPr>
          <a:xfrm>
            <a:off x="4680717" y="1537387"/>
            <a:ext cx="178096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</a:t>
            </a:r>
          </a:p>
        </p:txBody>
      </p:sp>
      <p:grpSp>
        <p:nvGrpSpPr>
          <p:cNvPr id="634" name="Group"/>
          <p:cNvGrpSpPr/>
          <p:nvPr/>
        </p:nvGrpSpPr>
        <p:grpSpPr>
          <a:xfrm>
            <a:off x="2271075" y="424204"/>
            <a:ext cx="8379349" cy="726789"/>
            <a:chOff x="0" y="9525"/>
            <a:chExt cx="8379348" cy="726788"/>
          </a:xfrm>
        </p:grpSpPr>
        <p:sp>
          <p:nvSpPr>
            <p:cNvPr id="632" name="Rectangle"/>
            <p:cNvSpPr/>
            <p:nvPr/>
          </p:nvSpPr>
          <p:spPr>
            <a:xfrm>
              <a:off x="0" y="317213"/>
              <a:ext cx="8379349" cy="419101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633" name="Executive Summary"/>
            <p:cNvSpPr/>
            <p:nvPr/>
          </p:nvSpPr>
          <p:spPr>
            <a:xfrm>
              <a:off x="1205" y="9525"/>
              <a:ext cx="2031688" cy="306507"/>
            </a:xfrm>
            <a:prstGeom prst="roundRect">
              <a:avLst>
                <a:gd name="adj" fmla="val 0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Executive Summary</a:t>
              </a:r>
            </a:p>
          </p:txBody>
        </p:sp>
      </p:grpSp>
      <p:sp>
        <p:nvSpPr>
          <p:cNvPr id="635" name="Rectangle"/>
          <p:cNvSpPr/>
          <p:nvPr/>
        </p:nvSpPr>
        <p:spPr>
          <a:xfrm>
            <a:off x="2271075" y="1538569"/>
            <a:ext cx="8379349" cy="850901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36" name="Situation Overview"/>
          <p:cNvSpPr/>
          <p:nvPr/>
        </p:nvSpPr>
        <p:spPr>
          <a:xfrm>
            <a:off x="2272281" y="1232173"/>
            <a:ext cx="2032001" cy="306508"/>
          </a:xfrm>
          <a:prstGeom prst="roundRect">
            <a:avLst>
              <a:gd name="adj" fmla="val 0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Situation Overview</a:t>
            </a:r>
          </a:p>
        </p:txBody>
      </p:sp>
      <p:sp>
        <p:nvSpPr>
          <p:cNvPr id="637" name="Line"/>
          <p:cNvSpPr/>
          <p:nvPr/>
        </p:nvSpPr>
        <p:spPr>
          <a:xfrm flipV="1">
            <a:off x="6460749" y="1536961"/>
            <a:ext cx="1" cy="854117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38" name="What are the key aspects of the company’s communication campaign?"/>
          <p:cNvSpPr/>
          <p:nvPr/>
        </p:nvSpPr>
        <p:spPr>
          <a:xfrm>
            <a:off x="2369583" y="720827"/>
            <a:ext cx="8244605" cy="426334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What are the key aspects of the company’s communication campaign?</a:t>
            </a:r>
          </a:p>
        </p:txBody>
      </p:sp>
      <p:grpSp>
        <p:nvGrpSpPr>
          <p:cNvPr id="643" name="Group"/>
          <p:cNvGrpSpPr/>
          <p:nvPr/>
        </p:nvGrpSpPr>
        <p:grpSpPr>
          <a:xfrm>
            <a:off x="2271075" y="8563229"/>
            <a:ext cx="8379349" cy="732249"/>
            <a:chOff x="0" y="0"/>
            <a:chExt cx="8379348" cy="732247"/>
          </a:xfrm>
        </p:grpSpPr>
        <p:grpSp>
          <p:nvGrpSpPr>
            <p:cNvPr id="641" name="Group"/>
            <p:cNvGrpSpPr/>
            <p:nvPr/>
          </p:nvGrpSpPr>
          <p:grpSpPr>
            <a:xfrm>
              <a:off x="0" y="0"/>
              <a:ext cx="8379349" cy="723614"/>
              <a:chOff x="0" y="12700"/>
              <a:chExt cx="8379348" cy="723613"/>
            </a:xfrm>
          </p:grpSpPr>
          <p:sp>
            <p:nvSpPr>
              <p:cNvPr id="639" name="Rectangle"/>
              <p:cNvSpPr/>
              <p:nvPr/>
            </p:nvSpPr>
            <p:spPr>
              <a:xfrm>
                <a:off x="0" y="317213"/>
                <a:ext cx="8379349" cy="419101"/>
              </a:xfrm>
              <a:prstGeom prst="roundRect">
                <a:avLst>
                  <a:gd name="adj" fmla="val 0"/>
                </a:avLst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  <p:sp>
            <p:nvSpPr>
              <p:cNvPr id="640" name="Exhibits"/>
              <p:cNvSpPr/>
              <p:nvPr/>
            </p:nvSpPr>
            <p:spPr>
              <a:xfrm>
                <a:off x="1205" y="12700"/>
                <a:ext cx="2032001" cy="306507"/>
              </a:xfrm>
              <a:prstGeom prst="roundRect">
                <a:avLst>
                  <a:gd name="adj" fmla="val 0"/>
                </a:avLst>
              </a:prstGeom>
              <a:solidFill>
                <a:schemeClr val="accent1">
                  <a:hueOff val="71527"/>
                  <a:satOff val="-27511"/>
                  <a:lumOff val="32816"/>
                </a:scheme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>
                  <a:lnSpc>
                    <a:spcPct val="9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 Exhibits</a:t>
                </a:r>
              </a:p>
            </p:txBody>
          </p:sp>
        </p:grpSp>
        <p:sp>
          <p:nvSpPr>
            <p:cNvPr id="642" name="What are the details/evidence supporting the company’s communication plan?"/>
            <p:cNvSpPr/>
            <p:nvPr/>
          </p:nvSpPr>
          <p:spPr>
            <a:xfrm>
              <a:off x="96322" y="305914"/>
              <a:ext cx="8244605" cy="426334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What are the details/evidence supporting the company’s communication plan?</a:t>
              </a:r>
            </a:p>
          </p:txBody>
        </p:sp>
      </p:grpSp>
      <p:sp>
        <p:nvSpPr>
          <p:cNvPr id="644" name="Media"/>
          <p:cNvSpPr/>
          <p:nvPr/>
        </p:nvSpPr>
        <p:spPr>
          <a:xfrm>
            <a:off x="4675680" y="5207879"/>
            <a:ext cx="178096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Media</a:t>
            </a:r>
          </a:p>
        </p:txBody>
      </p:sp>
      <p:sp>
        <p:nvSpPr>
          <p:cNvPr id="645" name="How will the company  evaluate the effectiveness of  the communication campaign?"/>
          <p:cNvSpPr/>
          <p:nvPr/>
        </p:nvSpPr>
        <p:spPr>
          <a:xfrm>
            <a:off x="2342052" y="7737823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company </a:t>
            </a:r>
            <a:br/>
            <a:r>
              <a:t>evaluate the effectiveness of </a:t>
            </a:r>
            <a:br/>
            <a:r>
              <a:t>the communication campaign?</a:t>
            </a:r>
          </a:p>
        </p:txBody>
      </p:sp>
      <p:sp>
        <p:nvSpPr>
          <p:cNvPr id="646" name="Performance"/>
          <p:cNvSpPr/>
          <p:nvPr/>
        </p:nvSpPr>
        <p:spPr>
          <a:xfrm>
            <a:off x="4675680" y="7644825"/>
            <a:ext cx="178096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Performance</a:t>
            </a:r>
          </a:p>
        </p:txBody>
      </p:sp>
      <p:sp>
        <p:nvSpPr>
          <p:cNvPr id="647" name="Control"/>
          <p:cNvSpPr/>
          <p:nvPr/>
        </p:nvSpPr>
        <p:spPr>
          <a:xfrm>
            <a:off x="2271392" y="7334967"/>
            <a:ext cx="2032001" cy="306508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253A6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Control</a:t>
            </a:r>
          </a:p>
        </p:txBody>
      </p:sp>
      <p:sp>
        <p:nvSpPr>
          <p:cNvPr id="648" name="Rectangle"/>
          <p:cNvSpPr/>
          <p:nvPr/>
        </p:nvSpPr>
        <p:spPr>
          <a:xfrm>
            <a:off x="2271392" y="7644847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49" name="How will the company  monitor the environment to identify  emerging opportunities and threats?"/>
          <p:cNvSpPr/>
          <p:nvPr/>
        </p:nvSpPr>
        <p:spPr>
          <a:xfrm>
            <a:off x="6524049" y="7787057"/>
            <a:ext cx="3439403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company </a:t>
            </a:r>
            <a:br/>
            <a:r>
              <a:t>monitor the environment to identify </a:t>
            </a:r>
            <a:br/>
            <a:r>
              <a:t>emerging opportunities and threats?</a:t>
            </a:r>
          </a:p>
        </p:txBody>
      </p:sp>
      <p:sp>
        <p:nvSpPr>
          <p:cNvPr id="650" name="Environment"/>
          <p:cNvSpPr/>
          <p:nvPr/>
        </p:nvSpPr>
        <p:spPr>
          <a:xfrm>
            <a:off x="8860639" y="7643259"/>
            <a:ext cx="177800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Environment </a:t>
            </a:r>
          </a:p>
        </p:txBody>
      </p:sp>
      <p:sp>
        <p:nvSpPr>
          <p:cNvPr id="651" name="Rectangle"/>
          <p:cNvSpPr/>
          <p:nvPr/>
        </p:nvSpPr>
        <p:spPr>
          <a:xfrm>
            <a:off x="6455675" y="7644847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52" name="What is the focus of the…"/>
          <p:cNvSpPr/>
          <p:nvPr/>
        </p:nvSpPr>
        <p:spPr>
          <a:xfrm>
            <a:off x="2345588" y="3006134"/>
            <a:ext cx="3922759" cy="556869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focus of the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company’s communication?</a:t>
            </a:r>
          </a:p>
        </p:txBody>
      </p:sp>
      <p:sp>
        <p:nvSpPr>
          <p:cNvPr id="653" name="Focus"/>
          <p:cNvSpPr/>
          <p:nvPr/>
        </p:nvSpPr>
        <p:spPr>
          <a:xfrm>
            <a:off x="4673395" y="2760736"/>
            <a:ext cx="178096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Focus</a:t>
            </a:r>
          </a:p>
        </p:txBody>
      </p:sp>
      <p:sp>
        <p:nvSpPr>
          <p:cNvPr id="654" name="Goal"/>
          <p:cNvSpPr/>
          <p:nvPr/>
        </p:nvSpPr>
        <p:spPr>
          <a:xfrm>
            <a:off x="2271392" y="2458055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253A6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Goal</a:t>
            </a:r>
          </a:p>
        </p:txBody>
      </p:sp>
      <p:sp>
        <p:nvSpPr>
          <p:cNvPr id="655" name="Rectangle"/>
          <p:cNvSpPr/>
          <p:nvPr/>
        </p:nvSpPr>
        <p:spPr>
          <a:xfrm>
            <a:off x="2271392" y="2762324"/>
            <a:ext cx="4181376" cy="846716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56" name="What are the temporal  and quantitative benchmarks  for reaching the goal?"/>
          <p:cNvSpPr/>
          <p:nvPr/>
        </p:nvSpPr>
        <p:spPr>
          <a:xfrm>
            <a:off x="6529871" y="2915668"/>
            <a:ext cx="3922759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temporal </a:t>
            </a:r>
            <a:br/>
            <a:r>
              <a:t>and quantitative benchmarks </a:t>
            </a:r>
            <a:br/>
            <a:r>
              <a:t>for reaching the goal?</a:t>
            </a:r>
          </a:p>
        </p:txBody>
      </p:sp>
      <p:sp>
        <p:nvSpPr>
          <p:cNvPr id="657" name="Benchmarks"/>
          <p:cNvSpPr/>
          <p:nvPr/>
        </p:nvSpPr>
        <p:spPr>
          <a:xfrm>
            <a:off x="8860638" y="2759170"/>
            <a:ext cx="177800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Benchmarks</a:t>
            </a:r>
          </a:p>
        </p:txBody>
      </p:sp>
      <p:sp>
        <p:nvSpPr>
          <p:cNvPr id="658" name="Rectangle"/>
          <p:cNvSpPr/>
          <p:nvPr/>
        </p:nvSpPr>
        <p:spPr>
          <a:xfrm>
            <a:off x="6455675" y="2762324"/>
            <a:ext cx="4181376" cy="846716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59" name="Deployment"/>
          <p:cNvSpPr/>
          <p:nvPr/>
        </p:nvSpPr>
        <p:spPr>
          <a:xfrm>
            <a:off x="8860639" y="6427108"/>
            <a:ext cx="177800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Deployment</a:t>
            </a:r>
          </a:p>
        </p:txBody>
      </p:sp>
      <p:sp>
        <p:nvSpPr>
          <p:cNvPr id="660" name="What resources need to  be developed/acquired to communicate the company’s message?"/>
          <p:cNvSpPr/>
          <p:nvPr/>
        </p:nvSpPr>
        <p:spPr>
          <a:xfrm>
            <a:off x="2350288" y="6571688"/>
            <a:ext cx="3815340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resources need to </a:t>
            </a:r>
            <a:br/>
            <a:r>
              <a:t>be developed/acquired to communicate the company’s message?</a:t>
            </a:r>
          </a:p>
        </p:txBody>
      </p:sp>
      <p:sp>
        <p:nvSpPr>
          <p:cNvPr id="661" name="Development"/>
          <p:cNvSpPr/>
          <p:nvPr/>
        </p:nvSpPr>
        <p:spPr>
          <a:xfrm>
            <a:off x="4675680" y="6427890"/>
            <a:ext cx="178096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Development </a:t>
            </a:r>
          </a:p>
        </p:txBody>
      </p:sp>
      <p:sp>
        <p:nvSpPr>
          <p:cNvPr id="662" name="Implementation"/>
          <p:cNvSpPr/>
          <p:nvPr/>
        </p:nvSpPr>
        <p:spPr>
          <a:xfrm>
            <a:off x="2271075" y="6115740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253A6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Implementation</a:t>
            </a:r>
          </a:p>
        </p:txBody>
      </p:sp>
      <p:sp>
        <p:nvSpPr>
          <p:cNvPr id="663" name="Rectangle"/>
          <p:cNvSpPr/>
          <p:nvPr/>
        </p:nvSpPr>
        <p:spPr>
          <a:xfrm>
            <a:off x="2273677" y="6429478"/>
            <a:ext cx="4181377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64" name="What is the process of  bringing the company’s message to the target audience?"/>
          <p:cNvSpPr/>
          <p:nvPr/>
        </p:nvSpPr>
        <p:spPr>
          <a:xfrm>
            <a:off x="6532284" y="6520105"/>
            <a:ext cx="3422932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process of </a:t>
            </a:r>
            <a:br/>
            <a:r>
              <a:t>bringing the company’s message</a:t>
            </a:r>
            <a:br/>
            <a:r>
              <a:t>to the target audience?</a:t>
            </a:r>
          </a:p>
        </p:txBody>
      </p:sp>
      <p:sp>
        <p:nvSpPr>
          <p:cNvPr id="665" name="Rectangle"/>
          <p:cNvSpPr/>
          <p:nvPr/>
        </p:nvSpPr>
        <p:spPr>
          <a:xfrm>
            <a:off x="6455674" y="6428695"/>
            <a:ext cx="4181377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66" name="Who is the company’s…"/>
          <p:cNvSpPr/>
          <p:nvPr/>
        </p:nvSpPr>
        <p:spPr>
          <a:xfrm>
            <a:off x="2345588" y="4217435"/>
            <a:ext cx="3824740" cy="557575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Who is the company’s 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target audience?</a:t>
            </a:r>
          </a:p>
        </p:txBody>
      </p:sp>
      <p:sp>
        <p:nvSpPr>
          <p:cNvPr id="667" name="Target audience"/>
          <p:cNvSpPr/>
          <p:nvPr/>
        </p:nvSpPr>
        <p:spPr>
          <a:xfrm>
            <a:off x="4673395" y="3984738"/>
            <a:ext cx="178096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Target audience</a:t>
            </a:r>
          </a:p>
        </p:txBody>
      </p:sp>
      <p:sp>
        <p:nvSpPr>
          <p:cNvPr id="668" name="Strategy"/>
          <p:cNvSpPr/>
          <p:nvPr/>
        </p:nvSpPr>
        <p:spPr>
          <a:xfrm>
            <a:off x="2271392" y="3674880"/>
            <a:ext cx="2032001" cy="306508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253A6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Strategy</a:t>
            </a:r>
          </a:p>
        </p:txBody>
      </p:sp>
      <p:sp>
        <p:nvSpPr>
          <p:cNvPr id="669" name="Rectangle"/>
          <p:cNvSpPr/>
          <p:nvPr/>
        </p:nvSpPr>
        <p:spPr>
          <a:xfrm>
            <a:off x="2271392" y="3986326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70" name="What is the message  the company aims to  communicate?"/>
          <p:cNvSpPr/>
          <p:nvPr/>
        </p:nvSpPr>
        <p:spPr>
          <a:xfrm>
            <a:off x="6529871" y="4127322"/>
            <a:ext cx="3922759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message </a:t>
            </a:r>
            <a:br/>
            <a:r>
              <a:t>the company aims to </a:t>
            </a:r>
            <a:br/>
            <a:r>
              <a:t>communicate?</a:t>
            </a:r>
          </a:p>
        </p:txBody>
      </p:sp>
      <p:sp>
        <p:nvSpPr>
          <p:cNvPr id="671" name="Message"/>
          <p:cNvSpPr/>
          <p:nvPr/>
        </p:nvSpPr>
        <p:spPr>
          <a:xfrm>
            <a:off x="8860638" y="3983525"/>
            <a:ext cx="177800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Message</a:t>
            </a:r>
          </a:p>
        </p:txBody>
      </p:sp>
      <p:sp>
        <p:nvSpPr>
          <p:cNvPr id="672" name="Rectangle"/>
          <p:cNvSpPr/>
          <p:nvPr/>
        </p:nvSpPr>
        <p:spPr>
          <a:xfrm>
            <a:off x="6455675" y="3986326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73" name="Where will the  audience encounter the  company’s communication?"/>
          <p:cNvSpPr/>
          <p:nvPr/>
        </p:nvSpPr>
        <p:spPr>
          <a:xfrm>
            <a:off x="2372488" y="5354025"/>
            <a:ext cx="3439403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Where will the </a:t>
            </a:r>
            <a:br/>
            <a:r>
              <a:t>audience encounter the </a:t>
            </a:r>
            <a:br/>
            <a:r>
              <a:t>company’s communication?</a:t>
            </a:r>
          </a:p>
        </p:txBody>
      </p:sp>
      <p:sp>
        <p:nvSpPr>
          <p:cNvPr id="674" name="Tactics"/>
          <p:cNvSpPr/>
          <p:nvPr/>
        </p:nvSpPr>
        <p:spPr>
          <a:xfrm>
            <a:off x="2271392" y="4896511"/>
            <a:ext cx="2032001" cy="306508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253A6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Tactics</a:t>
            </a:r>
          </a:p>
        </p:txBody>
      </p:sp>
      <p:sp>
        <p:nvSpPr>
          <p:cNvPr id="675" name="Rectangle"/>
          <p:cNvSpPr/>
          <p:nvPr/>
        </p:nvSpPr>
        <p:spPr>
          <a:xfrm>
            <a:off x="2271392" y="5209467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676" name="How will the company’s  message be expressed?"/>
          <p:cNvSpPr/>
          <p:nvPr/>
        </p:nvSpPr>
        <p:spPr>
          <a:xfrm>
            <a:off x="6529871" y="5288176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company’s </a:t>
            </a:r>
            <a:br/>
            <a:r>
              <a:t>message be expressed?</a:t>
            </a:r>
          </a:p>
        </p:txBody>
      </p:sp>
      <p:sp>
        <p:nvSpPr>
          <p:cNvPr id="677" name="Creative"/>
          <p:cNvSpPr/>
          <p:nvPr/>
        </p:nvSpPr>
        <p:spPr>
          <a:xfrm>
            <a:off x="8860638" y="5207879"/>
            <a:ext cx="177800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Creative</a:t>
            </a:r>
          </a:p>
        </p:txBody>
      </p:sp>
      <p:sp>
        <p:nvSpPr>
          <p:cNvPr id="678" name="Rectangle"/>
          <p:cNvSpPr/>
          <p:nvPr/>
        </p:nvSpPr>
        <p:spPr>
          <a:xfrm>
            <a:off x="6455675" y="5209467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81" name="Appendix 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Appendix E</a:t>
            </a:r>
          </a:p>
        </p:txBody>
      </p:sp>
      <p:sp>
        <p:nvSpPr>
          <p:cNvPr id="682" name="Developing Meaningful Exhibits"/>
          <p:cNvSpPr txBox="1"/>
          <p:nvPr/>
        </p:nvSpPr>
        <p:spPr>
          <a:xfrm>
            <a:off x="1955800" y="5524499"/>
            <a:ext cx="9309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400">
                <a:solidFill>
                  <a:srgbClr val="424242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Developing Meaningful Exhibits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85" name="Figure 1: Organizing the Information Presented as a 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1: Organizing the Information Presented as a Table</a:t>
            </a:r>
          </a:p>
        </p:txBody>
      </p:sp>
      <p:sp>
        <p:nvSpPr>
          <p:cNvPr id="686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687" name="Oval"/>
          <p:cNvSpPr/>
          <p:nvPr/>
        </p:nvSpPr>
        <p:spPr>
          <a:xfrm>
            <a:off x="5361648" y="4384188"/>
            <a:ext cx="493876" cy="303817"/>
          </a:xfrm>
          <a:prstGeom prst="ellipse">
            <a:avLst/>
          </a:prstGeom>
          <a:ln w="190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88" name="Oval"/>
          <p:cNvSpPr/>
          <p:nvPr/>
        </p:nvSpPr>
        <p:spPr>
          <a:xfrm>
            <a:off x="6602656" y="4797565"/>
            <a:ext cx="493876" cy="303816"/>
          </a:xfrm>
          <a:prstGeom prst="ellipse">
            <a:avLst/>
          </a:prstGeom>
          <a:ln w="190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89" name="Oval"/>
          <p:cNvSpPr/>
          <p:nvPr/>
        </p:nvSpPr>
        <p:spPr>
          <a:xfrm>
            <a:off x="8015614" y="5164126"/>
            <a:ext cx="493876" cy="303816"/>
          </a:xfrm>
          <a:prstGeom prst="ellipse">
            <a:avLst/>
          </a:prstGeom>
          <a:ln w="190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90" name="Label"/>
          <p:cNvSpPr txBox="1"/>
          <p:nvPr/>
        </p:nvSpPr>
        <p:spPr>
          <a:xfrm>
            <a:off x="2883589" y="2508501"/>
            <a:ext cx="727057" cy="353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Label</a:t>
            </a:r>
          </a:p>
        </p:txBody>
      </p:sp>
      <p:sp>
        <p:nvSpPr>
          <p:cNvPr id="691" name="Title"/>
          <p:cNvSpPr txBox="1"/>
          <p:nvPr/>
        </p:nvSpPr>
        <p:spPr>
          <a:xfrm>
            <a:off x="3064947" y="2902548"/>
            <a:ext cx="545699" cy="328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692" name="Outline"/>
          <p:cNvSpPr txBox="1"/>
          <p:nvPr/>
        </p:nvSpPr>
        <p:spPr>
          <a:xfrm>
            <a:off x="2752267" y="3271387"/>
            <a:ext cx="858379" cy="395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Outline</a:t>
            </a:r>
          </a:p>
        </p:txBody>
      </p:sp>
      <p:sp>
        <p:nvSpPr>
          <p:cNvPr id="693" name="Body"/>
          <p:cNvSpPr txBox="1"/>
          <p:nvPr/>
        </p:nvSpPr>
        <p:spPr>
          <a:xfrm>
            <a:off x="2980127" y="4726685"/>
            <a:ext cx="630519" cy="397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Body</a:t>
            </a:r>
          </a:p>
        </p:txBody>
      </p:sp>
      <p:sp>
        <p:nvSpPr>
          <p:cNvPr id="694" name="Note"/>
          <p:cNvSpPr txBox="1"/>
          <p:nvPr/>
        </p:nvSpPr>
        <p:spPr>
          <a:xfrm>
            <a:off x="2922429" y="5949984"/>
            <a:ext cx="688217" cy="395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Note</a:t>
            </a:r>
          </a:p>
        </p:txBody>
      </p:sp>
      <p:sp>
        <p:nvSpPr>
          <p:cNvPr id="695" name="Source"/>
          <p:cNvSpPr txBox="1"/>
          <p:nvPr/>
        </p:nvSpPr>
        <p:spPr>
          <a:xfrm>
            <a:off x="2751171" y="6867240"/>
            <a:ext cx="859475" cy="382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Source</a:t>
            </a:r>
          </a:p>
        </p:txBody>
      </p:sp>
      <p:sp>
        <p:nvSpPr>
          <p:cNvPr id="696" name="Arrow"/>
          <p:cNvSpPr/>
          <p:nvPr/>
        </p:nvSpPr>
        <p:spPr>
          <a:xfrm rot="21599925">
            <a:off x="3683835" y="2588794"/>
            <a:ext cx="179445" cy="193133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7" name="Arrow"/>
          <p:cNvSpPr/>
          <p:nvPr/>
        </p:nvSpPr>
        <p:spPr>
          <a:xfrm rot="21599925">
            <a:off x="3683835" y="2990066"/>
            <a:ext cx="179445" cy="193134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8" name="Arrow"/>
          <p:cNvSpPr/>
          <p:nvPr/>
        </p:nvSpPr>
        <p:spPr>
          <a:xfrm rot="21599925">
            <a:off x="3683835" y="3391339"/>
            <a:ext cx="179445" cy="193133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9" name="Arrow"/>
          <p:cNvSpPr/>
          <p:nvPr/>
        </p:nvSpPr>
        <p:spPr>
          <a:xfrm rot="21599925">
            <a:off x="3683835" y="4854331"/>
            <a:ext cx="179445" cy="193133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0" name="Arrow"/>
          <p:cNvSpPr/>
          <p:nvPr/>
        </p:nvSpPr>
        <p:spPr>
          <a:xfrm rot="21599925">
            <a:off x="3683835" y="6071131"/>
            <a:ext cx="179445" cy="193133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1" name="Arrow"/>
          <p:cNvSpPr/>
          <p:nvPr/>
        </p:nvSpPr>
        <p:spPr>
          <a:xfrm rot="21599925">
            <a:off x="3683835" y="6989985"/>
            <a:ext cx="179445" cy="193133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2" name="Exhibit 1"/>
          <p:cNvSpPr txBox="1"/>
          <p:nvPr/>
        </p:nvSpPr>
        <p:spPr>
          <a:xfrm>
            <a:off x="4044226" y="2504063"/>
            <a:ext cx="972099" cy="362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Exhibit 1</a:t>
            </a:r>
          </a:p>
        </p:txBody>
      </p:sp>
      <p:sp>
        <p:nvSpPr>
          <p:cNvPr id="703" name="Price Elasticity Analysis"/>
          <p:cNvSpPr txBox="1"/>
          <p:nvPr/>
        </p:nvSpPr>
        <p:spPr>
          <a:xfrm>
            <a:off x="4037325" y="2880033"/>
            <a:ext cx="3830582" cy="37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 Elasticity Analysis</a:t>
            </a:r>
          </a:p>
        </p:txBody>
      </p:sp>
      <p:sp>
        <p:nvSpPr>
          <p:cNvPr id="704" name="Price and Cross-Price Elasticities of Coke, Pepsi, and RC…"/>
          <p:cNvSpPr txBox="1"/>
          <p:nvPr/>
        </p:nvSpPr>
        <p:spPr>
          <a:xfrm>
            <a:off x="4037325" y="3212051"/>
            <a:ext cx="5689004" cy="654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Price and Cross-Price Elasticities of Coke, Pepsi, and RC</a:t>
            </a:r>
          </a:p>
          <a:p>
            <a: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Cola in Market X</a:t>
            </a:r>
          </a:p>
        </p:txBody>
      </p:sp>
      <p:sp>
        <p:nvSpPr>
          <p:cNvPr id="705" name="Line"/>
          <p:cNvSpPr/>
          <p:nvPr/>
        </p:nvSpPr>
        <p:spPr>
          <a:xfrm>
            <a:off x="4061676" y="3873229"/>
            <a:ext cx="4705512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06" name="Line"/>
          <p:cNvSpPr/>
          <p:nvPr/>
        </p:nvSpPr>
        <p:spPr>
          <a:xfrm>
            <a:off x="4061676" y="4268708"/>
            <a:ext cx="4705512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07" name="Brand"/>
          <p:cNvSpPr txBox="1"/>
          <p:nvPr/>
        </p:nvSpPr>
        <p:spPr>
          <a:xfrm>
            <a:off x="4061676" y="3885593"/>
            <a:ext cx="722224" cy="360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</a:t>
            </a:r>
          </a:p>
        </p:txBody>
      </p:sp>
      <p:sp>
        <p:nvSpPr>
          <p:cNvPr id="708" name="Coke"/>
          <p:cNvSpPr txBox="1"/>
          <p:nvPr/>
        </p:nvSpPr>
        <p:spPr>
          <a:xfrm>
            <a:off x="5386195" y="3891422"/>
            <a:ext cx="777052" cy="348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Coke</a:t>
            </a:r>
          </a:p>
        </p:txBody>
      </p:sp>
      <p:sp>
        <p:nvSpPr>
          <p:cNvPr id="709" name="Pepsi"/>
          <p:cNvSpPr txBox="1"/>
          <p:nvPr/>
        </p:nvSpPr>
        <p:spPr>
          <a:xfrm>
            <a:off x="6671636" y="3894528"/>
            <a:ext cx="728357" cy="342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Pepsi</a:t>
            </a:r>
          </a:p>
        </p:txBody>
      </p:sp>
      <p:sp>
        <p:nvSpPr>
          <p:cNvPr id="710" name="RC Cola"/>
          <p:cNvSpPr txBox="1"/>
          <p:nvPr/>
        </p:nvSpPr>
        <p:spPr>
          <a:xfrm>
            <a:off x="7876592" y="3879765"/>
            <a:ext cx="972099" cy="371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RC Cola</a:t>
            </a:r>
          </a:p>
        </p:txBody>
      </p:sp>
      <p:sp>
        <p:nvSpPr>
          <p:cNvPr id="711" name="Coke"/>
          <p:cNvSpPr txBox="1"/>
          <p:nvPr/>
        </p:nvSpPr>
        <p:spPr>
          <a:xfrm>
            <a:off x="4052682" y="4349263"/>
            <a:ext cx="712437" cy="363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Coke</a:t>
            </a:r>
          </a:p>
        </p:txBody>
      </p:sp>
      <p:sp>
        <p:nvSpPr>
          <p:cNvPr id="712" name="Pepsi"/>
          <p:cNvSpPr txBox="1"/>
          <p:nvPr/>
        </p:nvSpPr>
        <p:spPr>
          <a:xfrm>
            <a:off x="4052682" y="4755734"/>
            <a:ext cx="753978" cy="356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Pepsi</a:t>
            </a:r>
          </a:p>
        </p:txBody>
      </p:sp>
      <p:sp>
        <p:nvSpPr>
          <p:cNvPr id="713" name="RC Cola"/>
          <p:cNvSpPr txBox="1"/>
          <p:nvPr/>
        </p:nvSpPr>
        <p:spPr>
          <a:xfrm>
            <a:off x="4052682" y="5136927"/>
            <a:ext cx="990088" cy="358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RC Cola</a:t>
            </a:r>
          </a:p>
        </p:txBody>
      </p:sp>
      <p:sp>
        <p:nvSpPr>
          <p:cNvPr id="714" name="Line"/>
          <p:cNvSpPr/>
          <p:nvPr/>
        </p:nvSpPr>
        <p:spPr>
          <a:xfrm>
            <a:off x="4061676" y="5562611"/>
            <a:ext cx="4508383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15" name="0.4"/>
          <p:cNvSpPr txBox="1"/>
          <p:nvPr/>
        </p:nvSpPr>
        <p:spPr>
          <a:xfrm>
            <a:off x="5458228" y="4763292"/>
            <a:ext cx="510496" cy="341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0.4</a:t>
            </a:r>
          </a:p>
        </p:txBody>
      </p:sp>
      <p:sp>
        <p:nvSpPr>
          <p:cNvPr id="716" name="0.2"/>
          <p:cNvSpPr txBox="1"/>
          <p:nvPr/>
        </p:nvSpPr>
        <p:spPr>
          <a:xfrm>
            <a:off x="5458228" y="5152785"/>
            <a:ext cx="469668" cy="326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0.2</a:t>
            </a:r>
          </a:p>
        </p:txBody>
      </p:sp>
      <p:sp>
        <p:nvSpPr>
          <p:cNvPr id="717" name="0.4"/>
          <p:cNvSpPr txBox="1"/>
          <p:nvPr/>
        </p:nvSpPr>
        <p:spPr>
          <a:xfrm>
            <a:off x="6686536" y="4349263"/>
            <a:ext cx="523159" cy="357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0.4</a:t>
            </a:r>
          </a:p>
        </p:txBody>
      </p:sp>
      <p:sp>
        <p:nvSpPr>
          <p:cNvPr id="718" name="0.2"/>
          <p:cNvSpPr txBox="1"/>
          <p:nvPr/>
        </p:nvSpPr>
        <p:spPr>
          <a:xfrm>
            <a:off x="6686536" y="5154028"/>
            <a:ext cx="513632" cy="324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0.2</a:t>
            </a:r>
          </a:p>
        </p:txBody>
      </p:sp>
      <p:sp>
        <p:nvSpPr>
          <p:cNvPr id="719" name="0.8"/>
          <p:cNvSpPr txBox="1"/>
          <p:nvPr/>
        </p:nvSpPr>
        <p:spPr>
          <a:xfrm>
            <a:off x="8099493" y="4349263"/>
            <a:ext cx="470970" cy="341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0.8</a:t>
            </a:r>
          </a:p>
        </p:txBody>
      </p:sp>
      <p:sp>
        <p:nvSpPr>
          <p:cNvPr id="720" name="0.7"/>
          <p:cNvSpPr txBox="1"/>
          <p:nvPr/>
        </p:nvSpPr>
        <p:spPr>
          <a:xfrm>
            <a:off x="8099493" y="4797329"/>
            <a:ext cx="520912" cy="3843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0.7</a:t>
            </a:r>
          </a:p>
        </p:txBody>
      </p:sp>
      <p:sp>
        <p:nvSpPr>
          <p:cNvPr id="721" name="Arrow"/>
          <p:cNvSpPr/>
          <p:nvPr/>
        </p:nvSpPr>
        <p:spPr>
          <a:xfrm flipH="1" rot="21599925">
            <a:off x="8670460" y="5230659"/>
            <a:ext cx="179445" cy="193134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2" name="Emphasis"/>
          <p:cNvSpPr txBox="1"/>
          <p:nvPr/>
        </p:nvSpPr>
        <p:spPr>
          <a:xfrm>
            <a:off x="8911873" y="5128495"/>
            <a:ext cx="1080467" cy="375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Emphasis</a:t>
            </a:r>
          </a:p>
        </p:txBody>
      </p:sp>
      <p:sp>
        <p:nvSpPr>
          <p:cNvPr id="723" name="Note: Cell numbers indicate the percentage change in sales…"/>
          <p:cNvSpPr txBox="1"/>
          <p:nvPr/>
        </p:nvSpPr>
        <p:spPr>
          <a:xfrm>
            <a:off x="4057094" y="5602997"/>
            <a:ext cx="6196536" cy="1312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sz="155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i="1"/>
              <a:t>Note:</a:t>
            </a:r>
            <a:r>
              <a:t> Cell numbers indicate the percentage change in sales</a:t>
            </a:r>
          </a:p>
          <a:p>
            <a:pPr algn="l">
              <a:defRPr sz="155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volume resulting from a percentage change in price. Diagonal</a:t>
            </a:r>
          </a:p>
          <a:p>
            <a:pPr algn="l">
              <a:defRPr sz="155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cells indicate a brand’s own price elasticity. Off-diagonal cells </a:t>
            </a:r>
          </a:p>
          <a:p>
            <a:pPr algn="l">
              <a:defRPr sz="155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indicate the effect of price change of brands listed in the top</a:t>
            </a:r>
          </a:p>
          <a:p>
            <a:pPr algn="l">
              <a:defRPr sz="155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row on sales volume of brands listed in the first column. </a:t>
            </a:r>
          </a:p>
        </p:txBody>
      </p:sp>
      <p:sp>
        <p:nvSpPr>
          <p:cNvPr id="724" name="Source: Proprietary data"/>
          <p:cNvSpPr txBox="1"/>
          <p:nvPr/>
        </p:nvSpPr>
        <p:spPr>
          <a:xfrm>
            <a:off x="4057094" y="6883351"/>
            <a:ext cx="2651569" cy="350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i="1"/>
              <a:t>Source:</a:t>
            </a:r>
            <a:r>
              <a:t> Proprietary data</a:t>
            </a:r>
          </a:p>
        </p:txBody>
      </p:sp>
      <p:sp>
        <p:nvSpPr>
          <p:cNvPr id="725" name="-1.9"/>
          <p:cNvSpPr txBox="1"/>
          <p:nvPr/>
        </p:nvSpPr>
        <p:spPr>
          <a:xfrm>
            <a:off x="5377555" y="4349263"/>
            <a:ext cx="462063" cy="356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-1.9</a:t>
            </a:r>
          </a:p>
        </p:txBody>
      </p:sp>
      <p:sp>
        <p:nvSpPr>
          <p:cNvPr id="726" name="-2.2"/>
          <p:cNvSpPr txBox="1"/>
          <p:nvPr/>
        </p:nvSpPr>
        <p:spPr>
          <a:xfrm>
            <a:off x="6607437" y="4743517"/>
            <a:ext cx="609877" cy="38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-2.2</a:t>
            </a:r>
          </a:p>
        </p:txBody>
      </p:sp>
      <p:sp>
        <p:nvSpPr>
          <p:cNvPr id="727" name="-3.1"/>
          <p:cNvSpPr txBox="1"/>
          <p:nvPr/>
        </p:nvSpPr>
        <p:spPr>
          <a:xfrm>
            <a:off x="8046046" y="5132718"/>
            <a:ext cx="551060" cy="341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-3.1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0" name="Figure 2: Organizing the Information Presented as a Fig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2: Organizing the Information Presented as a Figure</a:t>
            </a:r>
          </a:p>
        </p:txBody>
      </p:sp>
      <p:sp>
        <p:nvSpPr>
          <p:cNvPr id="731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732" name="Label"/>
          <p:cNvSpPr txBox="1"/>
          <p:nvPr/>
        </p:nvSpPr>
        <p:spPr>
          <a:xfrm>
            <a:off x="2975525" y="2484958"/>
            <a:ext cx="726876" cy="380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Label</a:t>
            </a:r>
          </a:p>
        </p:txBody>
      </p:sp>
      <p:sp>
        <p:nvSpPr>
          <p:cNvPr id="733" name="Title"/>
          <p:cNvSpPr txBox="1"/>
          <p:nvPr/>
        </p:nvSpPr>
        <p:spPr>
          <a:xfrm>
            <a:off x="3213687" y="2850239"/>
            <a:ext cx="488714" cy="352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734" name="Outline"/>
          <p:cNvSpPr txBox="1"/>
          <p:nvPr/>
        </p:nvSpPr>
        <p:spPr>
          <a:xfrm>
            <a:off x="2884083" y="3164720"/>
            <a:ext cx="818319" cy="401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Outline</a:t>
            </a:r>
          </a:p>
        </p:txBody>
      </p:sp>
      <p:sp>
        <p:nvSpPr>
          <p:cNvPr id="735" name="Arrow"/>
          <p:cNvSpPr/>
          <p:nvPr/>
        </p:nvSpPr>
        <p:spPr>
          <a:xfrm rot="21599925">
            <a:off x="3805380" y="2587398"/>
            <a:ext cx="163351" cy="175811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6" name="Arrow"/>
          <p:cNvSpPr/>
          <p:nvPr/>
        </p:nvSpPr>
        <p:spPr>
          <a:xfrm rot="21599925">
            <a:off x="3805380" y="2938382"/>
            <a:ext cx="163351" cy="175811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7" name="Arrow"/>
          <p:cNvSpPr/>
          <p:nvPr/>
        </p:nvSpPr>
        <p:spPr>
          <a:xfrm rot="21599925">
            <a:off x="3805380" y="3290289"/>
            <a:ext cx="163351" cy="175811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8" name="Exhibit 2"/>
          <p:cNvSpPr txBox="1"/>
          <p:nvPr/>
        </p:nvSpPr>
        <p:spPr>
          <a:xfrm>
            <a:off x="4059766" y="2459874"/>
            <a:ext cx="1075401" cy="430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Exhibit 2</a:t>
            </a:r>
          </a:p>
        </p:txBody>
      </p:sp>
      <p:sp>
        <p:nvSpPr>
          <p:cNvPr id="739" name="Sales Revenue Results and Projections"/>
          <p:cNvSpPr txBox="1"/>
          <p:nvPr/>
        </p:nvSpPr>
        <p:spPr>
          <a:xfrm>
            <a:off x="4089765" y="2850239"/>
            <a:ext cx="3954531" cy="379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Sales Revenue Results and Projections</a:t>
            </a:r>
          </a:p>
        </p:txBody>
      </p:sp>
      <p:sp>
        <p:nvSpPr>
          <p:cNvPr id="740" name="Sales revenues of Company X, in millions U.S. dollars"/>
          <p:cNvSpPr txBox="1"/>
          <p:nvPr/>
        </p:nvSpPr>
        <p:spPr>
          <a:xfrm>
            <a:off x="4114360" y="3171473"/>
            <a:ext cx="5488399" cy="356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Sales revenues of Company X, in millions U.S. dollars</a:t>
            </a:r>
          </a:p>
        </p:txBody>
      </p:sp>
      <p:sp>
        <p:nvSpPr>
          <p:cNvPr id="741" name="Body"/>
          <p:cNvSpPr txBox="1"/>
          <p:nvPr/>
        </p:nvSpPr>
        <p:spPr>
          <a:xfrm>
            <a:off x="3090723" y="4928175"/>
            <a:ext cx="611678" cy="356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Body</a:t>
            </a:r>
          </a:p>
        </p:txBody>
      </p:sp>
      <p:sp>
        <p:nvSpPr>
          <p:cNvPr id="742" name="Arrow"/>
          <p:cNvSpPr/>
          <p:nvPr/>
        </p:nvSpPr>
        <p:spPr>
          <a:xfrm rot="21599925">
            <a:off x="3789294" y="5035275"/>
            <a:ext cx="163350" cy="175811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43" name="Arrow"/>
          <p:cNvSpPr/>
          <p:nvPr/>
        </p:nvSpPr>
        <p:spPr>
          <a:xfrm flipH="1" rot="21599925">
            <a:off x="8640024" y="5184311"/>
            <a:ext cx="163351" cy="175811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44" name="Emphasis"/>
          <p:cNvSpPr txBox="1"/>
          <p:nvPr/>
        </p:nvSpPr>
        <p:spPr>
          <a:xfrm>
            <a:off x="8817509" y="5076646"/>
            <a:ext cx="1065327" cy="370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Emphasis</a:t>
            </a:r>
          </a:p>
        </p:txBody>
      </p:sp>
      <p:sp>
        <p:nvSpPr>
          <p:cNvPr id="745" name="Note"/>
          <p:cNvSpPr txBox="1"/>
          <p:nvPr/>
        </p:nvSpPr>
        <p:spPr>
          <a:xfrm>
            <a:off x="3108114" y="6313428"/>
            <a:ext cx="594287" cy="354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Note</a:t>
            </a:r>
          </a:p>
        </p:txBody>
      </p:sp>
      <p:sp>
        <p:nvSpPr>
          <p:cNvPr id="746" name="Arrow"/>
          <p:cNvSpPr/>
          <p:nvPr/>
        </p:nvSpPr>
        <p:spPr>
          <a:xfrm rot="21599925">
            <a:off x="3789294" y="6415589"/>
            <a:ext cx="163350" cy="175811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47" name="Note: Sales revenue data exclude revenues from international operations. Fourth quarter sales are projections"/>
          <p:cNvSpPr txBox="1"/>
          <p:nvPr/>
        </p:nvSpPr>
        <p:spPr>
          <a:xfrm>
            <a:off x="4069508" y="6263386"/>
            <a:ext cx="5915749" cy="638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55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Note: Sales revenue data exclude revenues from international operations. Fourth quarter sales are projections </a:t>
            </a:r>
          </a:p>
        </p:txBody>
      </p:sp>
      <p:sp>
        <p:nvSpPr>
          <p:cNvPr id="748" name="Source"/>
          <p:cNvSpPr txBox="1"/>
          <p:nvPr/>
        </p:nvSpPr>
        <p:spPr>
          <a:xfrm>
            <a:off x="2877277" y="6773205"/>
            <a:ext cx="825125" cy="373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Source</a:t>
            </a:r>
          </a:p>
        </p:txBody>
      </p:sp>
      <p:sp>
        <p:nvSpPr>
          <p:cNvPr id="749" name="Arrow"/>
          <p:cNvSpPr/>
          <p:nvPr/>
        </p:nvSpPr>
        <p:spPr>
          <a:xfrm rot="21599925">
            <a:off x="3789294" y="6884916"/>
            <a:ext cx="163350" cy="175811"/>
          </a:xfrm>
          <a:prstGeom prst="rightArrow">
            <a:avLst>
              <a:gd name="adj1" fmla="val 32944"/>
              <a:gd name="adj2" fmla="val 3152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0" name="Source: Proprietary data"/>
          <p:cNvSpPr txBox="1"/>
          <p:nvPr/>
        </p:nvSpPr>
        <p:spPr>
          <a:xfrm>
            <a:off x="4069508" y="6785905"/>
            <a:ext cx="2854280" cy="393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Source: Proprietary data</a:t>
            </a:r>
          </a:p>
        </p:txBody>
      </p:sp>
      <p:sp>
        <p:nvSpPr>
          <p:cNvPr id="751" name="Line"/>
          <p:cNvSpPr/>
          <p:nvPr/>
        </p:nvSpPr>
        <p:spPr>
          <a:xfrm flipV="1">
            <a:off x="4610538" y="3738283"/>
            <a:ext cx="1" cy="2130994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52" name="20"/>
          <p:cNvSpPr txBox="1"/>
          <p:nvPr/>
        </p:nvSpPr>
        <p:spPr>
          <a:xfrm>
            <a:off x="4183435" y="5482109"/>
            <a:ext cx="382168" cy="350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753" name="40"/>
          <p:cNvSpPr txBox="1"/>
          <p:nvPr/>
        </p:nvSpPr>
        <p:spPr>
          <a:xfrm>
            <a:off x="4113592" y="5029122"/>
            <a:ext cx="452011" cy="368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754" name="60"/>
          <p:cNvSpPr txBox="1"/>
          <p:nvPr/>
        </p:nvSpPr>
        <p:spPr>
          <a:xfrm>
            <a:off x="4096659" y="4576457"/>
            <a:ext cx="468944" cy="386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60</a:t>
            </a:r>
          </a:p>
        </p:txBody>
      </p:sp>
      <p:sp>
        <p:nvSpPr>
          <p:cNvPr id="755" name="80"/>
          <p:cNvSpPr txBox="1"/>
          <p:nvPr/>
        </p:nvSpPr>
        <p:spPr>
          <a:xfrm>
            <a:off x="4139197" y="4151390"/>
            <a:ext cx="426406" cy="348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80</a:t>
            </a:r>
          </a:p>
        </p:txBody>
      </p:sp>
      <p:sp>
        <p:nvSpPr>
          <p:cNvPr id="756" name="1Q"/>
          <p:cNvSpPr txBox="1"/>
          <p:nvPr/>
        </p:nvSpPr>
        <p:spPr>
          <a:xfrm>
            <a:off x="4818570" y="5934556"/>
            <a:ext cx="427714" cy="365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1Q</a:t>
            </a:r>
          </a:p>
        </p:txBody>
      </p:sp>
      <p:sp>
        <p:nvSpPr>
          <p:cNvPr id="757" name="2Q"/>
          <p:cNvSpPr txBox="1"/>
          <p:nvPr/>
        </p:nvSpPr>
        <p:spPr>
          <a:xfrm>
            <a:off x="5879393" y="5932781"/>
            <a:ext cx="420683" cy="338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2Q</a:t>
            </a:r>
          </a:p>
        </p:txBody>
      </p:sp>
      <p:sp>
        <p:nvSpPr>
          <p:cNvPr id="758" name="3Q"/>
          <p:cNvSpPr txBox="1"/>
          <p:nvPr/>
        </p:nvSpPr>
        <p:spPr>
          <a:xfrm>
            <a:off x="6919245" y="5934556"/>
            <a:ext cx="477753" cy="341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3Q</a:t>
            </a:r>
          </a:p>
        </p:txBody>
      </p:sp>
      <p:sp>
        <p:nvSpPr>
          <p:cNvPr id="759" name="4Q"/>
          <p:cNvSpPr txBox="1"/>
          <p:nvPr/>
        </p:nvSpPr>
        <p:spPr>
          <a:xfrm>
            <a:off x="7937344" y="5934556"/>
            <a:ext cx="451327" cy="339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4Q</a:t>
            </a:r>
          </a:p>
        </p:txBody>
      </p:sp>
      <p:sp>
        <p:nvSpPr>
          <p:cNvPr id="760" name="Rectangle"/>
          <p:cNvSpPr/>
          <p:nvPr/>
        </p:nvSpPr>
        <p:spPr>
          <a:xfrm>
            <a:off x="4786812" y="5488587"/>
            <a:ext cx="488130" cy="380690"/>
          </a:xfrm>
          <a:prstGeom prst="rect">
            <a:avLst/>
          </a:prstGeom>
          <a:solidFill>
            <a:srgbClr val="FFD37D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61" name="Rectangle"/>
          <p:cNvSpPr/>
          <p:nvPr/>
        </p:nvSpPr>
        <p:spPr>
          <a:xfrm>
            <a:off x="5845669" y="4654862"/>
            <a:ext cx="488130" cy="1214415"/>
          </a:xfrm>
          <a:prstGeom prst="rect">
            <a:avLst/>
          </a:prstGeom>
          <a:solidFill>
            <a:srgbClr val="FFD37D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62" name="Rectangle"/>
          <p:cNvSpPr/>
          <p:nvPr/>
        </p:nvSpPr>
        <p:spPr>
          <a:xfrm>
            <a:off x="6914057" y="4530197"/>
            <a:ext cx="488130" cy="1339080"/>
          </a:xfrm>
          <a:prstGeom prst="rect">
            <a:avLst/>
          </a:prstGeom>
          <a:solidFill>
            <a:srgbClr val="FFD37D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63" name="Rectangle"/>
          <p:cNvSpPr/>
          <p:nvPr/>
        </p:nvSpPr>
        <p:spPr>
          <a:xfrm>
            <a:off x="7918942" y="4169193"/>
            <a:ext cx="488130" cy="1695322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64" name="28.6"/>
          <p:cNvSpPr txBox="1"/>
          <p:nvPr/>
        </p:nvSpPr>
        <p:spPr>
          <a:xfrm>
            <a:off x="4782579" y="5159311"/>
            <a:ext cx="499696" cy="357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28.6</a:t>
            </a:r>
          </a:p>
        </p:txBody>
      </p:sp>
      <p:sp>
        <p:nvSpPr>
          <p:cNvPr id="765" name="62.3"/>
          <p:cNvSpPr txBox="1"/>
          <p:nvPr/>
        </p:nvSpPr>
        <p:spPr>
          <a:xfrm>
            <a:off x="5840907" y="4326835"/>
            <a:ext cx="497655" cy="337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62.3</a:t>
            </a:r>
          </a:p>
        </p:txBody>
      </p:sp>
      <p:sp>
        <p:nvSpPr>
          <p:cNvPr id="766" name="74.8"/>
          <p:cNvSpPr txBox="1"/>
          <p:nvPr/>
        </p:nvSpPr>
        <p:spPr>
          <a:xfrm>
            <a:off x="6896503" y="4169236"/>
            <a:ext cx="523237" cy="348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74.8</a:t>
            </a:r>
          </a:p>
        </p:txBody>
      </p:sp>
      <p:sp>
        <p:nvSpPr>
          <p:cNvPr id="767" name="82.1"/>
          <p:cNvSpPr txBox="1"/>
          <p:nvPr/>
        </p:nvSpPr>
        <p:spPr>
          <a:xfrm>
            <a:off x="7914180" y="3789458"/>
            <a:ext cx="497655" cy="397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82.1</a:t>
            </a:r>
          </a:p>
        </p:txBody>
      </p:sp>
      <p:sp>
        <p:nvSpPr>
          <p:cNvPr id="768" name="Line"/>
          <p:cNvSpPr/>
          <p:nvPr/>
        </p:nvSpPr>
        <p:spPr>
          <a:xfrm flipV="1">
            <a:off x="5338467" y="5493005"/>
            <a:ext cx="3192784" cy="4218"/>
          </a:xfrm>
          <a:prstGeom prst="line">
            <a:avLst/>
          </a:prstGeom>
          <a:ln w="25400">
            <a:solidFill>
              <a:srgbClr val="24374A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69" name="Line"/>
          <p:cNvSpPr/>
          <p:nvPr/>
        </p:nvSpPr>
        <p:spPr>
          <a:xfrm flipV="1">
            <a:off x="8523169" y="4173720"/>
            <a:ext cx="1" cy="1323503"/>
          </a:xfrm>
          <a:prstGeom prst="line">
            <a:avLst/>
          </a:prstGeom>
          <a:ln w="22225">
            <a:solidFill>
              <a:srgbClr val="0000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70" name="287%"/>
          <p:cNvSpPr txBox="1"/>
          <p:nvPr/>
        </p:nvSpPr>
        <p:spPr>
          <a:xfrm>
            <a:off x="8555059" y="4644146"/>
            <a:ext cx="649472" cy="393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287%</a:t>
            </a:r>
          </a:p>
        </p:txBody>
      </p:sp>
      <p:sp>
        <p:nvSpPr>
          <p:cNvPr id="771" name="Units…"/>
          <p:cNvSpPr txBox="1"/>
          <p:nvPr/>
        </p:nvSpPr>
        <p:spPr>
          <a:xfrm>
            <a:off x="4004872" y="3567514"/>
            <a:ext cx="560806" cy="638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r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Units </a:t>
            </a:r>
          </a:p>
          <a:p>
            <a:pPr algn="r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Sold</a:t>
            </a:r>
          </a:p>
        </p:txBody>
      </p:sp>
      <p:sp>
        <p:nvSpPr>
          <p:cNvPr id="772" name="Line"/>
          <p:cNvSpPr/>
          <p:nvPr/>
        </p:nvSpPr>
        <p:spPr>
          <a:xfrm>
            <a:off x="4605636" y="5862430"/>
            <a:ext cx="4104023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73" name="Line"/>
          <p:cNvSpPr/>
          <p:nvPr/>
        </p:nvSpPr>
        <p:spPr>
          <a:xfrm>
            <a:off x="7907415" y="5495113"/>
            <a:ext cx="523237" cy="1"/>
          </a:xfrm>
          <a:prstGeom prst="line">
            <a:avLst/>
          </a:prstGeom>
          <a:ln w="25400">
            <a:solidFill>
              <a:srgbClr val="FFFFFF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6" name="Figure 3. Line Cha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Line Chart</a:t>
            </a:r>
          </a:p>
        </p:txBody>
      </p:sp>
      <p:sp>
        <p:nvSpPr>
          <p:cNvPr id="777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778" name="Line"/>
          <p:cNvSpPr/>
          <p:nvPr/>
        </p:nvSpPr>
        <p:spPr>
          <a:xfrm flipV="1">
            <a:off x="4579744" y="4738748"/>
            <a:ext cx="21930" cy="194566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79" name="Line"/>
          <p:cNvSpPr/>
          <p:nvPr/>
        </p:nvSpPr>
        <p:spPr>
          <a:xfrm>
            <a:off x="4589548" y="6679482"/>
            <a:ext cx="4160396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0" name="10"/>
          <p:cNvSpPr txBox="1"/>
          <p:nvPr/>
        </p:nvSpPr>
        <p:spPr>
          <a:xfrm>
            <a:off x="4150146" y="6112658"/>
            <a:ext cx="404195" cy="332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781" name="20"/>
          <p:cNvSpPr txBox="1"/>
          <p:nvPr/>
        </p:nvSpPr>
        <p:spPr>
          <a:xfrm>
            <a:off x="4150146" y="5479840"/>
            <a:ext cx="391088" cy="332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782" name="30"/>
          <p:cNvSpPr txBox="1"/>
          <p:nvPr/>
        </p:nvSpPr>
        <p:spPr>
          <a:xfrm>
            <a:off x="4150146" y="4847022"/>
            <a:ext cx="373967" cy="332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30</a:t>
            </a:r>
          </a:p>
        </p:txBody>
      </p:sp>
      <p:sp>
        <p:nvSpPr>
          <p:cNvPr id="783" name="2017"/>
          <p:cNvSpPr txBox="1"/>
          <p:nvPr/>
        </p:nvSpPr>
        <p:spPr>
          <a:xfrm>
            <a:off x="4726240" y="6735679"/>
            <a:ext cx="598864" cy="332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2017</a:t>
            </a:r>
          </a:p>
        </p:txBody>
      </p:sp>
      <p:sp>
        <p:nvSpPr>
          <p:cNvPr id="784" name="2018"/>
          <p:cNvSpPr txBox="1"/>
          <p:nvPr/>
        </p:nvSpPr>
        <p:spPr>
          <a:xfrm>
            <a:off x="5879164" y="6735679"/>
            <a:ext cx="616548" cy="332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2018</a:t>
            </a:r>
          </a:p>
        </p:txBody>
      </p:sp>
      <p:sp>
        <p:nvSpPr>
          <p:cNvPr id="785" name="2019"/>
          <p:cNvSpPr txBox="1"/>
          <p:nvPr/>
        </p:nvSpPr>
        <p:spPr>
          <a:xfrm>
            <a:off x="7032087" y="6735679"/>
            <a:ext cx="607454" cy="332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2019</a:t>
            </a:r>
          </a:p>
        </p:txBody>
      </p:sp>
      <p:sp>
        <p:nvSpPr>
          <p:cNvPr id="786" name="2020"/>
          <p:cNvSpPr txBox="1"/>
          <p:nvPr/>
        </p:nvSpPr>
        <p:spPr>
          <a:xfrm>
            <a:off x="8185009" y="6735679"/>
            <a:ext cx="598863" cy="332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2020</a:t>
            </a:r>
          </a:p>
        </p:txBody>
      </p:sp>
      <p:sp>
        <p:nvSpPr>
          <p:cNvPr id="787" name="Rectangle"/>
          <p:cNvSpPr/>
          <p:nvPr/>
        </p:nvSpPr>
        <p:spPr>
          <a:xfrm>
            <a:off x="4940211" y="6124524"/>
            <a:ext cx="54214" cy="59327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8" name="Rectangle"/>
          <p:cNvSpPr/>
          <p:nvPr/>
        </p:nvSpPr>
        <p:spPr>
          <a:xfrm>
            <a:off x="6093134" y="5175296"/>
            <a:ext cx="54214" cy="59328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9" name="Rectangle"/>
          <p:cNvSpPr/>
          <p:nvPr/>
        </p:nvSpPr>
        <p:spPr>
          <a:xfrm>
            <a:off x="7246057" y="5495661"/>
            <a:ext cx="54214" cy="59327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0" name="Rectangle"/>
          <p:cNvSpPr/>
          <p:nvPr/>
        </p:nvSpPr>
        <p:spPr>
          <a:xfrm>
            <a:off x="8398980" y="5026979"/>
            <a:ext cx="54214" cy="59328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1" name="Rectangle"/>
          <p:cNvSpPr/>
          <p:nvPr/>
        </p:nvSpPr>
        <p:spPr>
          <a:xfrm>
            <a:off x="4940211" y="6249110"/>
            <a:ext cx="54214" cy="59328"/>
          </a:xfrm>
          <a:prstGeom prst="rect">
            <a:avLst/>
          </a:prstGeom>
          <a:solidFill>
            <a:schemeClr val="accent3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2" name="Rectangle"/>
          <p:cNvSpPr/>
          <p:nvPr/>
        </p:nvSpPr>
        <p:spPr>
          <a:xfrm>
            <a:off x="6093134" y="5924422"/>
            <a:ext cx="54214" cy="59328"/>
          </a:xfrm>
          <a:prstGeom prst="rect">
            <a:avLst/>
          </a:prstGeom>
          <a:solidFill>
            <a:schemeClr val="accent3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3" name="Rectangle"/>
          <p:cNvSpPr/>
          <p:nvPr/>
        </p:nvSpPr>
        <p:spPr>
          <a:xfrm>
            <a:off x="7246057" y="6195716"/>
            <a:ext cx="54214" cy="59328"/>
          </a:xfrm>
          <a:prstGeom prst="rect">
            <a:avLst/>
          </a:prstGeom>
          <a:solidFill>
            <a:schemeClr val="accent3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4" name="Line"/>
          <p:cNvSpPr/>
          <p:nvPr/>
        </p:nvSpPr>
        <p:spPr>
          <a:xfrm flipV="1">
            <a:off x="4998464" y="5957306"/>
            <a:ext cx="1096826" cy="320768"/>
          </a:xfrm>
          <a:prstGeom prst="line">
            <a:avLst/>
          </a:prstGeom>
          <a:ln w="38100">
            <a:solidFill>
              <a:srgbClr val="33506E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5" name="Line"/>
          <p:cNvSpPr/>
          <p:nvPr/>
        </p:nvSpPr>
        <p:spPr>
          <a:xfrm>
            <a:off x="6150380" y="5950032"/>
            <a:ext cx="1086171" cy="269003"/>
          </a:xfrm>
          <a:prstGeom prst="line">
            <a:avLst/>
          </a:prstGeom>
          <a:ln w="38100">
            <a:solidFill>
              <a:srgbClr val="33506E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6" name="Line"/>
          <p:cNvSpPr/>
          <p:nvPr/>
        </p:nvSpPr>
        <p:spPr>
          <a:xfrm flipV="1">
            <a:off x="7302094" y="5535815"/>
            <a:ext cx="1117530" cy="687809"/>
          </a:xfrm>
          <a:prstGeom prst="line">
            <a:avLst/>
          </a:prstGeom>
          <a:ln w="38100">
            <a:solidFill>
              <a:srgbClr val="33506E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7" name="Line"/>
          <p:cNvSpPr/>
          <p:nvPr/>
        </p:nvSpPr>
        <p:spPr>
          <a:xfrm flipV="1">
            <a:off x="4976024" y="5231085"/>
            <a:ext cx="1117882" cy="913610"/>
          </a:xfrm>
          <a:prstGeom prst="line">
            <a:avLst/>
          </a:prstGeom>
          <a:ln w="317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8" name="Line"/>
          <p:cNvSpPr/>
          <p:nvPr/>
        </p:nvSpPr>
        <p:spPr>
          <a:xfrm>
            <a:off x="6145744" y="5206203"/>
            <a:ext cx="1095442" cy="320731"/>
          </a:xfrm>
          <a:prstGeom prst="line">
            <a:avLst/>
          </a:prstGeom>
          <a:ln w="317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9" name="Line"/>
          <p:cNvSpPr/>
          <p:nvPr/>
        </p:nvSpPr>
        <p:spPr>
          <a:xfrm flipV="1">
            <a:off x="7305796" y="5073374"/>
            <a:ext cx="1110125" cy="447888"/>
          </a:xfrm>
          <a:prstGeom prst="line">
            <a:avLst/>
          </a:prstGeom>
          <a:ln w="317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00" name="Circle"/>
          <p:cNvSpPr/>
          <p:nvPr/>
        </p:nvSpPr>
        <p:spPr>
          <a:xfrm flipH="1">
            <a:off x="6045886" y="5138807"/>
            <a:ext cx="148710" cy="157706"/>
          </a:xfrm>
          <a:prstGeom prst="ellipse">
            <a:avLst/>
          </a:prstGeom>
          <a:solidFill>
            <a:srgbClr val="3D749D"/>
          </a:solidFill>
          <a:ln w="15875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1" name="Circle"/>
          <p:cNvSpPr/>
          <p:nvPr/>
        </p:nvSpPr>
        <p:spPr>
          <a:xfrm flipH="1">
            <a:off x="8351732" y="5002079"/>
            <a:ext cx="148710" cy="157706"/>
          </a:xfrm>
          <a:prstGeom prst="ellipse">
            <a:avLst/>
          </a:prstGeom>
          <a:solidFill>
            <a:srgbClr val="3D749D"/>
          </a:solidFill>
          <a:ln w="15875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2" name="Circle"/>
          <p:cNvSpPr/>
          <p:nvPr/>
        </p:nvSpPr>
        <p:spPr>
          <a:xfrm>
            <a:off x="4892962" y="6199920"/>
            <a:ext cx="148711" cy="157707"/>
          </a:xfrm>
          <a:prstGeom prst="ellipse">
            <a:avLst/>
          </a:prstGeom>
          <a:solidFill>
            <a:srgbClr val="FFD37D"/>
          </a:solidFill>
          <a:ln w="15875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3" name="Circle"/>
          <p:cNvSpPr/>
          <p:nvPr/>
        </p:nvSpPr>
        <p:spPr>
          <a:xfrm>
            <a:off x="6045886" y="5875233"/>
            <a:ext cx="148710" cy="157706"/>
          </a:xfrm>
          <a:prstGeom prst="ellipse">
            <a:avLst/>
          </a:prstGeom>
          <a:solidFill>
            <a:srgbClr val="FFD37D"/>
          </a:solidFill>
          <a:ln w="15875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4" name="Circle"/>
          <p:cNvSpPr/>
          <p:nvPr/>
        </p:nvSpPr>
        <p:spPr>
          <a:xfrm>
            <a:off x="7198809" y="6146527"/>
            <a:ext cx="148711" cy="157706"/>
          </a:xfrm>
          <a:prstGeom prst="ellipse">
            <a:avLst/>
          </a:prstGeom>
          <a:solidFill>
            <a:srgbClr val="FFD37D"/>
          </a:solidFill>
          <a:ln w="15875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5" name="Circle"/>
          <p:cNvSpPr/>
          <p:nvPr/>
        </p:nvSpPr>
        <p:spPr>
          <a:xfrm>
            <a:off x="8350666" y="5464360"/>
            <a:ext cx="148711" cy="157706"/>
          </a:xfrm>
          <a:prstGeom prst="ellipse">
            <a:avLst/>
          </a:prstGeom>
          <a:solidFill>
            <a:srgbClr val="FFD37D"/>
          </a:solidFill>
          <a:ln w="15875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812" name="Group"/>
          <p:cNvGrpSpPr/>
          <p:nvPr/>
        </p:nvGrpSpPr>
        <p:grpSpPr>
          <a:xfrm>
            <a:off x="8784314" y="4858978"/>
            <a:ext cx="1570866" cy="876680"/>
            <a:chOff x="0" y="0"/>
            <a:chExt cx="1570864" cy="876679"/>
          </a:xfrm>
        </p:grpSpPr>
        <p:grpSp>
          <p:nvGrpSpPr>
            <p:cNvPr id="808" name="Group"/>
            <p:cNvGrpSpPr/>
            <p:nvPr/>
          </p:nvGrpSpPr>
          <p:grpSpPr>
            <a:xfrm>
              <a:off x="0" y="402245"/>
              <a:ext cx="1570865" cy="474435"/>
              <a:chOff x="0" y="-12700"/>
              <a:chExt cx="1570864" cy="474433"/>
            </a:xfrm>
          </p:grpSpPr>
          <p:sp>
            <p:nvSpPr>
              <p:cNvPr id="806" name="Brand B"/>
              <p:cNvSpPr txBox="1"/>
              <p:nvPr/>
            </p:nvSpPr>
            <p:spPr>
              <a:xfrm>
                <a:off x="279361" y="-12700"/>
                <a:ext cx="1291504" cy="47443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Brand B</a:t>
                </a:r>
              </a:p>
            </p:txBody>
          </p:sp>
          <p:sp>
            <p:nvSpPr>
              <p:cNvPr id="807" name="Square"/>
              <p:cNvSpPr/>
              <p:nvPr/>
            </p:nvSpPr>
            <p:spPr>
              <a:xfrm>
                <a:off x="0" y="157051"/>
                <a:ext cx="139700" cy="139701"/>
              </a:xfrm>
              <a:prstGeom prst="rect">
                <a:avLst/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</p:grpSp>
        <p:grpSp>
          <p:nvGrpSpPr>
            <p:cNvPr id="811" name="Group"/>
            <p:cNvGrpSpPr/>
            <p:nvPr/>
          </p:nvGrpSpPr>
          <p:grpSpPr>
            <a:xfrm>
              <a:off x="0" y="0"/>
              <a:ext cx="1337859" cy="474434"/>
              <a:chOff x="0" y="0"/>
              <a:chExt cx="1337858" cy="474433"/>
            </a:xfrm>
          </p:grpSpPr>
          <p:sp>
            <p:nvSpPr>
              <p:cNvPr id="809" name="Brand A"/>
              <p:cNvSpPr txBox="1"/>
              <p:nvPr/>
            </p:nvSpPr>
            <p:spPr>
              <a:xfrm>
                <a:off x="279361" y="0"/>
                <a:ext cx="1058498" cy="47443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Brand A</a:t>
                </a:r>
              </a:p>
            </p:txBody>
          </p:sp>
          <p:sp>
            <p:nvSpPr>
              <p:cNvPr id="810" name="Square"/>
              <p:cNvSpPr/>
              <p:nvPr/>
            </p:nvSpPr>
            <p:spPr>
              <a:xfrm>
                <a:off x="0" y="158639"/>
                <a:ext cx="139700" cy="139701"/>
              </a:xfrm>
              <a:prstGeom prst="rect">
                <a:avLst/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</p:grpSp>
      </p:grpSp>
      <p:sp>
        <p:nvSpPr>
          <p:cNvPr id="813" name="Circle"/>
          <p:cNvSpPr/>
          <p:nvPr/>
        </p:nvSpPr>
        <p:spPr>
          <a:xfrm flipH="1">
            <a:off x="7198809" y="5451012"/>
            <a:ext cx="148711" cy="157706"/>
          </a:xfrm>
          <a:prstGeom prst="ellipse">
            <a:avLst/>
          </a:prstGeom>
          <a:solidFill>
            <a:srgbClr val="3D749D"/>
          </a:solidFill>
          <a:ln w="15875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4" name="Circle"/>
          <p:cNvSpPr/>
          <p:nvPr/>
        </p:nvSpPr>
        <p:spPr>
          <a:xfrm flipH="1">
            <a:off x="4892962" y="6075334"/>
            <a:ext cx="148711" cy="157707"/>
          </a:xfrm>
          <a:prstGeom prst="ellipse">
            <a:avLst/>
          </a:prstGeom>
          <a:solidFill>
            <a:srgbClr val="3D749D"/>
          </a:solidFill>
          <a:ln w="15875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7" name="Figure 4. Column Char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4. Column Charts</a:t>
            </a:r>
          </a:p>
        </p:txBody>
      </p:sp>
      <p:sp>
        <p:nvSpPr>
          <p:cNvPr id="818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819" name="Line"/>
          <p:cNvSpPr/>
          <p:nvPr/>
        </p:nvSpPr>
        <p:spPr>
          <a:xfrm>
            <a:off x="2152021" y="7699446"/>
            <a:ext cx="3567489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20" name="Line"/>
          <p:cNvSpPr/>
          <p:nvPr/>
        </p:nvSpPr>
        <p:spPr>
          <a:xfrm flipV="1">
            <a:off x="2164201" y="5722747"/>
            <a:ext cx="1" cy="198940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21" name="20"/>
          <p:cNvSpPr txBox="1"/>
          <p:nvPr/>
        </p:nvSpPr>
        <p:spPr>
          <a:xfrm>
            <a:off x="1817658" y="7195973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822" name="40"/>
          <p:cNvSpPr txBox="1"/>
          <p:nvPr/>
        </p:nvSpPr>
        <p:spPr>
          <a:xfrm>
            <a:off x="1817658" y="6723879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823" name="60"/>
          <p:cNvSpPr txBox="1"/>
          <p:nvPr/>
        </p:nvSpPr>
        <p:spPr>
          <a:xfrm>
            <a:off x="1817658" y="6251785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60</a:t>
            </a:r>
          </a:p>
        </p:txBody>
      </p:sp>
      <p:sp>
        <p:nvSpPr>
          <p:cNvPr id="824" name="80"/>
          <p:cNvSpPr txBox="1"/>
          <p:nvPr/>
        </p:nvSpPr>
        <p:spPr>
          <a:xfrm>
            <a:off x="1817658" y="5779691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80</a:t>
            </a:r>
          </a:p>
        </p:txBody>
      </p:sp>
      <p:sp>
        <p:nvSpPr>
          <p:cNvPr id="825" name="2016"/>
          <p:cNvSpPr txBox="1"/>
          <p:nvPr/>
        </p:nvSpPr>
        <p:spPr>
          <a:xfrm>
            <a:off x="2415226" y="7796810"/>
            <a:ext cx="56475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2016</a:t>
            </a:r>
          </a:p>
        </p:txBody>
      </p:sp>
      <p:sp>
        <p:nvSpPr>
          <p:cNvPr id="826" name="2017"/>
          <p:cNvSpPr txBox="1"/>
          <p:nvPr/>
        </p:nvSpPr>
        <p:spPr>
          <a:xfrm>
            <a:off x="3511538" y="7799177"/>
            <a:ext cx="56475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2017</a:t>
            </a:r>
          </a:p>
        </p:txBody>
      </p:sp>
      <p:sp>
        <p:nvSpPr>
          <p:cNvPr id="827" name="2018"/>
          <p:cNvSpPr txBox="1"/>
          <p:nvPr/>
        </p:nvSpPr>
        <p:spPr>
          <a:xfrm>
            <a:off x="4599180" y="7799177"/>
            <a:ext cx="56475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2018</a:t>
            </a:r>
          </a:p>
        </p:txBody>
      </p:sp>
      <p:sp>
        <p:nvSpPr>
          <p:cNvPr id="828" name="Rectangle"/>
          <p:cNvSpPr/>
          <p:nvPr/>
        </p:nvSpPr>
        <p:spPr>
          <a:xfrm>
            <a:off x="2372214" y="6644720"/>
            <a:ext cx="650777" cy="1054727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29" name="Rectangle"/>
          <p:cNvSpPr/>
          <p:nvPr/>
        </p:nvSpPr>
        <p:spPr>
          <a:xfrm>
            <a:off x="3468527" y="6409107"/>
            <a:ext cx="650777" cy="1290340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30" name="Rectangle"/>
          <p:cNvSpPr/>
          <p:nvPr/>
        </p:nvSpPr>
        <p:spPr>
          <a:xfrm>
            <a:off x="4556168" y="6669857"/>
            <a:ext cx="650777" cy="1017385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31" name="Subdivided Chart Showing Actual Values"/>
          <p:cNvSpPr txBox="1"/>
          <p:nvPr/>
        </p:nvSpPr>
        <p:spPr>
          <a:xfrm>
            <a:off x="2114407" y="8231893"/>
            <a:ext cx="412531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Subdivided Chart Showing Actual Values</a:t>
            </a:r>
          </a:p>
        </p:txBody>
      </p:sp>
      <p:sp>
        <p:nvSpPr>
          <p:cNvPr id="832" name="Rectangle"/>
          <p:cNvSpPr/>
          <p:nvPr/>
        </p:nvSpPr>
        <p:spPr>
          <a:xfrm>
            <a:off x="2372781" y="6307074"/>
            <a:ext cx="650777" cy="336567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33" name="Rectangle"/>
          <p:cNvSpPr/>
          <p:nvPr/>
        </p:nvSpPr>
        <p:spPr>
          <a:xfrm>
            <a:off x="3468527" y="6080631"/>
            <a:ext cx="650777" cy="326512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34" name="Rectangle"/>
          <p:cNvSpPr/>
          <p:nvPr/>
        </p:nvSpPr>
        <p:spPr>
          <a:xfrm>
            <a:off x="4556168" y="5960292"/>
            <a:ext cx="650777" cy="708749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35" name="Square"/>
          <p:cNvSpPr/>
          <p:nvPr/>
        </p:nvSpPr>
        <p:spPr>
          <a:xfrm>
            <a:off x="5600133" y="6339389"/>
            <a:ext cx="127001" cy="127001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36" name="Brand A"/>
          <p:cNvSpPr txBox="1"/>
          <p:nvPr/>
        </p:nvSpPr>
        <p:spPr>
          <a:xfrm>
            <a:off x="5817251" y="6191218"/>
            <a:ext cx="900609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</a:t>
            </a:r>
          </a:p>
        </p:txBody>
      </p:sp>
      <p:sp>
        <p:nvSpPr>
          <p:cNvPr id="837" name="Square"/>
          <p:cNvSpPr/>
          <p:nvPr/>
        </p:nvSpPr>
        <p:spPr>
          <a:xfrm>
            <a:off x="5600133" y="6673079"/>
            <a:ext cx="127001" cy="127001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38" name="Brand B"/>
          <p:cNvSpPr txBox="1"/>
          <p:nvPr/>
        </p:nvSpPr>
        <p:spPr>
          <a:xfrm>
            <a:off x="5817251" y="6558779"/>
            <a:ext cx="86697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B</a:t>
            </a:r>
          </a:p>
        </p:txBody>
      </p:sp>
      <p:sp>
        <p:nvSpPr>
          <p:cNvPr id="839" name="Line"/>
          <p:cNvSpPr/>
          <p:nvPr/>
        </p:nvSpPr>
        <p:spPr>
          <a:xfrm>
            <a:off x="7520999" y="7698376"/>
            <a:ext cx="3545179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40" name="Line"/>
          <p:cNvSpPr/>
          <p:nvPr/>
        </p:nvSpPr>
        <p:spPr>
          <a:xfrm flipV="1">
            <a:off x="7533179" y="5721677"/>
            <a:ext cx="1" cy="198940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41" name="2016"/>
          <p:cNvSpPr txBox="1"/>
          <p:nvPr/>
        </p:nvSpPr>
        <p:spPr>
          <a:xfrm>
            <a:off x="7784203" y="7796520"/>
            <a:ext cx="56475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2016</a:t>
            </a:r>
          </a:p>
        </p:txBody>
      </p:sp>
      <p:sp>
        <p:nvSpPr>
          <p:cNvPr id="842" name="2017"/>
          <p:cNvSpPr txBox="1"/>
          <p:nvPr/>
        </p:nvSpPr>
        <p:spPr>
          <a:xfrm>
            <a:off x="8879545" y="7796520"/>
            <a:ext cx="56475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2017</a:t>
            </a:r>
          </a:p>
        </p:txBody>
      </p:sp>
      <p:sp>
        <p:nvSpPr>
          <p:cNvPr id="843" name="2018"/>
          <p:cNvSpPr txBox="1"/>
          <p:nvPr/>
        </p:nvSpPr>
        <p:spPr>
          <a:xfrm>
            <a:off x="9980858" y="7790170"/>
            <a:ext cx="56475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2018</a:t>
            </a:r>
          </a:p>
        </p:txBody>
      </p:sp>
      <p:sp>
        <p:nvSpPr>
          <p:cNvPr id="844" name="Rectangle"/>
          <p:cNvSpPr/>
          <p:nvPr/>
        </p:nvSpPr>
        <p:spPr>
          <a:xfrm>
            <a:off x="7741192" y="6991346"/>
            <a:ext cx="650777" cy="707032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45" name="Rectangle"/>
          <p:cNvSpPr/>
          <p:nvPr/>
        </p:nvSpPr>
        <p:spPr>
          <a:xfrm>
            <a:off x="8836534" y="6238512"/>
            <a:ext cx="650777" cy="1455102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46" name="Rectangle"/>
          <p:cNvSpPr/>
          <p:nvPr/>
        </p:nvSpPr>
        <p:spPr>
          <a:xfrm>
            <a:off x="9937846" y="6668788"/>
            <a:ext cx="650777" cy="1017385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47" name="Subdivided Chart Showing Percentages"/>
          <p:cNvSpPr txBox="1"/>
          <p:nvPr/>
        </p:nvSpPr>
        <p:spPr>
          <a:xfrm>
            <a:off x="7575790" y="8231893"/>
            <a:ext cx="3995441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Subdivided Chart Showing Percentages</a:t>
            </a:r>
          </a:p>
        </p:txBody>
      </p:sp>
      <p:sp>
        <p:nvSpPr>
          <p:cNvPr id="848" name="Rectangle"/>
          <p:cNvSpPr/>
          <p:nvPr/>
        </p:nvSpPr>
        <p:spPr>
          <a:xfrm>
            <a:off x="7741759" y="5843063"/>
            <a:ext cx="650776" cy="1151085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49" name="Rectangle"/>
          <p:cNvSpPr/>
          <p:nvPr/>
        </p:nvSpPr>
        <p:spPr>
          <a:xfrm>
            <a:off x="8836534" y="5831454"/>
            <a:ext cx="650777" cy="431191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50" name="Rectangle"/>
          <p:cNvSpPr/>
          <p:nvPr/>
        </p:nvSpPr>
        <p:spPr>
          <a:xfrm>
            <a:off x="9937846" y="5869863"/>
            <a:ext cx="650777" cy="798109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grpSp>
        <p:nvGrpSpPr>
          <p:cNvPr id="855" name="Group"/>
          <p:cNvGrpSpPr/>
          <p:nvPr/>
        </p:nvGrpSpPr>
        <p:grpSpPr>
          <a:xfrm>
            <a:off x="11159611" y="6139349"/>
            <a:ext cx="1117727" cy="723161"/>
            <a:chOff x="0" y="0"/>
            <a:chExt cx="1117726" cy="723160"/>
          </a:xfrm>
        </p:grpSpPr>
        <p:sp>
          <p:nvSpPr>
            <p:cNvPr id="851" name="Square"/>
            <p:cNvSpPr/>
            <p:nvPr/>
          </p:nvSpPr>
          <p:spPr>
            <a:xfrm>
              <a:off x="0" y="148170"/>
              <a:ext cx="127000" cy="127001"/>
            </a:xfrm>
            <a:prstGeom prst="rect">
              <a:avLst/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D67E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52" name="Brand A"/>
            <p:cNvSpPr txBox="1"/>
            <p:nvPr/>
          </p:nvSpPr>
          <p:spPr>
            <a:xfrm>
              <a:off x="217117" y="-1"/>
              <a:ext cx="90061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A</a:t>
              </a:r>
            </a:p>
          </p:txBody>
        </p:sp>
        <p:sp>
          <p:nvSpPr>
            <p:cNvPr id="853" name="Square"/>
            <p:cNvSpPr/>
            <p:nvPr/>
          </p:nvSpPr>
          <p:spPr>
            <a:xfrm>
              <a:off x="0" y="481860"/>
              <a:ext cx="127000" cy="127001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54" name="Brand B"/>
            <p:cNvSpPr txBox="1"/>
            <p:nvPr/>
          </p:nvSpPr>
          <p:spPr>
            <a:xfrm>
              <a:off x="217117" y="367560"/>
              <a:ext cx="86697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B</a:t>
              </a:r>
            </a:p>
          </p:txBody>
        </p:sp>
      </p:grpSp>
      <p:grpSp>
        <p:nvGrpSpPr>
          <p:cNvPr id="862" name="Group"/>
          <p:cNvGrpSpPr/>
          <p:nvPr/>
        </p:nvGrpSpPr>
        <p:grpSpPr>
          <a:xfrm>
            <a:off x="7045759" y="5688159"/>
            <a:ext cx="452141" cy="2056436"/>
            <a:chOff x="0" y="0"/>
            <a:chExt cx="452139" cy="2056434"/>
          </a:xfrm>
        </p:grpSpPr>
        <p:sp>
          <p:nvSpPr>
            <p:cNvPr id="856" name="20"/>
            <p:cNvSpPr txBox="1"/>
            <p:nvPr/>
          </p:nvSpPr>
          <p:spPr>
            <a:xfrm>
              <a:off x="112613" y="1360668"/>
              <a:ext cx="33952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857" name="40"/>
            <p:cNvSpPr txBox="1"/>
            <p:nvPr/>
          </p:nvSpPr>
          <p:spPr>
            <a:xfrm>
              <a:off x="112613" y="1020501"/>
              <a:ext cx="33952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40</a:t>
              </a:r>
            </a:p>
          </p:txBody>
        </p:sp>
        <p:sp>
          <p:nvSpPr>
            <p:cNvPr id="858" name="60"/>
            <p:cNvSpPr txBox="1"/>
            <p:nvPr/>
          </p:nvSpPr>
          <p:spPr>
            <a:xfrm>
              <a:off x="112613" y="680333"/>
              <a:ext cx="33952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60</a:t>
              </a:r>
            </a:p>
          </p:txBody>
        </p:sp>
        <p:sp>
          <p:nvSpPr>
            <p:cNvPr id="859" name="80"/>
            <p:cNvSpPr txBox="1"/>
            <p:nvPr/>
          </p:nvSpPr>
          <p:spPr>
            <a:xfrm>
              <a:off x="112613" y="340166"/>
              <a:ext cx="33952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80</a:t>
              </a:r>
            </a:p>
          </p:txBody>
        </p:sp>
        <p:sp>
          <p:nvSpPr>
            <p:cNvPr id="860" name="0"/>
            <p:cNvSpPr txBox="1"/>
            <p:nvPr/>
          </p:nvSpPr>
          <p:spPr>
            <a:xfrm>
              <a:off x="225226" y="1700834"/>
              <a:ext cx="22691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0</a:t>
              </a:r>
            </a:p>
          </p:txBody>
        </p:sp>
        <p:sp>
          <p:nvSpPr>
            <p:cNvPr id="861" name="100"/>
            <p:cNvSpPr txBox="1"/>
            <p:nvPr/>
          </p:nvSpPr>
          <p:spPr>
            <a:xfrm>
              <a:off x="0" y="-1"/>
              <a:ext cx="45214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100</a:t>
              </a:r>
            </a:p>
          </p:txBody>
        </p:sp>
      </p:grpSp>
      <p:sp>
        <p:nvSpPr>
          <p:cNvPr id="863" name="Line"/>
          <p:cNvSpPr/>
          <p:nvPr/>
        </p:nvSpPr>
        <p:spPr>
          <a:xfrm>
            <a:off x="2152021" y="4658528"/>
            <a:ext cx="3545179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64" name="Line"/>
          <p:cNvSpPr/>
          <p:nvPr/>
        </p:nvSpPr>
        <p:spPr>
          <a:xfrm flipV="1">
            <a:off x="2164201" y="2681830"/>
            <a:ext cx="1" cy="198940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65" name="20"/>
          <p:cNvSpPr txBox="1"/>
          <p:nvPr/>
        </p:nvSpPr>
        <p:spPr>
          <a:xfrm>
            <a:off x="1817658" y="4155055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866" name="40"/>
          <p:cNvSpPr txBox="1"/>
          <p:nvPr/>
        </p:nvSpPr>
        <p:spPr>
          <a:xfrm>
            <a:off x="1817658" y="3682962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867" name="60"/>
          <p:cNvSpPr txBox="1"/>
          <p:nvPr/>
        </p:nvSpPr>
        <p:spPr>
          <a:xfrm>
            <a:off x="1817658" y="3210868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60</a:t>
            </a:r>
          </a:p>
        </p:txBody>
      </p:sp>
      <p:sp>
        <p:nvSpPr>
          <p:cNvPr id="868" name="80"/>
          <p:cNvSpPr txBox="1"/>
          <p:nvPr/>
        </p:nvSpPr>
        <p:spPr>
          <a:xfrm>
            <a:off x="1817658" y="2738774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80</a:t>
            </a:r>
          </a:p>
        </p:txBody>
      </p:sp>
      <p:sp>
        <p:nvSpPr>
          <p:cNvPr id="869" name="2016"/>
          <p:cNvSpPr txBox="1"/>
          <p:nvPr/>
        </p:nvSpPr>
        <p:spPr>
          <a:xfrm>
            <a:off x="2415226" y="4758259"/>
            <a:ext cx="56475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2016</a:t>
            </a:r>
          </a:p>
        </p:txBody>
      </p:sp>
      <p:sp>
        <p:nvSpPr>
          <p:cNvPr id="870" name="2017"/>
          <p:cNvSpPr txBox="1"/>
          <p:nvPr/>
        </p:nvSpPr>
        <p:spPr>
          <a:xfrm>
            <a:off x="3500379" y="4758259"/>
            <a:ext cx="56475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2017</a:t>
            </a:r>
          </a:p>
        </p:txBody>
      </p:sp>
      <p:sp>
        <p:nvSpPr>
          <p:cNvPr id="871" name="2018"/>
          <p:cNvSpPr txBox="1"/>
          <p:nvPr/>
        </p:nvSpPr>
        <p:spPr>
          <a:xfrm>
            <a:off x="4589464" y="4758259"/>
            <a:ext cx="56475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2018</a:t>
            </a:r>
          </a:p>
        </p:txBody>
      </p:sp>
      <p:sp>
        <p:nvSpPr>
          <p:cNvPr id="872" name="Rectangle"/>
          <p:cNvSpPr/>
          <p:nvPr/>
        </p:nvSpPr>
        <p:spPr>
          <a:xfrm>
            <a:off x="2372214" y="3211626"/>
            <a:ext cx="650777" cy="1459604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73" name="Rectangle"/>
          <p:cNvSpPr/>
          <p:nvPr/>
        </p:nvSpPr>
        <p:spPr>
          <a:xfrm>
            <a:off x="3457368" y="2978112"/>
            <a:ext cx="650777" cy="1675655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74" name="Rectangle"/>
          <p:cNvSpPr/>
          <p:nvPr/>
        </p:nvSpPr>
        <p:spPr>
          <a:xfrm>
            <a:off x="4546453" y="3752557"/>
            <a:ext cx="650776" cy="889291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75" name="Single-Column Chart"/>
          <p:cNvSpPr txBox="1"/>
          <p:nvPr/>
        </p:nvSpPr>
        <p:spPr>
          <a:xfrm>
            <a:off x="2845457" y="5171924"/>
            <a:ext cx="215830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Single-Column Chart</a:t>
            </a:r>
          </a:p>
        </p:txBody>
      </p:sp>
      <p:sp>
        <p:nvSpPr>
          <p:cNvPr id="876" name="80"/>
          <p:cNvSpPr txBox="1"/>
          <p:nvPr/>
        </p:nvSpPr>
        <p:spPr>
          <a:xfrm>
            <a:off x="6943201" y="2724873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80</a:t>
            </a:r>
          </a:p>
        </p:txBody>
      </p:sp>
      <p:sp>
        <p:nvSpPr>
          <p:cNvPr id="877" name="Line"/>
          <p:cNvSpPr/>
          <p:nvPr/>
        </p:nvSpPr>
        <p:spPr>
          <a:xfrm>
            <a:off x="7277565" y="4644628"/>
            <a:ext cx="4032048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78" name="Line"/>
          <p:cNvSpPr/>
          <p:nvPr/>
        </p:nvSpPr>
        <p:spPr>
          <a:xfrm flipV="1">
            <a:off x="7289745" y="2667929"/>
            <a:ext cx="1" cy="198940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79" name="20"/>
          <p:cNvSpPr txBox="1"/>
          <p:nvPr/>
        </p:nvSpPr>
        <p:spPr>
          <a:xfrm>
            <a:off x="6943201" y="4141154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880" name="40"/>
          <p:cNvSpPr txBox="1"/>
          <p:nvPr/>
        </p:nvSpPr>
        <p:spPr>
          <a:xfrm>
            <a:off x="6943201" y="3669061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881" name="60"/>
          <p:cNvSpPr txBox="1"/>
          <p:nvPr/>
        </p:nvSpPr>
        <p:spPr>
          <a:xfrm>
            <a:off x="6943201" y="3196967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60</a:t>
            </a:r>
          </a:p>
        </p:txBody>
      </p:sp>
      <p:sp>
        <p:nvSpPr>
          <p:cNvPr id="882" name="2016"/>
          <p:cNvSpPr txBox="1"/>
          <p:nvPr/>
        </p:nvSpPr>
        <p:spPr>
          <a:xfrm>
            <a:off x="7654669" y="4743579"/>
            <a:ext cx="56475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2016</a:t>
            </a:r>
          </a:p>
        </p:txBody>
      </p:sp>
      <p:sp>
        <p:nvSpPr>
          <p:cNvPr id="883" name="2017"/>
          <p:cNvSpPr txBox="1"/>
          <p:nvPr/>
        </p:nvSpPr>
        <p:spPr>
          <a:xfrm>
            <a:off x="9011211" y="4743579"/>
            <a:ext cx="56475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2017</a:t>
            </a:r>
          </a:p>
        </p:txBody>
      </p:sp>
      <p:sp>
        <p:nvSpPr>
          <p:cNvPr id="884" name="2018"/>
          <p:cNvSpPr txBox="1"/>
          <p:nvPr/>
        </p:nvSpPr>
        <p:spPr>
          <a:xfrm>
            <a:off x="10274155" y="4744374"/>
            <a:ext cx="56475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2018</a:t>
            </a:r>
          </a:p>
        </p:txBody>
      </p:sp>
      <p:sp>
        <p:nvSpPr>
          <p:cNvPr id="885" name="Rectangle"/>
          <p:cNvSpPr/>
          <p:nvPr/>
        </p:nvSpPr>
        <p:spPr>
          <a:xfrm>
            <a:off x="7500739" y="3185025"/>
            <a:ext cx="442616" cy="1459604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86" name="Rectangle"/>
          <p:cNvSpPr/>
          <p:nvPr/>
        </p:nvSpPr>
        <p:spPr>
          <a:xfrm>
            <a:off x="8824998" y="3355320"/>
            <a:ext cx="445249" cy="1289309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87" name="Rectangle"/>
          <p:cNvSpPr/>
          <p:nvPr/>
        </p:nvSpPr>
        <p:spPr>
          <a:xfrm>
            <a:off x="10152804" y="2961274"/>
            <a:ext cx="446384" cy="1671150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88" name="Grouped-Column Chart"/>
          <p:cNvSpPr txBox="1"/>
          <p:nvPr/>
        </p:nvSpPr>
        <p:spPr>
          <a:xfrm>
            <a:off x="8102540" y="5171924"/>
            <a:ext cx="2455070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Grouped-Column Chart</a:t>
            </a:r>
          </a:p>
        </p:txBody>
      </p:sp>
      <p:grpSp>
        <p:nvGrpSpPr>
          <p:cNvPr id="893" name="Group"/>
          <p:cNvGrpSpPr/>
          <p:nvPr/>
        </p:nvGrpSpPr>
        <p:grpSpPr>
          <a:xfrm>
            <a:off x="11159611" y="3013187"/>
            <a:ext cx="1117727" cy="723162"/>
            <a:chOff x="0" y="0"/>
            <a:chExt cx="1117726" cy="723160"/>
          </a:xfrm>
        </p:grpSpPr>
        <p:sp>
          <p:nvSpPr>
            <p:cNvPr id="889" name="Square"/>
            <p:cNvSpPr/>
            <p:nvPr/>
          </p:nvSpPr>
          <p:spPr>
            <a:xfrm>
              <a:off x="0" y="148170"/>
              <a:ext cx="127000" cy="127001"/>
            </a:xfrm>
            <a:prstGeom prst="rect">
              <a:avLst/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D67E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90" name="Brand A"/>
            <p:cNvSpPr txBox="1"/>
            <p:nvPr/>
          </p:nvSpPr>
          <p:spPr>
            <a:xfrm>
              <a:off x="217117" y="-1"/>
              <a:ext cx="90061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A</a:t>
              </a:r>
            </a:p>
          </p:txBody>
        </p:sp>
        <p:sp>
          <p:nvSpPr>
            <p:cNvPr id="891" name="Square"/>
            <p:cNvSpPr/>
            <p:nvPr/>
          </p:nvSpPr>
          <p:spPr>
            <a:xfrm>
              <a:off x="0" y="481860"/>
              <a:ext cx="127000" cy="127001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92" name="Brand B"/>
            <p:cNvSpPr txBox="1"/>
            <p:nvPr/>
          </p:nvSpPr>
          <p:spPr>
            <a:xfrm>
              <a:off x="233935" y="367560"/>
              <a:ext cx="86697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B</a:t>
              </a:r>
            </a:p>
          </p:txBody>
        </p:sp>
      </p:grpSp>
      <p:sp>
        <p:nvSpPr>
          <p:cNvPr id="894" name="Rectangle"/>
          <p:cNvSpPr/>
          <p:nvPr/>
        </p:nvSpPr>
        <p:spPr>
          <a:xfrm>
            <a:off x="7944744" y="3921468"/>
            <a:ext cx="442616" cy="723161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95" name="Rectangle"/>
          <p:cNvSpPr/>
          <p:nvPr/>
        </p:nvSpPr>
        <p:spPr>
          <a:xfrm>
            <a:off x="9273907" y="4143966"/>
            <a:ext cx="440781" cy="498687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96" name="Rectangle"/>
          <p:cNvSpPr/>
          <p:nvPr/>
        </p:nvSpPr>
        <p:spPr>
          <a:xfrm>
            <a:off x="10597245" y="3994000"/>
            <a:ext cx="442616" cy="649910"/>
          </a:xfrm>
          <a:prstGeom prst="rect">
            <a:avLst/>
          </a:pr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solidFill>
                  <a:srgbClr val="FFD67E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9" name="Figure 5. Bar Char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5. Bar Charts</a:t>
            </a:r>
          </a:p>
        </p:txBody>
      </p:sp>
      <p:sp>
        <p:nvSpPr>
          <p:cNvPr id="90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901" name="Single Bar Chart"/>
          <p:cNvSpPr txBox="1"/>
          <p:nvPr/>
        </p:nvSpPr>
        <p:spPr>
          <a:xfrm>
            <a:off x="3216019" y="5893847"/>
            <a:ext cx="167471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Single Bar Chart</a:t>
            </a:r>
          </a:p>
        </p:txBody>
      </p:sp>
      <p:sp>
        <p:nvSpPr>
          <p:cNvPr id="902" name="Line"/>
          <p:cNvSpPr/>
          <p:nvPr/>
        </p:nvSpPr>
        <p:spPr>
          <a:xfrm>
            <a:off x="2285749" y="5493551"/>
            <a:ext cx="3599539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03" name="Line"/>
          <p:cNvSpPr/>
          <p:nvPr/>
        </p:nvSpPr>
        <p:spPr>
          <a:xfrm flipV="1">
            <a:off x="2285229" y="3504152"/>
            <a:ext cx="1" cy="198940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04" name="Brand C"/>
          <p:cNvSpPr txBox="1"/>
          <p:nvPr/>
        </p:nvSpPr>
        <p:spPr>
          <a:xfrm>
            <a:off x="1317852" y="4873307"/>
            <a:ext cx="91549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C</a:t>
            </a:r>
          </a:p>
        </p:txBody>
      </p:sp>
      <p:sp>
        <p:nvSpPr>
          <p:cNvPr id="905" name="Brand B"/>
          <p:cNvSpPr txBox="1"/>
          <p:nvPr/>
        </p:nvSpPr>
        <p:spPr>
          <a:xfrm>
            <a:off x="1317852" y="4321052"/>
            <a:ext cx="86697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B</a:t>
            </a:r>
          </a:p>
        </p:txBody>
      </p:sp>
      <p:sp>
        <p:nvSpPr>
          <p:cNvPr id="906" name="Brand A"/>
          <p:cNvSpPr txBox="1"/>
          <p:nvPr/>
        </p:nvSpPr>
        <p:spPr>
          <a:xfrm>
            <a:off x="1317852" y="3768797"/>
            <a:ext cx="900610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</a:t>
            </a:r>
          </a:p>
        </p:txBody>
      </p:sp>
      <p:sp>
        <p:nvSpPr>
          <p:cNvPr id="907" name="0"/>
          <p:cNvSpPr txBox="1"/>
          <p:nvPr/>
        </p:nvSpPr>
        <p:spPr>
          <a:xfrm>
            <a:off x="2178053" y="5527416"/>
            <a:ext cx="22691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08" name="10"/>
          <p:cNvSpPr txBox="1"/>
          <p:nvPr/>
        </p:nvSpPr>
        <p:spPr>
          <a:xfrm>
            <a:off x="2790488" y="5527416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909" name="20"/>
          <p:cNvSpPr txBox="1"/>
          <p:nvPr/>
        </p:nvSpPr>
        <p:spPr>
          <a:xfrm>
            <a:off x="3459230" y="5527416"/>
            <a:ext cx="33952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910" name="Rectangle"/>
          <p:cNvSpPr/>
          <p:nvPr/>
        </p:nvSpPr>
        <p:spPr>
          <a:xfrm rot="16200000">
            <a:off x="2878411" y="3033249"/>
            <a:ext cx="461487" cy="1637408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11" name="Rectangle"/>
          <p:cNvSpPr/>
          <p:nvPr/>
        </p:nvSpPr>
        <p:spPr>
          <a:xfrm flipH="1" rot="16200000">
            <a:off x="3271026" y="3289676"/>
            <a:ext cx="457201" cy="2418352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12" name="Rectangle"/>
          <p:cNvSpPr/>
          <p:nvPr/>
        </p:nvSpPr>
        <p:spPr>
          <a:xfrm rot="16200000">
            <a:off x="3780643" y="3379008"/>
            <a:ext cx="457201" cy="3437587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13" name="30"/>
          <p:cNvSpPr txBox="1"/>
          <p:nvPr/>
        </p:nvSpPr>
        <p:spPr>
          <a:xfrm>
            <a:off x="4127971" y="5527416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30</a:t>
            </a:r>
          </a:p>
        </p:txBody>
      </p:sp>
      <p:sp>
        <p:nvSpPr>
          <p:cNvPr id="914" name="40"/>
          <p:cNvSpPr txBox="1"/>
          <p:nvPr/>
        </p:nvSpPr>
        <p:spPr>
          <a:xfrm>
            <a:off x="4796713" y="5529783"/>
            <a:ext cx="33952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915" name="50"/>
          <p:cNvSpPr txBox="1"/>
          <p:nvPr/>
        </p:nvSpPr>
        <p:spPr>
          <a:xfrm>
            <a:off x="5465455" y="5527416"/>
            <a:ext cx="33952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916" name="Subdivided Bar Chart"/>
          <p:cNvSpPr txBox="1"/>
          <p:nvPr/>
        </p:nvSpPr>
        <p:spPr>
          <a:xfrm>
            <a:off x="7888316" y="5893847"/>
            <a:ext cx="2190949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Subdivided Bar Chart</a:t>
            </a:r>
          </a:p>
        </p:txBody>
      </p:sp>
      <p:grpSp>
        <p:nvGrpSpPr>
          <p:cNvPr id="919" name="Group"/>
          <p:cNvGrpSpPr/>
          <p:nvPr/>
        </p:nvGrpSpPr>
        <p:grpSpPr>
          <a:xfrm>
            <a:off x="7100055" y="3622614"/>
            <a:ext cx="2507476" cy="461488"/>
            <a:chOff x="0" y="0"/>
            <a:chExt cx="2507474" cy="461486"/>
          </a:xfrm>
        </p:grpSpPr>
        <p:sp>
          <p:nvSpPr>
            <p:cNvPr id="917" name="Rectangle"/>
            <p:cNvSpPr/>
            <p:nvPr/>
          </p:nvSpPr>
          <p:spPr>
            <a:xfrm rot="16200000">
              <a:off x="587960" y="-587961"/>
              <a:ext cx="461487" cy="1637409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18" name="Rectangle"/>
            <p:cNvSpPr/>
            <p:nvPr/>
          </p:nvSpPr>
          <p:spPr>
            <a:xfrm rot="16200000">
              <a:off x="1843244" y="-202744"/>
              <a:ext cx="461488" cy="866975"/>
            </a:xfrm>
            <a:prstGeom prst="rect">
              <a:avLst/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grpSp>
        <p:nvGrpSpPr>
          <p:cNvPr id="922" name="Group"/>
          <p:cNvGrpSpPr/>
          <p:nvPr/>
        </p:nvGrpSpPr>
        <p:grpSpPr>
          <a:xfrm>
            <a:off x="7100055" y="4268109"/>
            <a:ext cx="2917110" cy="461487"/>
            <a:chOff x="0" y="0"/>
            <a:chExt cx="2917108" cy="461486"/>
          </a:xfrm>
        </p:grpSpPr>
        <p:sp>
          <p:nvSpPr>
            <p:cNvPr id="920" name="Rectangle"/>
            <p:cNvSpPr/>
            <p:nvPr/>
          </p:nvSpPr>
          <p:spPr>
            <a:xfrm flipH="1" rot="16200000">
              <a:off x="560024" y="-560025"/>
              <a:ext cx="460128" cy="1580177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21" name="Rectangle"/>
            <p:cNvSpPr/>
            <p:nvPr/>
          </p:nvSpPr>
          <p:spPr>
            <a:xfrm rot="16200000">
              <a:off x="2015921" y="-439701"/>
              <a:ext cx="461488" cy="1340889"/>
            </a:xfrm>
            <a:prstGeom prst="rect">
              <a:avLst/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grpSp>
        <p:nvGrpSpPr>
          <p:cNvPr id="925" name="Group"/>
          <p:cNvGrpSpPr/>
          <p:nvPr/>
        </p:nvGrpSpPr>
        <p:grpSpPr>
          <a:xfrm>
            <a:off x="7100055" y="4864915"/>
            <a:ext cx="3443902" cy="461488"/>
            <a:chOff x="0" y="0"/>
            <a:chExt cx="3443900" cy="461486"/>
          </a:xfrm>
        </p:grpSpPr>
        <p:sp>
          <p:nvSpPr>
            <p:cNvPr id="923" name="Rectangle"/>
            <p:cNvSpPr/>
            <p:nvPr/>
          </p:nvSpPr>
          <p:spPr>
            <a:xfrm rot="16200000">
              <a:off x="990870" y="-990871"/>
              <a:ext cx="461487" cy="2443228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24" name="Rectangle"/>
            <p:cNvSpPr/>
            <p:nvPr/>
          </p:nvSpPr>
          <p:spPr>
            <a:xfrm rot="16200000">
              <a:off x="2712500" y="-269914"/>
              <a:ext cx="461488" cy="1001315"/>
            </a:xfrm>
            <a:prstGeom prst="rect">
              <a:avLst/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926" name="Line"/>
          <p:cNvSpPr/>
          <p:nvPr/>
        </p:nvSpPr>
        <p:spPr>
          <a:xfrm>
            <a:off x="7095354" y="5493551"/>
            <a:ext cx="3650962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27" name="Line"/>
          <p:cNvSpPr/>
          <p:nvPr/>
        </p:nvSpPr>
        <p:spPr>
          <a:xfrm flipV="1">
            <a:off x="7094834" y="3504152"/>
            <a:ext cx="1" cy="198940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28" name="Brand C"/>
          <p:cNvSpPr txBox="1"/>
          <p:nvPr/>
        </p:nvSpPr>
        <p:spPr>
          <a:xfrm>
            <a:off x="6127458" y="4873307"/>
            <a:ext cx="91549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C</a:t>
            </a:r>
          </a:p>
        </p:txBody>
      </p:sp>
      <p:sp>
        <p:nvSpPr>
          <p:cNvPr id="929" name="Brand B"/>
          <p:cNvSpPr txBox="1"/>
          <p:nvPr/>
        </p:nvSpPr>
        <p:spPr>
          <a:xfrm>
            <a:off x="6127458" y="4321052"/>
            <a:ext cx="86697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B</a:t>
            </a:r>
          </a:p>
        </p:txBody>
      </p:sp>
      <p:sp>
        <p:nvSpPr>
          <p:cNvPr id="930" name="Brand A"/>
          <p:cNvSpPr txBox="1"/>
          <p:nvPr/>
        </p:nvSpPr>
        <p:spPr>
          <a:xfrm>
            <a:off x="6127458" y="3768797"/>
            <a:ext cx="900609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</a:t>
            </a:r>
          </a:p>
        </p:txBody>
      </p:sp>
      <p:sp>
        <p:nvSpPr>
          <p:cNvPr id="931" name="0"/>
          <p:cNvSpPr txBox="1"/>
          <p:nvPr/>
        </p:nvSpPr>
        <p:spPr>
          <a:xfrm>
            <a:off x="7000358" y="5527416"/>
            <a:ext cx="22691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32" name="10"/>
          <p:cNvSpPr txBox="1"/>
          <p:nvPr/>
        </p:nvSpPr>
        <p:spPr>
          <a:xfrm>
            <a:off x="7612793" y="5527416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933" name="20"/>
          <p:cNvSpPr txBox="1"/>
          <p:nvPr/>
        </p:nvSpPr>
        <p:spPr>
          <a:xfrm>
            <a:off x="8281535" y="5527416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934" name="30"/>
          <p:cNvSpPr txBox="1"/>
          <p:nvPr/>
        </p:nvSpPr>
        <p:spPr>
          <a:xfrm>
            <a:off x="8950276" y="5527416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30</a:t>
            </a:r>
          </a:p>
        </p:txBody>
      </p:sp>
      <p:sp>
        <p:nvSpPr>
          <p:cNvPr id="935" name="40"/>
          <p:cNvSpPr txBox="1"/>
          <p:nvPr/>
        </p:nvSpPr>
        <p:spPr>
          <a:xfrm>
            <a:off x="9619018" y="5529783"/>
            <a:ext cx="33952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936" name="50"/>
          <p:cNvSpPr txBox="1"/>
          <p:nvPr/>
        </p:nvSpPr>
        <p:spPr>
          <a:xfrm>
            <a:off x="10287759" y="5527416"/>
            <a:ext cx="3395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50</a:t>
            </a:r>
          </a:p>
        </p:txBody>
      </p:sp>
      <p:grpSp>
        <p:nvGrpSpPr>
          <p:cNvPr id="941" name="Group"/>
          <p:cNvGrpSpPr/>
          <p:nvPr/>
        </p:nvGrpSpPr>
        <p:grpSpPr>
          <a:xfrm>
            <a:off x="10453896" y="3470215"/>
            <a:ext cx="1346672" cy="1140279"/>
            <a:chOff x="0" y="0"/>
            <a:chExt cx="1346671" cy="1140278"/>
          </a:xfrm>
        </p:grpSpPr>
        <p:sp>
          <p:nvSpPr>
            <p:cNvPr id="937" name="Square"/>
            <p:cNvSpPr/>
            <p:nvPr/>
          </p:nvSpPr>
          <p:spPr>
            <a:xfrm rot="16200000">
              <a:off x="0" y="139700"/>
              <a:ext cx="127000" cy="127000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38" name="Square"/>
            <p:cNvSpPr/>
            <p:nvPr/>
          </p:nvSpPr>
          <p:spPr>
            <a:xfrm rot="16200000">
              <a:off x="0" y="683078"/>
              <a:ext cx="127000" cy="127001"/>
            </a:xfrm>
            <a:prstGeom prst="rect">
              <a:avLst/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39" name="Current sales"/>
            <p:cNvSpPr txBox="1"/>
            <p:nvPr/>
          </p:nvSpPr>
          <p:spPr>
            <a:xfrm>
              <a:off x="188079" y="-1"/>
              <a:ext cx="1158593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Current sales</a:t>
              </a:r>
            </a:p>
          </p:txBody>
        </p:sp>
        <p:sp>
          <p:nvSpPr>
            <p:cNvPr id="940" name="Potential sales"/>
            <p:cNvSpPr txBox="1"/>
            <p:nvPr/>
          </p:nvSpPr>
          <p:spPr>
            <a:xfrm>
              <a:off x="188079" y="556078"/>
              <a:ext cx="106169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Potential sales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44" name="Figure 6: Pie Cha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6: Pie Chart</a:t>
            </a:r>
          </a:p>
        </p:txBody>
      </p:sp>
      <p:sp>
        <p:nvSpPr>
          <p:cNvPr id="94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966" name="Group"/>
          <p:cNvGrpSpPr/>
          <p:nvPr/>
        </p:nvGrpSpPr>
        <p:grpSpPr>
          <a:xfrm>
            <a:off x="6059516" y="2423709"/>
            <a:ext cx="5792818" cy="4662723"/>
            <a:chOff x="0" y="0"/>
            <a:chExt cx="5792817" cy="4662721"/>
          </a:xfrm>
        </p:grpSpPr>
        <p:grpSp>
          <p:nvGrpSpPr>
            <p:cNvPr id="952" name="Group"/>
            <p:cNvGrpSpPr/>
            <p:nvPr/>
          </p:nvGrpSpPr>
          <p:grpSpPr>
            <a:xfrm rot="540000">
              <a:off x="293707" y="293543"/>
              <a:ext cx="4073688" cy="4075635"/>
              <a:chOff x="0" y="0"/>
              <a:chExt cx="4073686" cy="4075634"/>
            </a:xfrm>
          </p:grpSpPr>
          <p:grpSp>
            <p:nvGrpSpPr>
              <p:cNvPr id="950" name="Group"/>
              <p:cNvGrpSpPr/>
              <p:nvPr/>
            </p:nvGrpSpPr>
            <p:grpSpPr>
              <a:xfrm flipH="1" rot="6900000">
                <a:off x="502771" y="505758"/>
                <a:ext cx="3068145" cy="3064118"/>
                <a:chOff x="3328" y="3470"/>
                <a:chExt cx="3068143" cy="3064116"/>
              </a:xfrm>
            </p:grpSpPr>
            <p:sp>
              <p:nvSpPr>
                <p:cNvPr id="946" name="Circle"/>
                <p:cNvSpPr/>
                <p:nvPr/>
              </p:nvSpPr>
              <p:spPr>
                <a:xfrm flipH="1" rot="5328226">
                  <a:off x="333134" y="332886"/>
                  <a:ext cx="2426185" cy="2421856"/>
                </a:xfrm>
                <a:prstGeom prst="ellipse">
                  <a:avLst/>
                </a:prstGeom>
                <a:solidFill>
                  <a:srgbClr val="FFFFFF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>
                      <a:uFill>
                        <a:solidFill>
                          <a:srgbClr val="FFFFFF"/>
                        </a:solidFill>
                      </a:uFill>
                      <a:latin typeface="Tahoma Bold"/>
                      <a:ea typeface="Tahoma Bold"/>
                      <a:cs typeface="Tahoma Bold"/>
                      <a:sym typeface="Tahoma Bold"/>
                    </a:defRPr>
                  </a:pPr>
                </a:p>
              </p:txBody>
            </p:sp>
            <p:sp>
              <p:nvSpPr>
                <p:cNvPr id="947" name="Shape"/>
                <p:cNvSpPr/>
                <p:nvPr/>
              </p:nvSpPr>
              <p:spPr>
                <a:xfrm flipH="1" rot="2628226">
                  <a:off x="504133" y="154908"/>
                  <a:ext cx="1215833" cy="193582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83" h="21600" fill="norm" stroke="1" extrusionOk="0">
                      <a:moveTo>
                        <a:pt x="11736" y="0"/>
                      </a:moveTo>
                      <a:lnTo>
                        <a:pt x="0" y="10740"/>
                      </a:lnTo>
                      <a:lnTo>
                        <a:pt x="11866" y="21600"/>
                      </a:lnTo>
                      <a:cubicBezTo>
                        <a:pt x="12581" y="21228"/>
                        <a:pt x="13281" y="20837"/>
                        <a:pt x="13933" y="20388"/>
                      </a:cubicBezTo>
                      <a:cubicBezTo>
                        <a:pt x="21600" y="15114"/>
                        <a:pt x="21600" y="6561"/>
                        <a:pt x="13933" y="1286"/>
                      </a:cubicBezTo>
                      <a:cubicBezTo>
                        <a:pt x="13242" y="810"/>
                        <a:pt x="12498" y="390"/>
                        <a:pt x="11736" y="0"/>
                      </a:cubicBezTo>
                      <a:close/>
                    </a:path>
                  </a:pathLst>
                </a:custGeom>
                <a:solidFill>
                  <a:schemeClr val="accent1">
                    <a:hueOff val="71527"/>
                    <a:satOff val="-27511"/>
                    <a:lumOff val="32816"/>
                  </a:schemeClr>
                </a:solidFill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>
                      <a:uFill>
                        <a:solidFill>
                          <a:srgbClr val="FFFFFF"/>
                        </a:solidFill>
                      </a:uFill>
                      <a:latin typeface="Tahoma Bold"/>
                      <a:ea typeface="Tahoma Bold"/>
                      <a:cs typeface="Tahoma Bold"/>
                      <a:sym typeface="Tahoma Bold"/>
                    </a:defRPr>
                  </a:pPr>
                </a:p>
              </p:txBody>
            </p:sp>
            <p:sp>
              <p:nvSpPr>
                <p:cNvPr id="948" name="Circle"/>
                <p:cNvSpPr/>
                <p:nvPr/>
              </p:nvSpPr>
              <p:spPr>
                <a:xfrm flipH="1" rot="1068226">
                  <a:off x="333133" y="332811"/>
                  <a:ext cx="2426185" cy="2421856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sz="2400">
                      <a:uFill>
                        <a:solidFill>
                          <a:srgbClr val="FFFFFF"/>
                        </a:solidFill>
                      </a:uFill>
                      <a:latin typeface="Tahoma Bold"/>
                      <a:ea typeface="Tahoma Bold"/>
                      <a:cs typeface="Tahoma Bold"/>
                      <a:sym typeface="Tahoma Bold"/>
                    </a:defRPr>
                  </a:pPr>
                </a:p>
              </p:txBody>
            </p:sp>
            <p:sp>
              <p:nvSpPr>
                <p:cNvPr id="949" name="Shape"/>
                <p:cNvSpPr/>
                <p:nvPr/>
              </p:nvSpPr>
              <p:spPr>
                <a:xfrm flipH="1" rot="5355143">
                  <a:off x="1445410" y="898563"/>
                  <a:ext cx="1410110" cy="12373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0634" y="0"/>
                      </a:moveTo>
                      <a:cubicBezTo>
                        <a:pt x="6905" y="0"/>
                        <a:pt x="3181" y="1334"/>
                        <a:pt x="0" y="3959"/>
                      </a:cubicBezTo>
                      <a:lnTo>
                        <a:pt x="10532" y="21600"/>
                      </a:lnTo>
                      <a:lnTo>
                        <a:pt x="21600" y="4247"/>
                      </a:lnTo>
                      <a:cubicBezTo>
                        <a:pt x="18346" y="1431"/>
                        <a:pt x="14495" y="0"/>
                        <a:pt x="10634" y="0"/>
                      </a:cubicBezTo>
                      <a:close/>
                    </a:path>
                  </a:pathLst>
                </a:custGeom>
                <a:solidFill>
                  <a:srgbClr val="FFD37D"/>
                </a:solidFill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3000">
                      <a:effectLst>
                        <a:outerShdw sx="100000" sy="100000" kx="0" ky="0" algn="b" rotWithShape="0" blurRad="38100" dist="12700" dir="540000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</a:p>
              </p:txBody>
            </p:sp>
          </p:grpSp>
          <p:sp>
            <p:nvSpPr>
              <p:cNvPr id="951" name="Shape"/>
              <p:cNvSpPr/>
              <p:nvPr/>
            </p:nvSpPr>
            <p:spPr>
              <a:xfrm rot="1080000">
                <a:off x="2152162" y="1248224"/>
                <a:ext cx="1212686" cy="10037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853" y="0"/>
                    </a:moveTo>
                    <a:lnTo>
                      <a:pt x="0" y="21600"/>
                    </a:lnTo>
                    <a:lnTo>
                      <a:pt x="21600" y="21580"/>
                    </a:lnTo>
                    <a:cubicBezTo>
                      <a:pt x="21574" y="14710"/>
                      <a:pt x="19474" y="7844"/>
                      <a:pt x="15300" y="2602"/>
                    </a:cubicBezTo>
                    <a:cubicBezTo>
                      <a:pt x="14528" y="1633"/>
                      <a:pt x="13705" y="791"/>
                      <a:pt x="12853" y="0"/>
                    </a:cubicBezTo>
                    <a:close/>
                  </a:path>
                </a:pathLst>
              </a:custGeom>
              <a:solidFill>
                <a:schemeClr val="accent1">
                  <a:hueOff val="203473"/>
                  <a:lumOff val="-13814"/>
                </a:scheme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</p:grpSp>
        <p:sp>
          <p:nvSpPr>
            <p:cNvPr id="953" name="Brand A"/>
            <p:cNvSpPr txBox="1"/>
            <p:nvPr/>
          </p:nvSpPr>
          <p:spPr>
            <a:xfrm>
              <a:off x="2389100" y="1409562"/>
              <a:ext cx="859761" cy="397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9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A</a:t>
              </a:r>
            </a:p>
          </p:txBody>
        </p:sp>
        <p:sp>
          <p:nvSpPr>
            <p:cNvPr id="954" name="Brand B"/>
            <p:cNvSpPr txBox="1"/>
            <p:nvPr/>
          </p:nvSpPr>
          <p:spPr>
            <a:xfrm>
              <a:off x="2694860" y="2137189"/>
              <a:ext cx="859761" cy="397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90000"/>
                </a:lnSpc>
                <a:defRPr sz="16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B</a:t>
              </a:r>
            </a:p>
          </p:txBody>
        </p:sp>
        <p:sp>
          <p:nvSpPr>
            <p:cNvPr id="955" name="Brand C"/>
            <p:cNvSpPr txBox="1"/>
            <p:nvPr/>
          </p:nvSpPr>
          <p:spPr>
            <a:xfrm>
              <a:off x="2033795" y="2873607"/>
              <a:ext cx="859762" cy="397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9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C</a:t>
              </a:r>
            </a:p>
          </p:txBody>
        </p:sp>
        <p:sp>
          <p:nvSpPr>
            <p:cNvPr id="956" name="Brand D"/>
            <p:cNvSpPr txBox="1"/>
            <p:nvPr/>
          </p:nvSpPr>
          <p:spPr>
            <a:xfrm>
              <a:off x="1253705" y="1989742"/>
              <a:ext cx="859762" cy="397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9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D</a:t>
              </a:r>
            </a:p>
          </p:txBody>
        </p:sp>
        <p:sp>
          <p:nvSpPr>
            <p:cNvPr id="957" name="Line"/>
            <p:cNvSpPr/>
            <p:nvPr/>
          </p:nvSpPr>
          <p:spPr>
            <a:xfrm flipV="1">
              <a:off x="2365507" y="1133268"/>
              <a:ext cx="2282424" cy="117545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392985" y="2368518"/>
              <a:ext cx="2256179" cy="114499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grpSp>
          <p:nvGrpSpPr>
            <p:cNvPr id="965" name="Group"/>
            <p:cNvGrpSpPr/>
            <p:nvPr/>
          </p:nvGrpSpPr>
          <p:grpSpPr>
            <a:xfrm>
              <a:off x="4647596" y="1134394"/>
              <a:ext cx="1145221" cy="2377831"/>
              <a:chOff x="0" y="0"/>
              <a:chExt cx="1145220" cy="2377829"/>
            </a:xfrm>
          </p:grpSpPr>
          <p:sp>
            <p:nvSpPr>
              <p:cNvPr id="959" name="Rectangle"/>
              <p:cNvSpPr/>
              <p:nvPr/>
            </p:nvSpPr>
            <p:spPr>
              <a:xfrm>
                <a:off x="-1" y="1705512"/>
                <a:ext cx="1144465" cy="672318"/>
              </a:xfrm>
              <a:prstGeom prst="rect">
                <a:avLst/>
              </a:prstGeom>
              <a:solidFill>
                <a:schemeClr val="accent1">
                  <a:hueOff val="71527"/>
                  <a:satOff val="-27511"/>
                  <a:lumOff val="32816"/>
                </a:schemeClr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960" name="Square"/>
              <p:cNvSpPr/>
              <p:nvPr/>
            </p:nvSpPr>
            <p:spPr>
              <a:xfrm>
                <a:off x="-1" y="708732"/>
                <a:ext cx="1144465" cy="1139830"/>
              </a:xfrm>
              <a:prstGeom prst="rect">
                <a:avLst/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961" name="Rectangle"/>
              <p:cNvSpPr/>
              <p:nvPr/>
            </p:nvSpPr>
            <p:spPr>
              <a:xfrm>
                <a:off x="756" y="0"/>
                <a:ext cx="1144465" cy="806551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962" name="Product X"/>
              <p:cNvSpPr txBox="1"/>
              <p:nvPr/>
            </p:nvSpPr>
            <p:spPr>
              <a:xfrm>
                <a:off x="74129" y="256023"/>
                <a:ext cx="978850" cy="3559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914400">
                  <a:lnSpc>
                    <a:spcPct val="90000"/>
                  </a:lnSpc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Product X</a:t>
                </a:r>
              </a:p>
            </p:txBody>
          </p:sp>
          <p:sp>
            <p:nvSpPr>
              <p:cNvPr id="963" name="Product Y"/>
              <p:cNvSpPr txBox="1"/>
              <p:nvPr/>
            </p:nvSpPr>
            <p:spPr>
              <a:xfrm>
                <a:off x="81242" y="1150085"/>
                <a:ext cx="984437" cy="35598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914400">
                  <a:lnSpc>
                    <a:spcPct val="90000"/>
                  </a:lnSpc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Product Y</a:t>
                </a:r>
              </a:p>
            </p:txBody>
          </p:sp>
          <p:sp>
            <p:nvSpPr>
              <p:cNvPr id="964" name="Product Z"/>
              <p:cNvSpPr txBox="1"/>
              <p:nvPr/>
            </p:nvSpPr>
            <p:spPr>
              <a:xfrm>
                <a:off x="100163" y="1930386"/>
                <a:ext cx="952816" cy="3559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algn="l" defTabSz="914400">
                  <a:lnSpc>
                    <a:spcPct val="90000"/>
                  </a:lnSpc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Product Z</a:t>
                </a:r>
              </a:p>
            </p:txBody>
          </p:sp>
        </p:grpSp>
      </p:grpSp>
      <p:grpSp>
        <p:nvGrpSpPr>
          <p:cNvPr id="973" name="Group"/>
          <p:cNvGrpSpPr/>
          <p:nvPr/>
        </p:nvGrpSpPr>
        <p:grpSpPr>
          <a:xfrm>
            <a:off x="3966626" y="3528642"/>
            <a:ext cx="2644303" cy="2478265"/>
            <a:chOff x="0" y="7"/>
            <a:chExt cx="2644302" cy="2478264"/>
          </a:xfrm>
        </p:grpSpPr>
        <p:sp>
          <p:nvSpPr>
            <p:cNvPr id="967" name="Shape"/>
            <p:cNvSpPr/>
            <p:nvPr/>
          </p:nvSpPr>
          <p:spPr>
            <a:xfrm rot="960000">
              <a:off x="1181106" y="406546"/>
              <a:ext cx="1219267" cy="194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3" h="21600" fill="norm" stroke="1" extrusionOk="0">
                  <a:moveTo>
                    <a:pt x="11736" y="0"/>
                  </a:moveTo>
                  <a:lnTo>
                    <a:pt x="0" y="10740"/>
                  </a:lnTo>
                  <a:lnTo>
                    <a:pt x="11866" y="21600"/>
                  </a:lnTo>
                  <a:cubicBezTo>
                    <a:pt x="12581" y="21228"/>
                    <a:pt x="13281" y="20837"/>
                    <a:pt x="13933" y="20388"/>
                  </a:cubicBezTo>
                  <a:cubicBezTo>
                    <a:pt x="21600" y="15114"/>
                    <a:pt x="21600" y="6561"/>
                    <a:pt x="13933" y="1286"/>
                  </a:cubicBezTo>
                  <a:cubicBezTo>
                    <a:pt x="13242" y="810"/>
                    <a:pt x="12498" y="390"/>
                    <a:pt x="11736" y="0"/>
                  </a:cubicBezTo>
                  <a:close/>
                </a:path>
              </a:pathLst>
            </a:custGeom>
            <a:solidFill>
              <a:schemeClr val="accent1">
                <a:hueOff val="203473"/>
                <a:lumOff val="-13814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>
                  <a:uFill>
                    <a:solidFill>
                      <a:srgbClr val="FFFFFF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968" name="Shape"/>
            <p:cNvSpPr/>
            <p:nvPr/>
          </p:nvSpPr>
          <p:spPr>
            <a:xfrm rot="16200000">
              <a:off x="604722" y="-362468"/>
              <a:ext cx="1206772" cy="193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12869" y="0"/>
                  </a:moveTo>
                  <a:lnTo>
                    <a:pt x="0" y="10736"/>
                  </a:lnTo>
                  <a:lnTo>
                    <a:pt x="13023" y="21600"/>
                  </a:lnTo>
                  <a:cubicBezTo>
                    <a:pt x="14412" y="20929"/>
                    <a:pt x="15691" y="20169"/>
                    <a:pt x="16796" y="19298"/>
                  </a:cubicBezTo>
                  <a:cubicBezTo>
                    <a:pt x="19949" y="16814"/>
                    <a:pt x="21566" y="13827"/>
                    <a:pt x="21583" y="10823"/>
                  </a:cubicBezTo>
                  <a:cubicBezTo>
                    <a:pt x="21600" y="7985"/>
                    <a:pt x="20188" y="5153"/>
                    <a:pt x="17354" y="2767"/>
                  </a:cubicBezTo>
                  <a:cubicBezTo>
                    <a:pt x="16091" y="1704"/>
                    <a:pt x="14573" y="776"/>
                    <a:pt x="12869" y="0"/>
                  </a:cubicBezTo>
                  <a:close/>
                </a:path>
              </a:pathLst>
            </a:custGeom>
            <a:solidFill>
              <a:srgbClr val="FFD67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>
                  <a:uFill>
                    <a:solidFill>
                      <a:srgbClr val="FFFFFF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969" name="Circle"/>
            <p:cNvSpPr/>
            <p:nvPr/>
          </p:nvSpPr>
          <p:spPr>
            <a:xfrm rot="16200000">
              <a:off x="-2165" y="3789"/>
              <a:ext cx="2426185" cy="2421856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>
                  <a:uFill>
                    <a:solidFill>
                      <a:srgbClr val="FFFFFF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970" name="Brand A"/>
            <p:cNvSpPr txBox="1"/>
            <p:nvPr/>
          </p:nvSpPr>
          <p:spPr>
            <a:xfrm>
              <a:off x="696238" y="294938"/>
              <a:ext cx="1044606" cy="397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A</a:t>
              </a:r>
            </a:p>
          </p:txBody>
        </p:sp>
        <p:sp>
          <p:nvSpPr>
            <p:cNvPr id="971" name="Brand B"/>
            <p:cNvSpPr txBox="1"/>
            <p:nvPr/>
          </p:nvSpPr>
          <p:spPr>
            <a:xfrm>
              <a:off x="1343938" y="1178288"/>
              <a:ext cx="1044606" cy="397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defRPr sz="16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B</a:t>
              </a:r>
            </a:p>
          </p:txBody>
        </p:sp>
        <p:sp>
          <p:nvSpPr>
            <p:cNvPr id="972" name="Brand C"/>
            <p:cNvSpPr txBox="1"/>
            <p:nvPr/>
          </p:nvSpPr>
          <p:spPr>
            <a:xfrm>
              <a:off x="197763" y="1485563"/>
              <a:ext cx="1044606" cy="397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C</a:t>
              </a:r>
            </a:p>
          </p:txBody>
        </p:sp>
      </p:grpSp>
      <p:sp>
        <p:nvSpPr>
          <p:cNvPr id="974" name="Pie Chart"/>
          <p:cNvSpPr txBox="1"/>
          <p:nvPr/>
        </p:nvSpPr>
        <p:spPr>
          <a:xfrm>
            <a:off x="4687713" y="6144736"/>
            <a:ext cx="100419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Pie Chart</a:t>
            </a:r>
          </a:p>
        </p:txBody>
      </p:sp>
      <p:sp>
        <p:nvSpPr>
          <p:cNvPr id="975" name="Bar of Pie Chart"/>
          <p:cNvSpPr txBox="1"/>
          <p:nvPr/>
        </p:nvSpPr>
        <p:spPr>
          <a:xfrm>
            <a:off x="7545971" y="6144736"/>
            <a:ext cx="1621830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Bar of Pie Chart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1" name="Figure 11. Functional Organizational Cha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11. Functional Organizational Chart    </a:t>
            </a:r>
          </a:p>
        </p:txBody>
      </p:sp>
      <p:sp>
        <p:nvSpPr>
          <p:cNvPr id="92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93" name="Line"/>
          <p:cNvSpPr/>
          <p:nvPr/>
        </p:nvSpPr>
        <p:spPr>
          <a:xfrm>
            <a:off x="3541697" y="4876799"/>
            <a:ext cx="5455368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4" name="Line"/>
          <p:cNvSpPr/>
          <p:nvPr/>
        </p:nvSpPr>
        <p:spPr>
          <a:xfrm flipH="1">
            <a:off x="6300330" y="4561160"/>
            <a:ext cx="803" cy="631280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5" name="Line"/>
          <p:cNvSpPr/>
          <p:nvPr/>
        </p:nvSpPr>
        <p:spPr>
          <a:xfrm flipH="1">
            <a:off x="4917797" y="4871836"/>
            <a:ext cx="377" cy="19455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6" name="Line"/>
          <p:cNvSpPr/>
          <p:nvPr/>
        </p:nvSpPr>
        <p:spPr>
          <a:xfrm flipH="1">
            <a:off x="8995986" y="4872221"/>
            <a:ext cx="589" cy="193782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7" name="Marketing plan"/>
          <p:cNvSpPr/>
          <p:nvPr/>
        </p:nvSpPr>
        <p:spPr>
          <a:xfrm>
            <a:off x="5642138" y="5057046"/>
            <a:ext cx="1267188" cy="570081"/>
          </a:xfrm>
          <a:prstGeom prst="roundRect">
            <a:avLst>
              <a:gd name="adj" fmla="val 16745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Marketing plan</a:t>
            </a:r>
          </a:p>
        </p:txBody>
      </p:sp>
      <p:sp>
        <p:nvSpPr>
          <p:cNvPr id="98" name="Logistics plan"/>
          <p:cNvSpPr/>
          <p:nvPr/>
        </p:nvSpPr>
        <p:spPr>
          <a:xfrm>
            <a:off x="7025284" y="5057046"/>
            <a:ext cx="1216387" cy="570081"/>
          </a:xfrm>
          <a:prstGeom prst="roundRect">
            <a:avLst>
              <a:gd name="adj" fmla="val 16745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Logistics plan</a:t>
            </a:r>
          </a:p>
        </p:txBody>
      </p:sp>
      <p:sp>
        <p:nvSpPr>
          <p:cNvPr id="99" name="Financial plan"/>
          <p:cNvSpPr/>
          <p:nvPr/>
        </p:nvSpPr>
        <p:spPr>
          <a:xfrm>
            <a:off x="4309791" y="5057046"/>
            <a:ext cx="1216388" cy="570081"/>
          </a:xfrm>
          <a:prstGeom prst="roundRect">
            <a:avLst>
              <a:gd name="adj" fmla="val 16745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Financial plan</a:t>
            </a:r>
          </a:p>
        </p:txBody>
      </p:sp>
      <p:sp>
        <p:nvSpPr>
          <p:cNvPr id="100" name="R&amp;D  plan"/>
          <p:cNvSpPr/>
          <p:nvPr/>
        </p:nvSpPr>
        <p:spPr>
          <a:xfrm>
            <a:off x="2952045" y="5057046"/>
            <a:ext cx="1216388" cy="570081"/>
          </a:xfrm>
          <a:prstGeom prst="roundRect">
            <a:avLst>
              <a:gd name="adj" fmla="val 16745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R&amp;D </a:t>
            </a:r>
            <a:br/>
            <a:r>
              <a:t>plan</a:t>
            </a:r>
          </a:p>
        </p:txBody>
      </p:sp>
      <p:sp>
        <p:nvSpPr>
          <p:cNvPr id="101" name="HR  plan"/>
          <p:cNvSpPr/>
          <p:nvPr/>
        </p:nvSpPr>
        <p:spPr>
          <a:xfrm>
            <a:off x="8383030" y="5057046"/>
            <a:ext cx="1216388" cy="570081"/>
          </a:xfrm>
          <a:prstGeom prst="roundRect">
            <a:avLst>
              <a:gd name="adj" fmla="val 16745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HR </a:t>
            </a:r>
            <a:br/>
            <a:r>
              <a:t>plan</a:t>
            </a:r>
          </a:p>
        </p:txBody>
      </p:sp>
      <p:sp>
        <p:nvSpPr>
          <p:cNvPr id="102" name="Business plan"/>
          <p:cNvSpPr/>
          <p:nvPr/>
        </p:nvSpPr>
        <p:spPr>
          <a:xfrm>
            <a:off x="5667538" y="4125602"/>
            <a:ext cx="1267188" cy="570081"/>
          </a:xfrm>
          <a:prstGeom prst="roundRect">
            <a:avLst>
              <a:gd name="adj" fmla="val 16745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Business plan</a:t>
            </a:r>
          </a:p>
        </p:txBody>
      </p:sp>
      <p:sp>
        <p:nvSpPr>
          <p:cNvPr id="103" name="Line"/>
          <p:cNvSpPr/>
          <p:nvPr/>
        </p:nvSpPr>
        <p:spPr>
          <a:xfrm flipH="1">
            <a:off x="3547163" y="4871836"/>
            <a:ext cx="377" cy="19455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4" name="Line"/>
          <p:cNvSpPr/>
          <p:nvPr/>
        </p:nvSpPr>
        <p:spPr>
          <a:xfrm flipH="1">
            <a:off x="7645989" y="4871836"/>
            <a:ext cx="377" cy="19455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78" name="Figure 7. A 2 x 2 Matri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7. A 2 x 2 Matrix</a:t>
            </a:r>
          </a:p>
        </p:txBody>
      </p:sp>
      <p:sp>
        <p:nvSpPr>
          <p:cNvPr id="97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980" name="Product development"/>
          <p:cNvSpPr/>
          <p:nvPr/>
        </p:nvSpPr>
        <p:spPr>
          <a:xfrm>
            <a:off x="5152682" y="5225132"/>
            <a:ext cx="14647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 development</a:t>
            </a:r>
          </a:p>
        </p:txBody>
      </p:sp>
      <p:sp>
        <p:nvSpPr>
          <p:cNvPr id="981" name="Market penetration"/>
          <p:cNvSpPr/>
          <p:nvPr/>
        </p:nvSpPr>
        <p:spPr>
          <a:xfrm>
            <a:off x="5151414" y="4588389"/>
            <a:ext cx="1464700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 penetration</a:t>
            </a:r>
          </a:p>
        </p:txBody>
      </p:sp>
      <p:sp>
        <p:nvSpPr>
          <p:cNvPr id="982" name="Diversification"/>
          <p:cNvSpPr/>
          <p:nvPr/>
        </p:nvSpPr>
        <p:spPr>
          <a:xfrm>
            <a:off x="6696614" y="5225132"/>
            <a:ext cx="14647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Diversification</a:t>
            </a:r>
          </a:p>
        </p:txBody>
      </p:sp>
      <p:sp>
        <p:nvSpPr>
          <p:cNvPr id="983" name="Market development"/>
          <p:cNvSpPr/>
          <p:nvPr/>
        </p:nvSpPr>
        <p:spPr>
          <a:xfrm>
            <a:off x="6695346" y="4588389"/>
            <a:ext cx="14647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 development</a:t>
            </a:r>
          </a:p>
        </p:txBody>
      </p:sp>
      <p:sp>
        <p:nvSpPr>
          <p:cNvPr id="984" name="New products"/>
          <p:cNvSpPr txBox="1"/>
          <p:nvPr/>
        </p:nvSpPr>
        <p:spPr>
          <a:xfrm>
            <a:off x="4118993" y="5217363"/>
            <a:ext cx="96894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New products</a:t>
            </a:r>
          </a:p>
        </p:txBody>
      </p:sp>
      <p:sp>
        <p:nvSpPr>
          <p:cNvPr id="985" name="Current products"/>
          <p:cNvSpPr txBox="1"/>
          <p:nvPr/>
        </p:nvSpPr>
        <p:spPr>
          <a:xfrm>
            <a:off x="4118993" y="4595762"/>
            <a:ext cx="96894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Current products</a:t>
            </a:r>
          </a:p>
        </p:txBody>
      </p:sp>
      <p:sp>
        <p:nvSpPr>
          <p:cNvPr id="986" name="New customers"/>
          <p:cNvSpPr txBox="1"/>
          <p:nvPr/>
        </p:nvSpPr>
        <p:spPr>
          <a:xfrm>
            <a:off x="6752992" y="4012335"/>
            <a:ext cx="130151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New customers</a:t>
            </a:r>
          </a:p>
        </p:txBody>
      </p:sp>
      <p:sp>
        <p:nvSpPr>
          <p:cNvPr id="987" name="Current customers"/>
          <p:cNvSpPr txBox="1"/>
          <p:nvPr/>
        </p:nvSpPr>
        <p:spPr>
          <a:xfrm>
            <a:off x="5246247" y="4012335"/>
            <a:ext cx="130151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Current customers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90" name="Figure 8. Perceptual M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8. Perceptual Map</a:t>
            </a:r>
          </a:p>
        </p:txBody>
      </p:sp>
      <p:sp>
        <p:nvSpPr>
          <p:cNvPr id="991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992" name="Attribute 1"/>
          <p:cNvSpPr txBox="1"/>
          <p:nvPr/>
        </p:nvSpPr>
        <p:spPr>
          <a:xfrm>
            <a:off x="5172332" y="3843823"/>
            <a:ext cx="11455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Attribute 1 </a:t>
            </a:r>
          </a:p>
        </p:txBody>
      </p:sp>
      <p:sp>
        <p:nvSpPr>
          <p:cNvPr id="993" name="Attribute 2"/>
          <p:cNvSpPr txBox="1"/>
          <p:nvPr/>
        </p:nvSpPr>
        <p:spPr>
          <a:xfrm>
            <a:off x="6679198" y="5750401"/>
            <a:ext cx="11455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Attribute 2</a:t>
            </a:r>
          </a:p>
        </p:txBody>
      </p:sp>
      <p:sp>
        <p:nvSpPr>
          <p:cNvPr id="994" name="Offering A"/>
          <p:cNvSpPr txBox="1"/>
          <p:nvPr/>
        </p:nvSpPr>
        <p:spPr>
          <a:xfrm>
            <a:off x="6645685" y="4164605"/>
            <a:ext cx="1100396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Offering A</a:t>
            </a:r>
          </a:p>
        </p:txBody>
      </p:sp>
      <p:sp>
        <p:nvSpPr>
          <p:cNvPr id="995" name="Offering E"/>
          <p:cNvSpPr txBox="1"/>
          <p:nvPr/>
        </p:nvSpPr>
        <p:spPr>
          <a:xfrm>
            <a:off x="4260813" y="6075128"/>
            <a:ext cx="1145566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Offering E</a:t>
            </a:r>
          </a:p>
        </p:txBody>
      </p:sp>
      <p:sp>
        <p:nvSpPr>
          <p:cNvPr id="996" name="Offering C"/>
          <p:cNvSpPr txBox="1"/>
          <p:nvPr/>
        </p:nvSpPr>
        <p:spPr>
          <a:xfrm>
            <a:off x="5902019" y="5077411"/>
            <a:ext cx="1232762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Offering C</a:t>
            </a:r>
          </a:p>
        </p:txBody>
      </p:sp>
      <p:sp>
        <p:nvSpPr>
          <p:cNvPr id="997" name="Offering D"/>
          <p:cNvSpPr txBox="1"/>
          <p:nvPr/>
        </p:nvSpPr>
        <p:spPr>
          <a:xfrm>
            <a:off x="6423422" y="6383827"/>
            <a:ext cx="11455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Offering D</a:t>
            </a:r>
          </a:p>
        </p:txBody>
      </p:sp>
      <p:sp>
        <p:nvSpPr>
          <p:cNvPr id="998" name="Offering B"/>
          <p:cNvSpPr txBox="1"/>
          <p:nvPr/>
        </p:nvSpPr>
        <p:spPr>
          <a:xfrm>
            <a:off x="4407055" y="4699126"/>
            <a:ext cx="114305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Offering B</a:t>
            </a:r>
          </a:p>
        </p:txBody>
      </p:sp>
      <p:sp>
        <p:nvSpPr>
          <p:cNvPr id="999" name="Line"/>
          <p:cNvSpPr/>
          <p:nvPr/>
        </p:nvSpPr>
        <p:spPr>
          <a:xfrm flipV="1">
            <a:off x="5745115" y="4165445"/>
            <a:ext cx="1" cy="282174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00" name="Line"/>
          <p:cNvSpPr/>
          <p:nvPr/>
        </p:nvSpPr>
        <p:spPr>
          <a:xfrm>
            <a:off x="3989235" y="5684286"/>
            <a:ext cx="3724688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01" name="Circle"/>
          <p:cNvSpPr/>
          <p:nvPr/>
        </p:nvSpPr>
        <p:spPr>
          <a:xfrm>
            <a:off x="6395699" y="4218806"/>
            <a:ext cx="127460" cy="127262"/>
          </a:xfrm>
          <a:prstGeom prst="ellipse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1002" name="Circle"/>
          <p:cNvSpPr/>
          <p:nvPr/>
        </p:nvSpPr>
        <p:spPr>
          <a:xfrm>
            <a:off x="6147887" y="6434497"/>
            <a:ext cx="127459" cy="127262"/>
          </a:xfrm>
          <a:prstGeom prst="ellipse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1003" name="Circle"/>
          <p:cNvSpPr/>
          <p:nvPr/>
        </p:nvSpPr>
        <p:spPr>
          <a:xfrm>
            <a:off x="5347249" y="6144978"/>
            <a:ext cx="127460" cy="127262"/>
          </a:xfrm>
          <a:prstGeom prst="ellipse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1004" name="Circle"/>
          <p:cNvSpPr/>
          <p:nvPr/>
        </p:nvSpPr>
        <p:spPr>
          <a:xfrm>
            <a:off x="4156484" y="4753162"/>
            <a:ext cx="127460" cy="127262"/>
          </a:xfrm>
          <a:prstGeom prst="ellipse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1005" name="Circle"/>
          <p:cNvSpPr/>
          <p:nvPr/>
        </p:nvSpPr>
        <p:spPr>
          <a:xfrm>
            <a:off x="7042066" y="5140781"/>
            <a:ext cx="127460" cy="127262"/>
          </a:xfrm>
          <a:prstGeom prst="ellipse">
            <a:avLst/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08" name="Figure 9. Flowcha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9. Flowchart</a:t>
            </a:r>
          </a:p>
        </p:txBody>
      </p:sp>
      <p:sp>
        <p:nvSpPr>
          <p:cNvPr id="100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010" name="Offering development"/>
          <p:cNvSpPr/>
          <p:nvPr/>
        </p:nvSpPr>
        <p:spPr>
          <a:xfrm>
            <a:off x="7757379" y="4850072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development </a:t>
            </a:r>
          </a:p>
        </p:txBody>
      </p:sp>
      <p:sp>
        <p:nvSpPr>
          <p:cNvPr id="1011" name="Stage 4"/>
          <p:cNvSpPr/>
          <p:nvPr/>
        </p:nvSpPr>
        <p:spPr>
          <a:xfrm>
            <a:off x="7757379" y="4502627"/>
            <a:ext cx="1600201" cy="310886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Stage 4</a:t>
            </a:r>
          </a:p>
        </p:txBody>
      </p:sp>
      <p:sp>
        <p:nvSpPr>
          <p:cNvPr id="1012" name="Arrow"/>
          <p:cNvSpPr/>
          <p:nvPr/>
        </p:nvSpPr>
        <p:spPr>
          <a:xfrm rot="21599925">
            <a:off x="7535281" y="4547230"/>
            <a:ext cx="178248" cy="234383"/>
          </a:xfrm>
          <a:prstGeom prst="rightArrow">
            <a:avLst>
              <a:gd name="adj1" fmla="val 32944"/>
              <a:gd name="adj2" fmla="val 38519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13" name="Business model design"/>
          <p:cNvSpPr/>
          <p:nvPr/>
        </p:nvSpPr>
        <p:spPr>
          <a:xfrm>
            <a:off x="5877472" y="4850072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Business model design</a:t>
            </a:r>
          </a:p>
        </p:txBody>
      </p:sp>
      <p:sp>
        <p:nvSpPr>
          <p:cNvPr id="1014" name="Stage 3"/>
          <p:cNvSpPr/>
          <p:nvPr/>
        </p:nvSpPr>
        <p:spPr>
          <a:xfrm>
            <a:off x="5877472" y="4502627"/>
            <a:ext cx="1600201" cy="310886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Stage 3</a:t>
            </a:r>
          </a:p>
        </p:txBody>
      </p:sp>
      <p:sp>
        <p:nvSpPr>
          <p:cNvPr id="1015" name="Arrow"/>
          <p:cNvSpPr/>
          <p:nvPr/>
        </p:nvSpPr>
        <p:spPr>
          <a:xfrm rot="21599925">
            <a:off x="5657188" y="4547229"/>
            <a:ext cx="178248" cy="234383"/>
          </a:xfrm>
          <a:prstGeom prst="rightArrow">
            <a:avLst>
              <a:gd name="adj1" fmla="val 32944"/>
              <a:gd name="adj2" fmla="val 38519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16" name="Concept development"/>
          <p:cNvSpPr/>
          <p:nvPr/>
        </p:nvSpPr>
        <p:spPr>
          <a:xfrm>
            <a:off x="4003914" y="4850072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Concept development</a:t>
            </a:r>
          </a:p>
        </p:txBody>
      </p:sp>
      <p:sp>
        <p:nvSpPr>
          <p:cNvPr id="1017" name="Stage 2"/>
          <p:cNvSpPr/>
          <p:nvPr/>
        </p:nvSpPr>
        <p:spPr>
          <a:xfrm>
            <a:off x="4003914" y="4502627"/>
            <a:ext cx="1600201" cy="310886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Stage 2</a:t>
            </a:r>
          </a:p>
        </p:txBody>
      </p:sp>
      <p:sp>
        <p:nvSpPr>
          <p:cNvPr id="1018" name="Arrow"/>
          <p:cNvSpPr/>
          <p:nvPr/>
        </p:nvSpPr>
        <p:spPr>
          <a:xfrm rot="21599925">
            <a:off x="3779095" y="4547230"/>
            <a:ext cx="178248" cy="234383"/>
          </a:xfrm>
          <a:prstGeom prst="rightArrow">
            <a:avLst>
              <a:gd name="adj1" fmla="val 32944"/>
              <a:gd name="adj2" fmla="val 38519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19" name="Idea…"/>
          <p:cNvSpPr/>
          <p:nvPr/>
        </p:nvSpPr>
        <p:spPr>
          <a:xfrm>
            <a:off x="2124914" y="4850182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Idea </a:t>
            </a:r>
          </a:p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generation</a:t>
            </a:r>
          </a:p>
        </p:txBody>
      </p:sp>
      <p:sp>
        <p:nvSpPr>
          <p:cNvPr id="1020" name="Stage 1"/>
          <p:cNvSpPr/>
          <p:nvPr/>
        </p:nvSpPr>
        <p:spPr>
          <a:xfrm>
            <a:off x="2123100" y="4502737"/>
            <a:ext cx="1600201" cy="310886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Stage 1</a:t>
            </a:r>
          </a:p>
        </p:txBody>
      </p:sp>
      <p:sp>
        <p:nvSpPr>
          <p:cNvPr id="1021" name="Gate 2…"/>
          <p:cNvSpPr/>
          <p:nvPr/>
        </p:nvSpPr>
        <p:spPr>
          <a:xfrm>
            <a:off x="5198324" y="5667871"/>
            <a:ext cx="1134832" cy="732707"/>
          </a:xfrm>
          <a:prstGeom prst="roundRect">
            <a:avLst>
              <a:gd name="adj" fmla="val 13415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b="1"/>
              <a:t>Gate 2</a:t>
            </a:r>
            <a:br>
              <a:rPr b="1"/>
            </a:br>
            <a:endParaRPr b="1" sz="300"/>
          </a:p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Concept validation</a:t>
            </a:r>
          </a:p>
        </p:txBody>
      </p:sp>
      <p:sp>
        <p:nvSpPr>
          <p:cNvPr id="1022" name="Gate 1  Idea validation"/>
          <p:cNvSpPr/>
          <p:nvPr/>
        </p:nvSpPr>
        <p:spPr>
          <a:xfrm>
            <a:off x="3320231" y="5667871"/>
            <a:ext cx="1134832" cy="732707"/>
          </a:xfrm>
          <a:prstGeom prst="roundRect">
            <a:avLst>
              <a:gd name="adj" fmla="val 13415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b="1"/>
              <a:t>Gate 1</a:t>
            </a:r>
            <a:br>
              <a:rPr b="1"/>
            </a:br>
            <a:br>
              <a:rPr b="1" sz="300">
                <a:solidFill>
                  <a:schemeClr val="accent5"/>
                </a:solidFill>
              </a:rPr>
            </a:br>
            <a:r>
              <a:t>Idea validation</a:t>
            </a:r>
          </a:p>
        </p:txBody>
      </p:sp>
      <p:sp>
        <p:nvSpPr>
          <p:cNvPr id="1023" name="Line"/>
          <p:cNvSpPr/>
          <p:nvPr/>
        </p:nvSpPr>
        <p:spPr>
          <a:xfrm flipV="1">
            <a:off x="3868597" y="4839172"/>
            <a:ext cx="1" cy="793032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24" name="Line"/>
          <p:cNvSpPr/>
          <p:nvPr/>
        </p:nvSpPr>
        <p:spPr>
          <a:xfrm flipV="1">
            <a:off x="5747597" y="4839172"/>
            <a:ext cx="1" cy="793032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25" name="Line"/>
          <p:cNvSpPr/>
          <p:nvPr/>
        </p:nvSpPr>
        <p:spPr>
          <a:xfrm flipV="1">
            <a:off x="7612082" y="4839172"/>
            <a:ext cx="1" cy="793032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26" name="Commercial deployment"/>
          <p:cNvSpPr/>
          <p:nvPr/>
        </p:nvSpPr>
        <p:spPr>
          <a:xfrm>
            <a:off x="9647363" y="4851259"/>
            <a:ext cx="1600201" cy="602985"/>
          </a:xfrm>
          <a:prstGeom prst="roundRect">
            <a:avLst>
              <a:gd name="adj" fmla="val 1630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Commercial deployment</a:t>
            </a:r>
          </a:p>
        </p:txBody>
      </p:sp>
      <p:sp>
        <p:nvSpPr>
          <p:cNvPr id="1027" name="Stage 5"/>
          <p:cNvSpPr/>
          <p:nvPr/>
        </p:nvSpPr>
        <p:spPr>
          <a:xfrm>
            <a:off x="9647363" y="4503815"/>
            <a:ext cx="1600201" cy="310885"/>
          </a:xfrm>
          <a:prstGeom prst="roundRect">
            <a:avLst>
              <a:gd name="adj" fmla="val 31617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Stage 5</a:t>
            </a:r>
          </a:p>
        </p:txBody>
      </p:sp>
      <p:sp>
        <p:nvSpPr>
          <p:cNvPr id="1028" name="Arrow"/>
          <p:cNvSpPr/>
          <p:nvPr/>
        </p:nvSpPr>
        <p:spPr>
          <a:xfrm rot="21599925">
            <a:off x="9425264" y="4535718"/>
            <a:ext cx="178248" cy="234382"/>
          </a:xfrm>
          <a:prstGeom prst="rightArrow">
            <a:avLst>
              <a:gd name="adj1" fmla="val 32944"/>
              <a:gd name="adj2" fmla="val 38519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29" name="Gate 4…"/>
          <p:cNvSpPr/>
          <p:nvPr/>
        </p:nvSpPr>
        <p:spPr>
          <a:xfrm>
            <a:off x="8965589" y="5669058"/>
            <a:ext cx="1134832" cy="732707"/>
          </a:xfrm>
          <a:prstGeom prst="roundRect">
            <a:avLst>
              <a:gd name="adj" fmla="val 13415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b="1"/>
              <a:t>Gate 4</a:t>
            </a:r>
            <a:endParaRPr b="1"/>
          </a:p>
          <a:p>
            <a:pPr>
              <a:lnSpc>
                <a:spcPct val="80000"/>
              </a:lnSpc>
              <a:defRPr sz="3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endParaRPr b="1">
              <a:solidFill>
                <a:schemeClr val="accent5"/>
              </a:solidFill>
            </a:endParaRPr>
          </a:p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b="1"/>
              <a:t> </a:t>
            </a:r>
            <a:r>
              <a:t>Offering validation</a:t>
            </a:r>
          </a:p>
        </p:txBody>
      </p:sp>
      <p:sp>
        <p:nvSpPr>
          <p:cNvPr id="1030" name="Line"/>
          <p:cNvSpPr/>
          <p:nvPr/>
        </p:nvSpPr>
        <p:spPr>
          <a:xfrm flipV="1">
            <a:off x="9502065" y="4840359"/>
            <a:ext cx="1" cy="793032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31" name="Gate 3…"/>
          <p:cNvSpPr/>
          <p:nvPr/>
        </p:nvSpPr>
        <p:spPr>
          <a:xfrm>
            <a:off x="6834307" y="5672214"/>
            <a:ext cx="1541232" cy="732707"/>
          </a:xfrm>
          <a:prstGeom prst="roundRect">
            <a:avLst>
              <a:gd name="adj" fmla="val 13415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rPr b="1"/>
              <a:t>Gate 3</a:t>
            </a:r>
            <a:endParaRPr b="1"/>
          </a:p>
          <a:p>
            <a:pPr>
              <a:lnSpc>
                <a:spcPct val="80000"/>
              </a:lnSpc>
              <a:defRPr sz="3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endParaRPr b="1"/>
          </a:p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Business model validation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34" name="Figure 10. Project-Management Cha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10. Project-Management Chart</a:t>
            </a:r>
          </a:p>
        </p:txBody>
      </p:sp>
      <p:sp>
        <p:nvSpPr>
          <p:cNvPr id="103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1073" name="Group"/>
          <p:cNvGrpSpPr/>
          <p:nvPr/>
        </p:nvGrpSpPr>
        <p:grpSpPr>
          <a:xfrm>
            <a:off x="2768949" y="3655927"/>
            <a:ext cx="8377072" cy="2125848"/>
            <a:chOff x="0" y="0"/>
            <a:chExt cx="8377070" cy="2125846"/>
          </a:xfrm>
        </p:grpSpPr>
        <p:sp>
          <p:nvSpPr>
            <p:cNvPr id="1036" name="Line"/>
            <p:cNvSpPr/>
            <p:nvPr/>
          </p:nvSpPr>
          <p:spPr>
            <a:xfrm>
              <a:off x="166471" y="26275"/>
              <a:ext cx="6740447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 flipV="1">
              <a:off x="124681" y="744828"/>
              <a:ext cx="6793776" cy="4204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 flipV="1">
              <a:off x="1125326" y="386362"/>
              <a:ext cx="5790340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 flipH="1" flipV="1">
              <a:off x="1124922" y="19196"/>
              <a:ext cx="11475" cy="210665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40" name="Activity"/>
            <p:cNvSpPr txBox="1"/>
            <p:nvPr/>
          </p:nvSpPr>
          <p:spPr>
            <a:xfrm>
              <a:off x="66267" y="260127"/>
              <a:ext cx="979634" cy="3667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Activity</a:t>
              </a:r>
            </a:p>
          </p:txBody>
        </p:sp>
        <p:sp>
          <p:nvSpPr>
            <p:cNvPr id="1041" name="Timeline (weeks)"/>
            <p:cNvSpPr txBox="1"/>
            <p:nvPr/>
          </p:nvSpPr>
          <p:spPr>
            <a:xfrm>
              <a:off x="3070697" y="0"/>
              <a:ext cx="1899598" cy="3667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Timeline (weeks)</a:t>
              </a:r>
            </a:p>
          </p:txBody>
        </p:sp>
        <p:sp>
          <p:nvSpPr>
            <p:cNvPr id="1042" name="1"/>
            <p:cNvSpPr txBox="1"/>
            <p:nvPr/>
          </p:nvSpPr>
          <p:spPr>
            <a:xfrm>
              <a:off x="1219830" y="380559"/>
              <a:ext cx="201882" cy="3186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1043" name="2"/>
            <p:cNvSpPr txBox="1"/>
            <p:nvPr/>
          </p:nvSpPr>
          <p:spPr>
            <a:xfrm>
              <a:off x="1798339" y="380559"/>
              <a:ext cx="241295" cy="368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1044" name="3"/>
            <p:cNvSpPr txBox="1"/>
            <p:nvPr/>
          </p:nvSpPr>
          <p:spPr>
            <a:xfrm>
              <a:off x="2397678" y="380559"/>
              <a:ext cx="239048" cy="3386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1045" name="4"/>
            <p:cNvSpPr txBox="1"/>
            <p:nvPr/>
          </p:nvSpPr>
          <p:spPr>
            <a:xfrm>
              <a:off x="3002553" y="380559"/>
              <a:ext cx="225727" cy="3288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1046" name="5"/>
            <p:cNvSpPr txBox="1"/>
            <p:nvPr/>
          </p:nvSpPr>
          <p:spPr>
            <a:xfrm>
              <a:off x="3583885" y="380559"/>
              <a:ext cx="259494" cy="3157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1047" name="6"/>
            <p:cNvSpPr txBox="1"/>
            <p:nvPr/>
          </p:nvSpPr>
          <p:spPr>
            <a:xfrm>
              <a:off x="4163955" y="380559"/>
              <a:ext cx="295784" cy="3557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6</a:t>
              </a:r>
            </a:p>
          </p:txBody>
        </p:sp>
        <p:sp>
          <p:nvSpPr>
            <p:cNvPr id="1048" name="7"/>
            <p:cNvSpPr txBox="1"/>
            <p:nvPr/>
          </p:nvSpPr>
          <p:spPr>
            <a:xfrm>
              <a:off x="4797062" y="380559"/>
              <a:ext cx="226001" cy="319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7</a:t>
              </a:r>
            </a:p>
          </p:txBody>
        </p:sp>
        <p:sp>
          <p:nvSpPr>
            <p:cNvPr id="1049" name="8"/>
            <p:cNvSpPr txBox="1"/>
            <p:nvPr/>
          </p:nvSpPr>
          <p:spPr>
            <a:xfrm>
              <a:off x="5399826" y="380559"/>
              <a:ext cx="216903" cy="3180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8</a:t>
              </a:r>
            </a:p>
          </p:txBody>
        </p:sp>
        <p:sp>
          <p:nvSpPr>
            <p:cNvPr id="1050" name="9"/>
            <p:cNvSpPr txBox="1"/>
            <p:nvPr/>
          </p:nvSpPr>
          <p:spPr>
            <a:xfrm>
              <a:off x="6008073" y="380559"/>
              <a:ext cx="196839" cy="325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9</a:t>
              </a:r>
            </a:p>
          </p:txBody>
        </p:sp>
        <p:sp>
          <p:nvSpPr>
            <p:cNvPr id="1051" name="10"/>
            <p:cNvSpPr txBox="1"/>
            <p:nvPr/>
          </p:nvSpPr>
          <p:spPr>
            <a:xfrm>
              <a:off x="6527448" y="380559"/>
              <a:ext cx="354519" cy="324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10</a:t>
              </a:r>
            </a:p>
          </p:txBody>
        </p:sp>
        <p:grpSp>
          <p:nvGrpSpPr>
            <p:cNvPr id="1054" name="Group"/>
            <p:cNvGrpSpPr/>
            <p:nvPr/>
          </p:nvGrpSpPr>
          <p:grpSpPr>
            <a:xfrm>
              <a:off x="7329658" y="930706"/>
              <a:ext cx="1047413" cy="355601"/>
              <a:chOff x="0" y="0"/>
              <a:chExt cx="1047412" cy="355600"/>
            </a:xfrm>
          </p:grpSpPr>
          <p:sp>
            <p:nvSpPr>
              <p:cNvPr id="1052" name="Square"/>
              <p:cNvSpPr/>
              <p:nvPr/>
            </p:nvSpPr>
            <p:spPr>
              <a:xfrm rot="16200000">
                <a:off x="0" y="114300"/>
                <a:ext cx="127000" cy="127000"/>
              </a:xfrm>
              <a:prstGeom prst="rect">
                <a:avLst/>
              </a:prstGeom>
              <a:solidFill>
                <a:schemeClr val="accent1">
                  <a:hueOff val="203473"/>
                  <a:lumOff val="-13814"/>
                </a:schemeClr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1053" name="Team 1"/>
              <p:cNvSpPr txBox="1"/>
              <p:nvPr/>
            </p:nvSpPr>
            <p:spPr>
              <a:xfrm>
                <a:off x="226179" y="-1"/>
                <a:ext cx="821234" cy="355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Team 1</a:t>
                </a:r>
              </a:p>
            </p:txBody>
          </p:sp>
        </p:grpSp>
        <p:grpSp>
          <p:nvGrpSpPr>
            <p:cNvPr id="1057" name="Group"/>
            <p:cNvGrpSpPr/>
            <p:nvPr/>
          </p:nvGrpSpPr>
          <p:grpSpPr>
            <a:xfrm>
              <a:off x="7329658" y="1258185"/>
              <a:ext cx="1047413" cy="355601"/>
              <a:chOff x="0" y="0"/>
              <a:chExt cx="1047412" cy="355600"/>
            </a:xfrm>
          </p:grpSpPr>
          <p:sp>
            <p:nvSpPr>
              <p:cNvPr id="1055" name="Square"/>
              <p:cNvSpPr/>
              <p:nvPr/>
            </p:nvSpPr>
            <p:spPr>
              <a:xfrm rot="16200000">
                <a:off x="0" y="114300"/>
                <a:ext cx="127000" cy="127000"/>
              </a:xfrm>
              <a:prstGeom prst="rect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1056" name="Team 2"/>
              <p:cNvSpPr txBox="1"/>
              <p:nvPr/>
            </p:nvSpPr>
            <p:spPr>
              <a:xfrm>
                <a:off x="226179" y="-1"/>
                <a:ext cx="821234" cy="355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Team 2</a:t>
                </a:r>
              </a:p>
            </p:txBody>
          </p:sp>
        </p:grpSp>
        <p:grpSp>
          <p:nvGrpSpPr>
            <p:cNvPr id="1060" name="Group"/>
            <p:cNvGrpSpPr/>
            <p:nvPr/>
          </p:nvGrpSpPr>
          <p:grpSpPr>
            <a:xfrm>
              <a:off x="7329658" y="1599532"/>
              <a:ext cx="1047413" cy="355601"/>
              <a:chOff x="0" y="0"/>
              <a:chExt cx="1047412" cy="355600"/>
            </a:xfrm>
          </p:grpSpPr>
          <p:sp>
            <p:nvSpPr>
              <p:cNvPr id="1058" name="Square"/>
              <p:cNvSpPr/>
              <p:nvPr/>
            </p:nvSpPr>
            <p:spPr>
              <a:xfrm rot="16200000">
                <a:off x="0" y="114300"/>
                <a:ext cx="127000" cy="127000"/>
              </a:xfrm>
              <a:prstGeom prst="rect">
                <a:avLst/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1059" name="Team 3"/>
              <p:cNvSpPr txBox="1"/>
              <p:nvPr/>
            </p:nvSpPr>
            <p:spPr>
              <a:xfrm>
                <a:off x="226179" y="-1"/>
                <a:ext cx="821234" cy="355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Team 3</a:t>
                </a:r>
              </a:p>
            </p:txBody>
          </p:sp>
        </p:grpSp>
        <p:grpSp>
          <p:nvGrpSpPr>
            <p:cNvPr id="1063" name="Group"/>
            <p:cNvGrpSpPr/>
            <p:nvPr/>
          </p:nvGrpSpPr>
          <p:grpSpPr>
            <a:xfrm>
              <a:off x="1229764" y="892062"/>
              <a:ext cx="3726196" cy="302264"/>
              <a:chOff x="0" y="0"/>
              <a:chExt cx="3726195" cy="302263"/>
            </a:xfrm>
          </p:grpSpPr>
          <p:sp>
            <p:nvSpPr>
              <p:cNvPr id="1061" name="Rectangle"/>
              <p:cNvSpPr/>
              <p:nvPr/>
            </p:nvSpPr>
            <p:spPr>
              <a:xfrm rot="16200000">
                <a:off x="590971" y="-590704"/>
                <a:ext cx="301313" cy="1483255"/>
              </a:xfrm>
              <a:prstGeom prst="rect">
                <a:avLst/>
              </a:prstGeom>
              <a:solidFill>
                <a:schemeClr val="accent1">
                  <a:hueOff val="203473"/>
                  <a:lumOff val="-13814"/>
                </a:schemeClr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1062" name="Rectangle"/>
              <p:cNvSpPr/>
              <p:nvPr/>
            </p:nvSpPr>
            <p:spPr>
              <a:xfrm rot="16200000">
                <a:off x="2410465" y="-1013466"/>
                <a:ext cx="302265" cy="2329196"/>
              </a:xfrm>
              <a:prstGeom prst="rect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</p:grpSp>
        <p:grpSp>
          <p:nvGrpSpPr>
            <p:cNvPr id="1066" name="Group"/>
            <p:cNvGrpSpPr/>
            <p:nvPr/>
          </p:nvGrpSpPr>
          <p:grpSpPr>
            <a:xfrm>
              <a:off x="3144030" y="1328004"/>
              <a:ext cx="3020009" cy="301929"/>
              <a:chOff x="0" y="0"/>
              <a:chExt cx="3020008" cy="301928"/>
            </a:xfrm>
          </p:grpSpPr>
          <p:sp>
            <p:nvSpPr>
              <p:cNvPr id="1064" name="Rectangle"/>
              <p:cNvSpPr/>
              <p:nvPr/>
            </p:nvSpPr>
            <p:spPr>
              <a:xfrm rot="16200000">
                <a:off x="1359381" y="-1359382"/>
                <a:ext cx="301246" cy="3020009"/>
              </a:xfrm>
              <a:prstGeom prst="rect">
                <a:avLst/>
              </a:prstGeom>
              <a:solidFill>
                <a:schemeClr val="accent1">
                  <a:hueOff val="203473"/>
                  <a:lumOff val="-13814"/>
                </a:schemeClr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1065" name="Rectangle"/>
              <p:cNvSpPr/>
              <p:nvPr/>
            </p:nvSpPr>
            <p:spPr>
              <a:xfrm rot="16200000">
                <a:off x="2351649" y="-366359"/>
                <a:ext cx="145953" cy="1190622"/>
              </a:xfrm>
              <a:prstGeom prst="rect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</p:grpSp>
        <p:grpSp>
          <p:nvGrpSpPr>
            <p:cNvPr id="1069" name="Group"/>
            <p:cNvGrpSpPr/>
            <p:nvPr/>
          </p:nvGrpSpPr>
          <p:grpSpPr>
            <a:xfrm>
              <a:off x="2622852" y="1763779"/>
              <a:ext cx="4301696" cy="301929"/>
              <a:chOff x="0" y="0"/>
              <a:chExt cx="4301695" cy="301928"/>
            </a:xfrm>
          </p:grpSpPr>
          <p:sp>
            <p:nvSpPr>
              <p:cNvPr id="1067" name="Rectangle"/>
              <p:cNvSpPr/>
              <p:nvPr/>
            </p:nvSpPr>
            <p:spPr>
              <a:xfrm rot="16200000">
                <a:off x="1999883" y="-1999884"/>
                <a:ext cx="301929" cy="4301697"/>
              </a:xfrm>
              <a:prstGeom prst="rect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sp>
            <p:nvSpPr>
              <p:cNvPr id="1068" name="Rectangle"/>
              <p:cNvSpPr/>
              <p:nvPr/>
            </p:nvSpPr>
            <p:spPr>
              <a:xfrm rot="16200000">
                <a:off x="1729142" y="-341473"/>
                <a:ext cx="146284" cy="1138781"/>
              </a:xfrm>
              <a:prstGeom prst="rect">
                <a:avLst/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</p:grpSp>
        <p:sp>
          <p:nvSpPr>
            <p:cNvPr id="1070" name="Activity A"/>
            <p:cNvSpPr txBox="1"/>
            <p:nvPr/>
          </p:nvSpPr>
          <p:spPr>
            <a:xfrm>
              <a:off x="0" y="869625"/>
              <a:ext cx="1115750" cy="3477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Activity A</a:t>
              </a:r>
            </a:p>
          </p:txBody>
        </p:sp>
        <p:sp>
          <p:nvSpPr>
            <p:cNvPr id="1071" name="Activity B"/>
            <p:cNvSpPr txBox="1"/>
            <p:nvPr/>
          </p:nvSpPr>
          <p:spPr>
            <a:xfrm>
              <a:off x="47767" y="1304229"/>
              <a:ext cx="1067983" cy="3477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Activity B</a:t>
              </a:r>
            </a:p>
          </p:txBody>
        </p:sp>
        <p:sp>
          <p:nvSpPr>
            <p:cNvPr id="1072" name="Activity C"/>
            <p:cNvSpPr txBox="1"/>
            <p:nvPr/>
          </p:nvSpPr>
          <p:spPr>
            <a:xfrm>
              <a:off x="0" y="1738833"/>
              <a:ext cx="1115750" cy="3477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Activity 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76" name="Figure 10. Project-Management Cha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10. Project-Management Chart</a:t>
            </a:r>
          </a:p>
        </p:txBody>
      </p:sp>
      <p:sp>
        <p:nvSpPr>
          <p:cNvPr id="1077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078" name="Rectangle"/>
          <p:cNvSpPr/>
          <p:nvPr/>
        </p:nvSpPr>
        <p:spPr>
          <a:xfrm rot="16200000">
            <a:off x="4551705" y="3982633"/>
            <a:ext cx="377274" cy="1483255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79" name="Rectangle"/>
          <p:cNvSpPr/>
          <p:nvPr/>
        </p:nvSpPr>
        <p:spPr>
          <a:xfrm rot="16200000">
            <a:off x="7017005" y="3824582"/>
            <a:ext cx="377273" cy="2819243"/>
          </a:xfrm>
          <a:prstGeom prst="rect">
            <a:avLst/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80" name="Rectangle"/>
          <p:cNvSpPr/>
          <p:nvPr/>
        </p:nvSpPr>
        <p:spPr>
          <a:xfrm rot="16200000">
            <a:off x="7354013" y="3596472"/>
            <a:ext cx="377273" cy="4301697"/>
          </a:xfrm>
          <a:prstGeom prst="rect">
            <a:avLst/>
          </a:prstGeom>
          <a:solidFill>
            <a:srgbClr val="549CCF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81" name="Rectangle"/>
          <p:cNvSpPr/>
          <p:nvPr/>
        </p:nvSpPr>
        <p:spPr>
          <a:xfrm rot="16200000">
            <a:off x="5544166" y="5315401"/>
            <a:ext cx="377274" cy="1890073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82" name="Line"/>
          <p:cNvSpPr/>
          <p:nvPr/>
        </p:nvSpPr>
        <p:spPr>
          <a:xfrm flipV="1">
            <a:off x="2781970" y="3682202"/>
            <a:ext cx="6893898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83" name="Line"/>
          <p:cNvSpPr/>
          <p:nvPr/>
        </p:nvSpPr>
        <p:spPr>
          <a:xfrm>
            <a:off x="2780749" y="4398021"/>
            <a:ext cx="6906658" cy="2735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84" name="Line"/>
          <p:cNvSpPr/>
          <p:nvPr/>
        </p:nvSpPr>
        <p:spPr>
          <a:xfrm flipV="1">
            <a:off x="3894276" y="4042289"/>
            <a:ext cx="5790339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85" name="Line"/>
          <p:cNvSpPr/>
          <p:nvPr/>
        </p:nvSpPr>
        <p:spPr>
          <a:xfrm flipH="1" flipV="1">
            <a:off x="3893872" y="3675123"/>
            <a:ext cx="1" cy="277621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86" name="Activity"/>
          <p:cNvSpPr txBox="1"/>
          <p:nvPr/>
        </p:nvSpPr>
        <p:spPr>
          <a:xfrm>
            <a:off x="2746316" y="3916054"/>
            <a:ext cx="979634" cy="36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</a:t>
            </a:r>
          </a:p>
        </p:txBody>
      </p:sp>
      <p:sp>
        <p:nvSpPr>
          <p:cNvPr id="1087" name="Timeline (weeks)"/>
          <p:cNvSpPr txBox="1"/>
          <p:nvPr/>
        </p:nvSpPr>
        <p:spPr>
          <a:xfrm>
            <a:off x="5839647" y="3655927"/>
            <a:ext cx="1899597" cy="36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Timeline (weeks)</a:t>
            </a:r>
          </a:p>
        </p:txBody>
      </p:sp>
      <p:sp>
        <p:nvSpPr>
          <p:cNvPr id="1088" name="Activity A"/>
          <p:cNvSpPr txBox="1"/>
          <p:nvPr/>
        </p:nvSpPr>
        <p:spPr>
          <a:xfrm>
            <a:off x="2688826" y="4540491"/>
            <a:ext cx="1115751" cy="34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A</a:t>
            </a:r>
          </a:p>
        </p:txBody>
      </p:sp>
      <p:sp>
        <p:nvSpPr>
          <p:cNvPr id="1089" name="Activity B"/>
          <p:cNvSpPr txBox="1"/>
          <p:nvPr/>
        </p:nvSpPr>
        <p:spPr>
          <a:xfrm>
            <a:off x="2736594" y="5059762"/>
            <a:ext cx="1067983" cy="34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B</a:t>
            </a:r>
          </a:p>
        </p:txBody>
      </p:sp>
      <p:sp>
        <p:nvSpPr>
          <p:cNvPr id="1090" name="Activity C"/>
          <p:cNvSpPr txBox="1"/>
          <p:nvPr/>
        </p:nvSpPr>
        <p:spPr>
          <a:xfrm>
            <a:off x="2688826" y="5579033"/>
            <a:ext cx="1115751" cy="347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C</a:t>
            </a:r>
          </a:p>
        </p:txBody>
      </p:sp>
      <p:sp>
        <p:nvSpPr>
          <p:cNvPr id="1091" name="Activity D"/>
          <p:cNvSpPr txBox="1"/>
          <p:nvPr/>
        </p:nvSpPr>
        <p:spPr>
          <a:xfrm>
            <a:off x="2687558" y="6098303"/>
            <a:ext cx="1117019" cy="34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D</a:t>
            </a:r>
          </a:p>
        </p:txBody>
      </p:sp>
      <p:sp>
        <p:nvSpPr>
          <p:cNvPr id="1092" name="1"/>
          <p:cNvSpPr txBox="1"/>
          <p:nvPr/>
        </p:nvSpPr>
        <p:spPr>
          <a:xfrm>
            <a:off x="3988780" y="4036486"/>
            <a:ext cx="201882" cy="31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093" name="2"/>
          <p:cNvSpPr txBox="1"/>
          <p:nvPr/>
        </p:nvSpPr>
        <p:spPr>
          <a:xfrm>
            <a:off x="4567288" y="4036486"/>
            <a:ext cx="241296" cy="36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094" name="3"/>
          <p:cNvSpPr txBox="1"/>
          <p:nvPr/>
        </p:nvSpPr>
        <p:spPr>
          <a:xfrm>
            <a:off x="5166627" y="4036486"/>
            <a:ext cx="239048" cy="338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095" name="4"/>
          <p:cNvSpPr txBox="1"/>
          <p:nvPr/>
        </p:nvSpPr>
        <p:spPr>
          <a:xfrm>
            <a:off x="5771502" y="4036486"/>
            <a:ext cx="225728" cy="328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096" name="5"/>
          <p:cNvSpPr txBox="1"/>
          <p:nvPr/>
        </p:nvSpPr>
        <p:spPr>
          <a:xfrm>
            <a:off x="6352834" y="4036486"/>
            <a:ext cx="259495" cy="315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1097" name="6"/>
          <p:cNvSpPr txBox="1"/>
          <p:nvPr/>
        </p:nvSpPr>
        <p:spPr>
          <a:xfrm>
            <a:off x="6932905" y="4036486"/>
            <a:ext cx="295783" cy="355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1098" name="7"/>
          <p:cNvSpPr txBox="1"/>
          <p:nvPr/>
        </p:nvSpPr>
        <p:spPr>
          <a:xfrm>
            <a:off x="7566011" y="4036486"/>
            <a:ext cx="226002" cy="319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1099" name="8"/>
          <p:cNvSpPr txBox="1"/>
          <p:nvPr/>
        </p:nvSpPr>
        <p:spPr>
          <a:xfrm>
            <a:off x="8168776" y="4036486"/>
            <a:ext cx="216902" cy="318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1100" name="9"/>
          <p:cNvSpPr txBox="1"/>
          <p:nvPr/>
        </p:nvSpPr>
        <p:spPr>
          <a:xfrm>
            <a:off x="8777023" y="4036486"/>
            <a:ext cx="196839" cy="325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9</a:t>
            </a:r>
          </a:p>
        </p:txBody>
      </p:sp>
      <p:sp>
        <p:nvSpPr>
          <p:cNvPr id="1101" name="10"/>
          <p:cNvSpPr txBox="1"/>
          <p:nvPr/>
        </p:nvSpPr>
        <p:spPr>
          <a:xfrm>
            <a:off x="9296398" y="4036486"/>
            <a:ext cx="354519" cy="324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10</a:t>
            </a:r>
          </a:p>
        </p:txBody>
      </p:sp>
      <p:grpSp>
        <p:nvGrpSpPr>
          <p:cNvPr id="1104" name="Group"/>
          <p:cNvGrpSpPr/>
          <p:nvPr/>
        </p:nvGrpSpPr>
        <p:grpSpPr>
          <a:xfrm>
            <a:off x="10174807" y="4764433"/>
            <a:ext cx="1047414" cy="355601"/>
            <a:chOff x="0" y="0"/>
            <a:chExt cx="1047412" cy="355600"/>
          </a:xfrm>
        </p:grpSpPr>
        <p:sp>
          <p:nvSpPr>
            <p:cNvPr id="1102" name="Square"/>
            <p:cNvSpPr/>
            <p:nvPr/>
          </p:nvSpPr>
          <p:spPr>
            <a:xfrm rot="16200000">
              <a:off x="0" y="114300"/>
              <a:ext cx="127000" cy="127000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103" name="Team 1"/>
            <p:cNvSpPr txBox="1"/>
            <p:nvPr/>
          </p:nvSpPr>
          <p:spPr>
            <a:xfrm>
              <a:off x="226179" y="-1"/>
              <a:ext cx="82123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Team 1</a:t>
              </a:r>
            </a:p>
          </p:txBody>
        </p:sp>
      </p:grpSp>
      <p:grpSp>
        <p:nvGrpSpPr>
          <p:cNvPr id="1107" name="Group"/>
          <p:cNvGrpSpPr/>
          <p:nvPr/>
        </p:nvGrpSpPr>
        <p:grpSpPr>
          <a:xfrm>
            <a:off x="10174807" y="5091912"/>
            <a:ext cx="1047414" cy="355601"/>
            <a:chOff x="0" y="0"/>
            <a:chExt cx="1047412" cy="355600"/>
          </a:xfrm>
        </p:grpSpPr>
        <p:sp>
          <p:nvSpPr>
            <p:cNvPr id="1105" name="Square"/>
            <p:cNvSpPr/>
            <p:nvPr/>
          </p:nvSpPr>
          <p:spPr>
            <a:xfrm rot="16200000">
              <a:off x="0" y="114300"/>
              <a:ext cx="127000" cy="127000"/>
            </a:xfrm>
            <a:prstGeom prst="rect">
              <a:avLst/>
            </a:prstGeom>
            <a:solidFill>
              <a:srgbClr val="FFA4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106" name="Team 2"/>
            <p:cNvSpPr txBox="1"/>
            <p:nvPr/>
          </p:nvSpPr>
          <p:spPr>
            <a:xfrm>
              <a:off x="226179" y="-1"/>
              <a:ext cx="82123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Team 2</a:t>
              </a:r>
            </a:p>
          </p:txBody>
        </p:sp>
      </p:grpSp>
      <p:grpSp>
        <p:nvGrpSpPr>
          <p:cNvPr id="1110" name="Group"/>
          <p:cNvGrpSpPr/>
          <p:nvPr/>
        </p:nvGrpSpPr>
        <p:grpSpPr>
          <a:xfrm>
            <a:off x="10174807" y="5433260"/>
            <a:ext cx="1047414" cy="355601"/>
            <a:chOff x="0" y="0"/>
            <a:chExt cx="1047412" cy="355600"/>
          </a:xfrm>
        </p:grpSpPr>
        <p:sp>
          <p:nvSpPr>
            <p:cNvPr id="1108" name="Square"/>
            <p:cNvSpPr/>
            <p:nvPr/>
          </p:nvSpPr>
          <p:spPr>
            <a:xfrm rot="16200000">
              <a:off x="0" y="114300"/>
              <a:ext cx="127000" cy="127000"/>
            </a:xfrm>
            <a:prstGeom prst="rect">
              <a:avLst/>
            </a:prstGeom>
            <a:solidFill>
              <a:schemeClr val="accent5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109" name="Team 3"/>
            <p:cNvSpPr txBox="1"/>
            <p:nvPr/>
          </p:nvSpPr>
          <p:spPr>
            <a:xfrm>
              <a:off x="226179" y="-1"/>
              <a:ext cx="82123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Team 3</a:t>
              </a:r>
            </a:p>
          </p:txBody>
        </p:sp>
      </p:grpSp>
      <p:sp>
        <p:nvSpPr>
          <p:cNvPr id="1111" name="Rectangle"/>
          <p:cNvSpPr/>
          <p:nvPr/>
        </p:nvSpPr>
        <p:spPr>
          <a:xfrm rot="16200000">
            <a:off x="6371080" y="3559923"/>
            <a:ext cx="378464" cy="2329196"/>
          </a:xfrm>
          <a:prstGeom prst="rect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112" name="Rectangle"/>
          <p:cNvSpPr/>
          <p:nvPr/>
        </p:nvSpPr>
        <p:spPr>
          <a:xfrm rot="16200000">
            <a:off x="7588618" y="4078468"/>
            <a:ext cx="377273" cy="2311470"/>
          </a:xfrm>
          <a:prstGeom prst="rect">
            <a:avLst/>
          </a:prstGeom>
          <a:solidFill>
            <a:schemeClr val="accent1">
              <a:hueOff val="203473"/>
              <a:lumOff val="-13814"/>
            </a:schemeClr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113" name="Rectangle"/>
          <p:cNvSpPr/>
          <p:nvPr/>
        </p:nvSpPr>
        <p:spPr>
          <a:xfrm rot="16200000">
            <a:off x="7430116" y="5314981"/>
            <a:ext cx="377274" cy="1890073"/>
          </a:xfrm>
          <a:prstGeom prst="rect">
            <a:avLst/>
          </a:prstGeom>
          <a:solidFill>
            <a:schemeClr val="accent5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114" name="Rectangle"/>
          <p:cNvSpPr/>
          <p:nvPr/>
        </p:nvSpPr>
        <p:spPr>
          <a:xfrm rot="16200000">
            <a:off x="8246212" y="4736990"/>
            <a:ext cx="182788" cy="1190623"/>
          </a:xfrm>
          <a:prstGeom prst="rect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115" name="Rectangle"/>
          <p:cNvSpPr/>
          <p:nvPr/>
        </p:nvSpPr>
        <p:spPr>
          <a:xfrm rot="16200000">
            <a:off x="7102692" y="5274086"/>
            <a:ext cx="182788" cy="1138781"/>
          </a:xfrm>
          <a:prstGeom prst="rect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grpSp>
        <p:nvGrpSpPr>
          <p:cNvPr id="1118" name="Group"/>
          <p:cNvGrpSpPr/>
          <p:nvPr/>
        </p:nvGrpSpPr>
        <p:grpSpPr>
          <a:xfrm>
            <a:off x="10174807" y="5754576"/>
            <a:ext cx="1047414" cy="355601"/>
            <a:chOff x="0" y="0"/>
            <a:chExt cx="1047412" cy="355600"/>
          </a:xfrm>
        </p:grpSpPr>
        <p:sp>
          <p:nvSpPr>
            <p:cNvPr id="1116" name="Square"/>
            <p:cNvSpPr/>
            <p:nvPr/>
          </p:nvSpPr>
          <p:spPr>
            <a:xfrm rot="16200000">
              <a:off x="0" y="114300"/>
              <a:ext cx="127000" cy="127000"/>
            </a:xfrm>
            <a:prstGeom prst="rect">
              <a:avLst/>
            </a:prstGeom>
            <a:solidFill>
              <a:srgbClr val="549CCF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117" name="Team 4"/>
            <p:cNvSpPr txBox="1"/>
            <p:nvPr/>
          </p:nvSpPr>
          <p:spPr>
            <a:xfrm>
              <a:off x="226179" y="-1"/>
              <a:ext cx="82123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Team 4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21" name="Figure 11. Functional Organizational Cha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11. Functional Organizational Chart    </a:t>
            </a:r>
          </a:p>
        </p:txBody>
      </p:sp>
      <p:sp>
        <p:nvSpPr>
          <p:cNvPr id="1122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123" name="Line"/>
          <p:cNvSpPr/>
          <p:nvPr/>
        </p:nvSpPr>
        <p:spPr>
          <a:xfrm flipV="1">
            <a:off x="4373694" y="4876799"/>
            <a:ext cx="3854876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24" name="Line"/>
          <p:cNvSpPr/>
          <p:nvPr/>
        </p:nvSpPr>
        <p:spPr>
          <a:xfrm flipH="1">
            <a:off x="6301132" y="4446860"/>
            <a:ext cx="1" cy="433086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25" name="Senior Management"/>
          <p:cNvSpPr/>
          <p:nvPr/>
        </p:nvSpPr>
        <p:spPr>
          <a:xfrm>
            <a:off x="5173729" y="4303787"/>
            <a:ext cx="2263515" cy="328781"/>
          </a:xfrm>
          <a:prstGeom prst="roundRect">
            <a:avLst>
              <a:gd name="adj" fmla="val 29896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Senior Management</a:t>
            </a:r>
          </a:p>
        </p:txBody>
      </p:sp>
      <p:sp>
        <p:nvSpPr>
          <p:cNvPr id="1126" name="Line"/>
          <p:cNvSpPr/>
          <p:nvPr/>
        </p:nvSpPr>
        <p:spPr>
          <a:xfrm flipH="1">
            <a:off x="4379470" y="4871836"/>
            <a:ext cx="377" cy="19455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135" name="Group"/>
          <p:cNvGrpSpPr/>
          <p:nvPr/>
        </p:nvGrpSpPr>
        <p:grpSpPr>
          <a:xfrm>
            <a:off x="2554148" y="5059822"/>
            <a:ext cx="3652908" cy="1293323"/>
            <a:chOff x="0" y="0"/>
            <a:chExt cx="3652907" cy="1293321"/>
          </a:xfrm>
        </p:grpSpPr>
        <p:sp>
          <p:nvSpPr>
            <p:cNvPr id="1127" name="R&amp;D"/>
            <p:cNvSpPr/>
            <p:nvPr/>
          </p:nvSpPr>
          <p:spPr>
            <a:xfrm>
              <a:off x="0" y="490687"/>
              <a:ext cx="1597387" cy="316081"/>
            </a:xfrm>
            <a:prstGeom prst="roundRect">
              <a:avLst>
                <a:gd name="adj" fmla="val 3020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R&amp;D</a:t>
              </a:r>
            </a:p>
          </p:txBody>
        </p:sp>
        <p:sp>
          <p:nvSpPr>
            <p:cNvPr id="1128" name="Line"/>
            <p:cNvSpPr/>
            <p:nvPr/>
          </p:nvSpPr>
          <p:spPr>
            <a:xfrm flipH="1">
              <a:off x="1824534" y="57793"/>
              <a:ext cx="4178" cy="109089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 flipH="1">
              <a:off x="1597413" y="635881"/>
              <a:ext cx="456195" cy="29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 flipH="1">
              <a:off x="1597413" y="1147836"/>
              <a:ext cx="456195" cy="29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31" name="Marketing"/>
            <p:cNvSpPr/>
            <p:nvPr/>
          </p:nvSpPr>
          <p:spPr>
            <a:xfrm>
              <a:off x="0" y="977241"/>
              <a:ext cx="1597387" cy="316081"/>
            </a:xfrm>
            <a:prstGeom prst="roundRect">
              <a:avLst>
                <a:gd name="adj" fmla="val 3020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Marketing</a:t>
              </a:r>
            </a:p>
          </p:txBody>
        </p:sp>
        <p:sp>
          <p:nvSpPr>
            <p:cNvPr id="1132" name="Manufacturing"/>
            <p:cNvSpPr/>
            <p:nvPr/>
          </p:nvSpPr>
          <p:spPr>
            <a:xfrm>
              <a:off x="2055520" y="490687"/>
              <a:ext cx="1597388" cy="316081"/>
            </a:xfrm>
            <a:prstGeom prst="roundRect">
              <a:avLst>
                <a:gd name="adj" fmla="val 3020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Manufacturing</a:t>
              </a:r>
            </a:p>
          </p:txBody>
        </p:sp>
        <p:sp>
          <p:nvSpPr>
            <p:cNvPr id="1133" name="Finance"/>
            <p:cNvSpPr/>
            <p:nvPr/>
          </p:nvSpPr>
          <p:spPr>
            <a:xfrm>
              <a:off x="2055520" y="977241"/>
              <a:ext cx="1597388" cy="316081"/>
            </a:xfrm>
            <a:prstGeom prst="roundRect">
              <a:avLst>
                <a:gd name="adj" fmla="val 3020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Finance</a:t>
              </a:r>
            </a:p>
          </p:txBody>
        </p:sp>
        <p:sp>
          <p:nvSpPr>
            <p:cNvPr id="1134" name="Business Unit A"/>
            <p:cNvSpPr/>
            <p:nvPr/>
          </p:nvSpPr>
          <p:spPr>
            <a:xfrm>
              <a:off x="1025222" y="0"/>
              <a:ext cx="1597387" cy="316080"/>
            </a:xfrm>
            <a:prstGeom prst="roundRect">
              <a:avLst>
                <a:gd name="adj" fmla="val 31097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Business Unit A</a:t>
              </a:r>
            </a:p>
          </p:txBody>
        </p:sp>
      </p:grpSp>
      <p:sp>
        <p:nvSpPr>
          <p:cNvPr id="1136" name="Line"/>
          <p:cNvSpPr/>
          <p:nvPr/>
        </p:nvSpPr>
        <p:spPr>
          <a:xfrm flipH="1">
            <a:off x="8222417" y="4871836"/>
            <a:ext cx="589" cy="193782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145" name="Group"/>
          <p:cNvGrpSpPr/>
          <p:nvPr/>
        </p:nvGrpSpPr>
        <p:grpSpPr>
          <a:xfrm>
            <a:off x="6396257" y="5059822"/>
            <a:ext cx="3652908" cy="1293323"/>
            <a:chOff x="0" y="0"/>
            <a:chExt cx="3652907" cy="1293321"/>
          </a:xfrm>
        </p:grpSpPr>
        <p:sp>
          <p:nvSpPr>
            <p:cNvPr id="1137" name="R&amp;D"/>
            <p:cNvSpPr/>
            <p:nvPr/>
          </p:nvSpPr>
          <p:spPr>
            <a:xfrm>
              <a:off x="0" y="490687"/>
              <a:ext cx="1597387" cy="316081"/>
            </a:xfrm>
            <a:prstGeom prst="roundRect">
              <a:avLst>
                <a:gd name="adj" fmla="val 3020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R&amp;D</a:t>
              </a:r>
            </a:p>
          </p:txBody>
        </p:sp>
        <p:sp>
          <p:nvSpPr>
            <p:cNvPr id="1138" name="Line"/>
            <p:cNvSpPr/>
            <p:nvPr/>
          </p:nvSpPr>
          <p:spPr>
            <a:xfrm flipH="1">
              <a:off x="1824534" y="57793"/>
              <a:ext cx="4178" cy="109089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 flipH="1">
              <a:off x="1597413" y="635881"/>
              <a:ext cx="456195" cy="29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 flipH="1">
              <a:off x="1597413" y="1147836"/>
              <a:ext cx="456195" cy="29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2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1" name="Marketing"/>
            <p:cNvSpPr/>
            <p:nvPr/>
          </p:nvSpPr>
          <p:spPr>
            <a:xfrm>
              <a:off x="0" y="977241"/>
              <a:ext cx="1597387" cy="316081"/>
            </a:xfrm>
            <a:prstGeom prst="roundRect">
              <a:avLst>
                <a:gd name="adj" fmla="val 3020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Marketing</a:t>
              </a:r>
            </a:p>
          </p:txBody>
        </p:sp>
        <p:sp>
          <p:nvSpPr>
            <p:cNvPr id="1142" name="Manufacturing"/>
            <p:cNvSpPr/>
            <p:nvPr/>
          </p:nvSpPr>
          <p:spPr>
            <a:xfrm>
              <a:off x="2055520" y="490687"/>
              <a:ext cx="1597388" cy="316081"/>
            </a:xfrm>
            <a:prstGeom prst="roundRect">
              <a:avLst>
                <a:gd name="adj" fmla="val 3020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Manufacturing</a:t>
              </a:r>
            </a:p>
          </p:txBody>
        </p:sp>
        <p:sp>
          <p:nvSpPr>
            <p:cNvPr id="1143" name="Finance"/>
            <p:cNvSpPr/>
            <p:nvPr/>
          </p:nvSpPr>
          <p:spPr>
            <a:xfrm>
              <a:off x="2055520" y="977241"/>
              <a:ext cx="1597388" cy="316081"/>
            </a:xfrm>
            <a:prstGeom prst="roundRect">
              <a:avLst>
                <a:gd name="adj" fmla="val 3020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Finance</a:t>
              </a:r>
            </a:p>
          </p:txBody>
        </p:sp>
        <p:sp>
          <p:nvSpPr>
            <p:cNvPr id="1144" name="Business Unit B"/>
            <p:cNvSpPr/>
            <p:nvPr/>
          </p:nvSpPr>
          <p:spPr>
            <a:xfrm>
              <a:off x="1025222" y="0"/>
              <a:ext cx="1597387" cy="316080"/>
            </a:xfrm>
            <a:prstGeom prst="roundRect">
              <a:avLst>
                <a:gd name="adj" fmla="val 31097"/>
              </a:avLst>
            </a:prstGeom>
            <a:solidFill>
              <a:schemeClr val="accent1">
                <a:hueOff val="71527"/>
                <a:satOff val="-27511"/>
                <a:lumOff val="32816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Business Unit B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48" name="Appendix 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Appendix G</a:t>
            </a:r>
          </a:p>
        </p:txBody>
      </p:sp>
      <p:sp>
        <p:nvSpPr>
          <p:cNvPr id="1149" name="Relevant Frameworks"/>
          <p:cNvSpPr txBox="1"/>
          <p:nvPr/>
        </p:nvSpPr>
        <p:spPr>
          <a:xfrm>
            <a:off x="1955800" y="5524499"/>
            <a:ext cx="9309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400">
                <a:solidFill>
                  <a:srgbClr val="424242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Relevant Frameworks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52" name="Figure 1. The SWOT Fra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The SWOT Framework</a:t>
            </a:r>
          </a:p>
        </p:txBody>
      </p:sp>
      <p:sp>
        <p:nvSpPr>
          <p:cNvPr id="1153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154" name="Opportunities"/>
          <p:cNvSpPr/>
          <p:nvPr/>
        </p:nvSpPr>
        <p:spPr>
          <a:xfrm>
            <a:off x="4872877" y="5218782"/>
            <a:ext cx="14266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Opportunities</a:t>
            </a:r>
          </a:p>
        </p:txBody>
      </p:sp>
      <p:sp>
        <p:nvSpPr>
          <p:cNvPr id="1155" name="Strengths"/>
          <p:cNvSpPr/>
          <p:nvPr/>
        </p:nvSpPr>
        <p:spPr>
          <a:xfrm>
            <a:off x="4871609" y="4582039"/>
            <a:ext cx="14266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Strengths</a:t>
            </a:r>
          </a:p>
        </p:txBody>
      </p:sp>
      <p:sp>
        <p:nvSpPr>
          <p:cNvPr id="1156" name="External factors"/>
          <p:cNvSpPr txBox="1"/>
          <p:nvPr/>
        </p:nvSpPr>
        <p:spPr>
          <a:xfrm>
            <a:off x="3839188" y="5236413"/>
            <a:ext cx="96894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External factors</a:t>
            </a:r>
          </a:p>
        </p:txBody>
      </p:sp>
      <p:sp>
        <p:nvSpPr>
          <p:cNvPr id="1157" name="Internal factors"/>
          <p:cNvSpPr txBox="1"/>
          <p:nvPr/>
        </p:nvSpPr>
        <p:spPr>
          <a:xfrm>
            <a:off x="3839188" y="4589412"/>
            <a:ext cx="96894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Internal factors</a:t>
            </a:r>
          </a:p>
        </p:txBody>
      </p:sp>
      <p:sp>
        <p:nvSpPr>
          <p:cNvPr id="1158" name="Favorable factors"/>
          <p:cNvSpPr txBox="1"/>
          <p:nvPr/>
        </p:nvSpPr>
        <p:spPr>
          <a:xfrm>
            <a:off x="4941043" y="4018685"/>
            <a:ext cx="130151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Favorable factors</a:t>
            </a:r>
          </a:p>
        </p:txBody>
      </p:sp>
      <p:sp>
        <p:nvSpPr>
          <p:cNvPr id="1159" name="Threats"/>
          <p:cNvSpPr/>
          <p:nvPr/>
        </p:nvSpPr>
        <p:spPr>
          <a:xfrm>
            <a:off x="6368565" y="5218782"/>
            <a:ext cx="14266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Threats</a:t>
            </a:r>
          </a:p>
        </p:txBody>
      </p:sp>
      <p:sp>
        <p:nvSpPr>
          <p:cNvPr id="1160" name="Weaknesses"/>
          <p:cNvSpPr/>
          <p:nvPr/>
        </p:nvSpPr>
        <p:spPr>
          <a:xfrm>
            <a:off x="6367297" y="4582039"/>
            <a:ext cx="14266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Weaknesses</a:t>
            </a:r>
          </a:p>
        </p:txBody>
      </p:sp>
      <p:sp>
        <p:nvSpPr>
          <p:cNvPr id="1161" name="Market analysis"/>
          <p:cNvSpPr txBox="1"/>
          <p:nvPr/>
        </p:nvSpPr>
        <p:spPr>
          <a:xfrm>
            <a:off x="8042226" y="5223713"/>
            <a:ext cx="83864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Market analysis</a:t>
            </a:r>
          </a:p>
        </p:txBody>
      </p:sp>
      <p:sp>
        <p:nvSpPr>
          <p:cNvPr id="1162" name="Company analysis"/>
          <p:cNvSpPr txBox="1"/>
          <p:nvPr/>
        </p:nvSpPr>
        <p:spPr>
          <a:xfrm>
            <a:off x="8042226" y="4589412"/>
            <a:ext cx="111884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Company analysis</a:t>
            </a:r>
          </a:p>
        </p:txBody>
      </p:sp>
      <p:sp>
        <p:nvSpPr>
          <p:cNvPr id="1163" name="Unfavorable factors"/>
          <p:cNvSpPr txBox="1"/>
          <p:nvPr/>
        </p:nvSpPr>
        <p:spPr>
          <a:xfrm>
            <a:off x="6412243" y="4018685"/>
            <a:ext cx="130151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Unfavorable factors</a:t>
            </a:r>
          </a:p>
        </p:txBody>
      </p:sp>
      <p:sp>
        <p:nvSpPr>
          <p:cNvPr id="1164" name="Arrow"/>
          <p:cNvSpPr/>
          <p:nvPr/>
        </p:nvSpPr>
        <p:spPr>
          <a:xfrm flipH="1">
            <a:off x="7851737" y="4768636"/>
            <a:ext cx="159744" cy="174954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65" name="Arrow"/>
          <p:cNvSpPr/>
          <p:nvPr/>
        </p:nvSpPr>
        <p:spPr>
          <a:xfrm flipH="1">
            <a:off x="7851737" y="5402936"/>
            <a:ext cx="159744" cy="174955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68" name="Figure 2. The Five Forces of Com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</a:t>
            </a:r>
            <a:r>
              <a:t>The Five Forces of Competition </a:t>
            </a:r>
          </a:p>
        </p:txBody>
      </p:sp>
      <p:sp>
        <p:nvSpPr>
          <p:cNvPr id="116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170" name="Competitors"/>
          <p:cNvSpPr/>
          <p:nvPr/>
        </p:nvSpPr>
        <p:spPr>
          <a:xfrm>
            <a:off x="5778529" y="4494657"/>
            <a:ext cx="1439752" cy="767752"/>
          </a:xfrm>
          <a:prstGeom prst="roundRect">
            <a:avLst>
              <a:gd name="adj" fmla="val 27137"/>
            </a:avLst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Competitors</a:t>
            </a:r>
          </a:p>
        </p:txBody>
      </p:sp>
      <p:sp>
        <p:nvSpPr>
          <p:cNvPr id="1171" name="New entrants"/>
          <p:cNvSpPr/>
          <p:nvPr/>
        </p:nvSpPr>
        <p:spPr>
          <a:xfrm>
            <a:off x="5714651" y="3828132"/>
            <a:ext cx="1529409" cy="373656"/>
          </a:xfrm>
          <a:prstGeom prst="roundRect">
            <a:avLst>
              <a:gd name="adj" fmla="val 30262"/>
            </a:avLst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New entrants</a:t>
            </a:r>
          </a:p>
        </p:txBody>
      </p:sp>
      <p:sp>
        <p:nvSpPr>
          <p:cNvPr id="1172" name="Buyers"/>
          <p:cNvSpPr/>
          <p:nvPr/>
        </p:nvSpPr>
        <p:spPr>
          <a:xfrm>
            <a:off x="7490451" y="4686206"/>
            <a:ext cx="1338908" cy="373656"/>
          </a:xfrm>
          <a:prstGeom prst="roundRect">
            <a:avLst>
              <a:gd name="adj" fmla="val 30262"/>
            </a:avLst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Buyers</a:t>
            </a:r>
          </a:p>
        </p:txBody>
      </p:sp>
      <p:sp>
        <p:nvSpPr>
          <p:cNvPr id="1173" name="Substitutes"/>
          <p:cNvSpPr/>
          <p:nvPr/>
        </p:nvSpPr>
        <p:spPr>
          <a:xfrm>
            <a:off x="5714651" y="5564512"/>
            <a:ext cx="1529409" cy="373656"/>
          </a:xfrm>
          <a:prstGeom prst="roundRect">
            <a:avLst>
              <a:gd name="adj" fmla="val 30262"/>
            </a:avLst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Substitutes</a:t>
            </a:r>
          </a:p>
        </p:txBody>
      </p:sp>
      <p:sp>
        <p:nvSpPr>
          <p:cNvPr id="1174" name="Suppliers"/>
          <p:cNvSpPr/>
          <p:nvPr/>
        </p:nvSpPr>
        <p:spPr>
          <a:xfrm>
            <a:off x="4142940" y="4686206"/>
            <a:ext cx="1338908" cy="373656"/>
          </a:xfrm>
          <a:prstGeom prst="roundRect">
            <a:avLst>
              <a:gd name="adj" fmla="val 30262"/>
            </a:avLst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Suppliers</a:t>
            </a:r>
          </a:p>
        </p:txBody>
      </p:sp>
      <p:sp>
        <p:nvSpPr>
          <p:cNvPr id="1175" name="Shape"/>
          <p:cNvSpPr/>
          <p:nvPr/>
        </p:nvSpPr>
        <p:spPr>
          <a:xfrm>
            <a:off x="6238958" y="4627576"/>
            <a:ext cx="515733" cy="121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581" y="21600"/>
                </a:moveTo>
                <a:lnTo>
                  <a:pt x="15024" y="16200"/>
                </a:lnTo>
                <a:lnTo>
                  <a:pt x="16668" y="16200"/>
                </a:lnTo>
                <a:cubicBezTo>
                  <a:pt x="15703" y="6663"/>
                  <a:pt x="12330" y="0"/>
                  <a:pt x="8468" y="0"/>
                </a:cubicBezTo>
                <a:lnTo>
                  <a:pt x="11756" y="0"/>
                </a:lnTo>
                <a:cubicBezTo>
                  <a:pt x="15618" y="0"/>
                  <a:pt x="18991" y="6663"/>
                  <a:pt x="19956" y="16200"/>
                </a:cubicBezTo>
                <a:lnTo>
                  <a:pt x="21600" y="16200"/>
                </a:lnTo>
                <a:close/>
                <a:moveTo>
                  <a:pt x="10112" y="411"/>
                </a:moveTo>
                <a:cubicBezTo>
                  <a:pt x="6146" y="2413"/>
                  <a:pt x="3288" y="11287"/>
                  <a:pt x="3288" y="21600"/>
                </a:cubicBezTo>
                <a:lnTo>
                  <a:pt x="0" y="21600"/>
                </a:lnTo>
                <a:cubicBezTo>
                  <a:pt x="0" y="9671"/>
                  <a:pt x="3791" y="0"/>
                  <a:pt x="8468" y="0"/>
                </a:cubicBezTo>
                <a:cubicBezTo>
                  <a:pt x="9020" y="0"/>
                  <a:pt x="9571" y="138"/>
                  <a:pt x="10112" y="411"/>
                </a:cubicBezTo>
                <a:close/>
              </a:path>
            </a:pathLst>
          </a:cu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1176" name="Shape"/>
          <p:cNvSpPr/>
          <p:nvPr/>
        </p:nvSpPr>
        <p:spPr>
          <a:xfrm>
            <a:off x="6238958" y="4652976"/>
            <a:ext cx="241451" cy="121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411"/>
                </a:moveTo>
                <a:cubicBezTo>
                  <a:pt x="13128" y="2413"/>
                  <a:pt x="7023" y="11287"/>
                  <a:pt x="7023" y="21600"/>
                </a:cubicBezTo>
                <a:lnTo>
                  <a:pt x="0" y="21600"/>
                </a:lnTo>
                <a:cubicBezTo>
                  <a:pt x="0" y="9671"/>
                  <a:pt x="8098" y="0"/>
                  <a:pt x="18088" y="0"/>
                </a:cubicBezTo>
                <a:cubicBezTo>
                  <a:pt x="19267" y="0"/>
                  <a:pt x="20443" y="138"/>
                  <a:pt x="21600" y="411"/>
                </a:cubicBezTo>
                <a:close/>
              </a:path>
            </a:pathLst>
          </a:custGeom>
          <a:solidFill>
            <a:srgbClr val="000000">
              <a:alpha val="20000"/>
            </a:srgbClr>
          </a:solidFill>
          <a:ln w="12700"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1177" name="Shape"/>
          <p:cNvSpPr/>
          <p:nvPr/>
        </p:nvSpPr>
        <p:spPr>
          <a:xfrm rot="10800000">
            <a:off x="6231758" y="5027959"/>
            <a:ext cx="515733" cy="121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581" y="21600"/>
                </a:moveTo>
                <a:lnTo>
                  <a:pt x="15024" y="16200"/>
                </a:lnTo>
                <a:lnTo>
                  <a:pt x="16668" y="16200"/>
                </a:lnTo>
                <a:cubicBezTo>
                  <a:pt x="15703" y="6663"/>
                  <a:pt x="12330" y="0"/>
                  <a:pt x="8468" y="0"/>
                </a:cubicBezTo>
                <a:lnTo>
                  <a:pt x="11756" y="0"/>
                </a:lnTo>
                <a:cubicBezTo>
                  <a:pt x="15618" y="0"/>
                  <a:pt x="18991" y="6663"/>
                  <a:pt x="19956" y="16200"/>
                </a:cubicBezTo>
                <a:lnTo>
                  <a:pt x="21600" y="16200"/>
                </a:lnTo>
                <a:close/>
                <a:moveTo>
                  <a:pt x="10112" y="411"/>
                </a:moveTo>
                <a:cubicBezTo>
                  <a:pt x="6146" y="2413"/>
                  <a:pt x="3288" y="11287"/>
                  <a:pt x="3288" y="21600"/>
                </a:cubicBezTo>
                <a:lnTo>
                  <a:pt x="0" y="21600"/>
                </a:lnTo>
                <a:cubicBezTo>
                  <a:pt x="0" y="9671"/>
                  <a:pt x="3791" y="0"/>
                  <a:pt x="8468" y="0"/>
                </a:cubicBezTo>
                <a:cubicBezTo>
                  <a:pt x="9020" y="0"/>
                  <a:pt x="9571" y="138"/>
                  <a:pt x="10112" y="411"/>
                </a:cubicBezTo>
                <a:close/>
              </a:path>
            </a:pathLst>
          </a:cu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 Bold"/>
                <a:ea typeface="Tahoma Bold"/>
                <a:cs typeface="Tahoma Bold"/>
                <a:sym typeface="Tahoma Bold"/>
              </a:defRPr>
            </a:pPr>
          </a:p>
        </p:txBody>
      </p:sp>
      <p:sp>
        <p:nvSpPr>
          <p:cNvPr id="1178" name="Arrow"/>
          <p:cNvSpPr/>
          <p:nvPr/>
        </p:nvSpPr>
        <p:spPr>
          <a:xfrm>
            <a:off x="5549799" y="4789323"/>
            <a:ext cx="159745" cy="174954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79" name="Arrow"/>
          <p:cNvSpPr/>
          <p:nvPr/>
        </p:nvSpPr>
        <p:spPr>
          <a:xfrm flipH="1">
            <a:off x="7286232" y="4789323"/>
            <a:ext cx="159744" cy="174954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80" name="Arrow"/>
          <p:cNvSpPr/>
          <p:nvPr/>
        </p:nvSpPr>
        <p:spPr>
          <a:xfrm rot="16200000">
            <a:off x="6418533" y="5331816"/>
            <a:ext cx="159744" cy="174954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81" name="Arrow"/>
          <p:cNvSpPr/>
          <p:nvPr/>
        </p:nvSpPr>
        <p:spPr>
          <a:xfrm flipH="1" rot="16200000">
            <a:off x="6418533" y="4260227"/>
            <a:ext cx="159744" cy="174955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84" name="Figure 3. The Product-Market Growth Fra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The Product-Market Growth Framework</a:t>
            </a:r>
          </a:p>
        </p:txBody>
      </p:sp>
      <p:sp>
        <p:nvSpPr>
          <p:cNvPr id="118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186" name="Product development"/>
          <p:cNvSpPr/>
          <p:nvPr/>
        </p:nvSpPr>
        <p:spPr>
          <a:xfrm>
            <a:off x="5152682" y="5225132"/>
            <a:ext cx="14647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 development</a:t>
            </a:r>
          </a:p>
        </p:txBody>
      </p:sp>
      <p:sp>
        <p:nvSpPr>
          <p:cNvPr id="1187" name="Market penetration"/>
          <p:cNvSpPr/>
          <p:nvPr/>
        </p:nvSpPr>
        <p:spPr>
          <a:xfrm>
            <a:off x="5151414" y="4588389"/>
            <a:ext cx="1464700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 penetration</a:t>
            </a:r>
          </a:p>
        </p:txBody>
      </p:sp>
      <p:sp>
        <p:nvSpPr>
          <p:cNvPr id="1188" name="Diversification"/>
          <p:cNvSpPr/>
          <p:nvPr/>
        </p:nvSpPr>
        <p:spPr>
          <a:xfrm>
            <a:off x="6696614" y="5225132"/>
            <a:ext cx="14647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Diversification</a:t>
            </a:r>
          </a:p>
        </p:txBody>
      </p:sp>
      <p:sp>
        <p:nvSpPr>
          <p:cNvPr id="1189" name="Market development"/>
          <p:cNvSpPr/>
          <p:nvPr/>
        </p:nvSpPr>
        <p:spPr>
          <a:xfrm>
            <a:off x="6695346" y="4588389"/>
            <a:ext cx="1464701" cy="566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80" y="21600"/>
                </a:moveTo>
                <a:lnTo>
                  <a:pt x="20920" y="21600"/>
                </a:lnTo>
                <a:cubicBezTo>
                  <a:pt x="21290" y="21600"/>
                  <a:pt x="21600" y="21022"/>
                  <a:pt x="21600" y="20334"/>
                </a:cubicBezTo>
                <a:lnTo>
                  <a:pt x="21600" y="20334"/>
                </a:lnTo>
                <a:lnTo>
                  <a:pt x="21600" y="1266"/>
                </a:lnTo>
                <a:cubicBezTo>
                  <a:pt x="21600" y="578"/>
                  <a:pt x="21290" y="0"/>
                  <a:pt x="20920" y="0"/>
                </a:cubicBezTo>
                <a:lnTo>
                  <a:pt x="680" y="0"/>
                </a:lnTo>
                <a:cubicBezTo>
                  <a:pt x="310" y="0"/>
                  <a:pt x="0" y="578"/>
                  <a:pt x="0" y="1266"/>
                </a:cubicBezTo>
                <a:lnTo>
                  <a:pt x="0" y="20334"/>
                </a:lnTo>
                <a:cubicBezTo>
                  <a:pt x="0" y="21022"/>
                  <a:pt x="310" y="21600"/>
                  <a:pt x="680" y="21600"/>
                </a:cubicBezTo>
                <a:close/>
              </a:path>
            </a:pathLst>
          </a:cu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 development</a:t>
            </a:r>
          </a:p>
        </p:txBody>
      </p:sp>
      <p:sp>
        <p:nvSpPr>
          <p:cNvPr id="1190" name="New products"/>
          <p:cNvSpPr txBox="1"/>
          <p:nvPr/>
        </p:nvSpPr>
        <p:spPr>
          <a:xfrm>
            <a:off x="4118993" y="5217363"/>
            <a:ext cx="96894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New products</a:t>
            </a:r>
          </a:p>
        </p:txBody>
      </p:sp>
      <p:sp>
        <p:nvSpPr>
          <p:cNvPr id="1191" name="Current products"/>
          <p:cNvSpPr txBox="1"/>
          <p:nvPr/>
        </p:nvSpPr>
        <p:spPr>
          <a:xfrm>
            <a:off x="4118993" y="4595762"/>
            <a:ext cx="96894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Current products</a:t>
            </a:r>
          </a:p>
        </p:txBody>
      </p:sp>
      <p:sp>
        <p:nvSpPr>
          <p:cNvPr id="1192" name="New customers"/>
          <p:cNvSpPr txBox="1"/>
          <p:nvPr/>
        </p:nvSpPr>
        <p:spPr>
          <a:xfrm>
            <a:off x="6752992" y="4012335"/>
            <a:ext cx="130151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New customers</a:t>
            </a:r>
          </a:p>
        </p:txBody>
      </p:sp>
      <p:sp>
        <p:nvSpPr>
          <p:cNvPr id="1193" name="Current customers"/>
          <p:cNvSpPr txBox="1"/>
          <p:nvPr/>
        </p:nvSpPr>
        <p:spPr>
          <a:xfrm>
            <a:off x="5246247" y="4012335"/>
            <a:ext cx="130151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Current customers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7" name="Chapter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2</a:t>
            </a:r>
          </a:p>
        </p:txBody>
      </p:sp>
      <p:sp>
        <p:nvSpPr>
          <p:cNvPr id="108" name="The Framework for Marketing Planning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Framework for Marketing Planning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96" name="Price"/>
          <p:cNvSpPr/>
          <p:nvPr/>
        </p:nvSpPr>
        <p:spPr>
          <a:xfrm>
            <a:off x="8606867" y="4989192"/>
            <a:ext cx="1249804" cy="306352"/>
          </a:xfrm>
          <a:prstGeom prst="roundRect">
            <a:avLst>
              <a:gd name="adj" fmla="val 49247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</a:t>
            </a:r>
          </a:p>
        </p:txBody>
      </p:sp>
      <p:sp>
        <p:nvSpPr>
          <p:cNvPr id="1197" name="Place"/>
          <p:cNvSpPr/>
          <p:nvPr/>
        </p:nvSpPr>
        <p:spPr>
          <a:xfrm>
            <a:off x="8606867" y="5626082"/>
            <a:ext cx="1249804" cy="306352"/>
          </a:xfrm>
          <a:prstGeom prst="roundRect">
            <a:avLst>
              <a:gd name="adj" fmla="val 49247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Place</a:t>
            </a:r>
          </a:p>
        </p:txBody>
      </p:sp>
      <p:sp>
        <p:nvSpPr>
          <p:cNvPr id="1198" name="Promotion"/>
          <p:cNvSpPr/>
          <p:nvPr/>
        </p:nvSpPr>
        <p:spPr>
          <a:xfrm>
            <a:off x="3115628" y="5305084"/>
            <a:ext cx="1249804" cy="306352"/>
          </a:xfrm>
          <a:prstGeom prst="roundRect">
            <a:avLst>
              <a:gd name="adj" fmla="val 49247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Promotion</a:t>
            </a:r>
          </a:p>
        </p:txBody>
      </p:sp>
      <p:sp>
        <p:nvSpPr>
          <p:cNvPr id="1199" name="Product"/>
          <p:cNvSpPr/>
          <p:nvPr/>
        </p:nvSpPr>
        <p:spPr>
          <a:xfrm>
            <a:off x="5893113" y="3766958"/>
            <a:ext cx="1249804" cy="306352"/>
          </a:xfrm>
          <a:prstGeom prst="roundRect">
            <a:avLst>
              <a:gd name="adj" fmla="val 49247"/>
            </a:avLst>
          </a:prstGeom>
          <a:solidFill>
            <a:schemeClr val="accent1">
              <a:hueOff val="71527"/>
              <a:satOff val="-27511"/>
              <a:lumOff val="32816"/>
            </a:schemeClr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</a:t>
            </a:r>
          </a:p>
        </p:txBody>
      </p:sp>
      <p:sp>
        <p:nvSpPr>
          <p:cNvPr id="1200" name="Figure 4. The 4-P Fra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4. The 4-P Framework </a:t>
            </a:r>
          </a:p>
        </p:txBody>
      </p:sp>
      <p:sp>
        <p:nvSpPr>
          <p:cNvPr id="1201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202" name="Right Brace 2"/>
          <p:cNvSpPr/>
          <p:nvPr/>
        </p:nvSpPr>
        <p:spPr>
          <a:xfrm>
            <a:off x="8441609" y="5581404"/>
            <a:ext cx="73449" cy="37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815"/>
                  <a:pt x="10800" y="1820"/>
                </a:cubicBezTo>
                <a:lnTo>
                  <a:pt x="10800" y="8980"/>
                </a:lnTo>
                <a:cubicBezTo>
                  <a:pt x="10800" y="9985"/>
                  <a:pt x="15635" y="10800"/>
                  <a:pt x="21600" y="10800"/>
                </a:cubicBezTo>
                <a:cubicBezTo>
                  <a:pt x="15635" y="10800"/>
                  <a:pt x="10800" y="11615"/>
                  <a:pt x="10800" y="12620"/>
                </a:cubicBezTo>
                <a:lnTo>
                  <a:pt x="10800" y="19780"/>
                </a:lnTo>
                <a:cubicBezTo>
                  <a:pt x="10800" y="20785"/>
                  <a:pt x="5965" y="21600"/>
                  <a:pt x="0" y="21600"/>
                </a:cubicBezTo>
              </a:path>
            </a:pathLst>
          </a:custGeom>
          <a:ln>
            <a:solidFill>
              <a:srgbClr val="2A2A2A"/>
            </a:solidFill>
          </a:ln>
        </p:spPr>
        <p:txBody>
          <a:bodyPr lIns="50800" tIns="50800" rIns="50800" bIns="50800"/>
          <a:lstStyle/>
          <a:p>
            <a:pPr algn="l" defTabSz="9144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203" name="Right Brace 52"/>
          <p:cNvSpPr/>
          <p:nvPr/>
        </p:nvSpPr>
        <p:spPr>
          <a:xfrm>
            <a:off x="8441609" y="4955867"/>
            <a:ext cx="73449" cy="37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815"/>
                  <a:pt x="10800" y="1820"/>
                </a:cubicBezTo>
                <a:lnTo>
                  <a:pt x="10800" y="8980"/>
                </a:lnTo>
                <a:cubicBezTo>
                  <a:pt x="10800" y="9985"/>
                  <a:pt x="15635" y="10800"/>
                  <a:pt x="21600" y="10800"/>
                </a:cubicBezTo>
                <a:cubicBezTo>
                  <a:pt x="15635" y="10800"/>
                  <a:pt x="10800" y="11615"/>
                  <a:pt x="10800" y="12620"/>
                </a:cubicBezTo>
                <a:lnTo>
                  <a:pt x="10800" y="19780"/>
                </a:lnTo>
                <a:cubicBezTo>
                  <a:pt x="10800" y="20785"/>
                  <a:pt x="5965" y="21600"/>
                  <a:pt x="0" y="21600"/>
                </a:cubicBezTo>
              </a:path>
            </a:pathLst>
          </a:custGeom>
          <a:ln>
            <a:solidFill>
              <a:srgbClr val="2A2A2A"/>
            </a:solidFill>
          </a:ln>
        </p:spPr>
        <p:txBody>
          <a:bodyPr lIns="50800" tIns="50800" rIns="50800" bIns="50800"/>
          <a:lstStyle/>
          <a:p>
            <a:pPr algn="l" defTabSz="9144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204" name="Left Brace 1"/>
          <p:cNvSpPr/>
          <p:nvPr/>
        </p:nvSpPr>
        <p:spPr>
          <a:xfrm rot="5400000">
            <a:off x="6447686" y="2363968"/>
            <a:ext cx="127727" cy="3739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11"/>
                  <a:pt x="10800" y="21179"/>
                </a:cubicBezTo>
                <a:lnTo>
                  <a:pt x="10800" y="11268"/>
                </a:lnTo>
                <a:cubicBezTo>
                  <a:pt x="10800" y="11035"/>
                  <a:pt x="5965" y="10847"/>
                  <a:pt x="0" y="10847"/>
                </a:cubicBezTo>
                <a:cubicBezTo>
                  <a:pt x="5965" y="10847"/>
                  <a:pt x="10800" y="10658"/>
                  <a:pt x="10800" y="10426"/>
                </a:cubicBezTo>
                <a:lnTo>
                  <a:pt x="10800" y="421"/>
                </a:lnTo>
                <a:cubicBezTo>
                  <a:pt x="10800" y="189"/>
                  <a:pt x="15635" y="0"/>
                  <a:pt x="21600" y="0"/>
                </a:cubicBezTo>
              </a:path>
            </a:pathLst>
          </a:custGeom>
          <a:ln>
            <a:solidFill>
              <a:srgbClr val="2A2A2A"/>
            </a:solidFill>
          </a:ln>
        </p:spPr>
        <p:txBody>
          <a:bodyPr lIns="50800" tIns="50800" rIns="50800" bIns="50800"/>
          <a:lstStyle/>
          <a:p>
            <a:pPr algn="l" defTabSz="9144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205" name="Line"/>
          <p:cNvSpPr/>
          <p:nvPr/>
        </p:nvSpPr>
        <p:spPr>
          <a:xfrm>
            <a:off x="4455366" y="4998334"/>
            <a:ext cx="98495" cy="922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223" name="Group"/>
          <p:cNvGrpSpPr/>
          <p:nvPr/>
        </p:nvGrpSpPr>
        <p:grpSpPr>
          <a:xfrm>
            <a:off x="4642407" y="4387123"/>
            <a:ext cx="3725816" cy="1532027"/>
            <a:chOff x="0" y="0"/>
            <a:chExt cx="3725815" cy="1532026"/>
          </a:xfrm>
        </p:grpSpPr>
        <p:grpSp>
          <p:nvGrpSpPr>
            <p:cNvPr id="1208" name="Group"/>
            <p:cNvGrpSpPr/>
            <p:nvPr/>
          </p:nvGrpSpPr>
          <p:grpSpPr>
            <a:xfrm>
              <a:off x="1494436" y="530370"/>
              <a:ext cx="704323" cy="501886"/>
              <a:chOff x="0" y="0"/>
              <a:chExt cx="704321" cy="501884"/>
            </a:xfrm>
          </p:grpSpPr>
          <p:sp>
            <p:nvSpPr>
              <p:cNvPr id="1206" name="Shape"/>
              <p:cNvSpPr/>
              <p:nvPr/>
            </p:nvSpPr>
            <p:spPr>
              <a:xfrm>
                <a:off x="0" y="0"/>
                <a:ext cx="704322" cy="5018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4"/>
                      <a:pt x="4839" y="0"/>
                      <a:pt x="10812" y="0"/>
                    </a:cubicBezTo>
                    <a:cubicBezTo>
                      <a:pt x="16761" y="0"/>
                      <a:pt x="21600" y="4834"/>
                      <a:pt x="21600" y="10800"/>
                    </a:cubicBezTo>
                    <a:lnTo>
                      <a:pt x="21600" y="10800"/>
                    </a:lnTo>
                    <a:cubicBezTo>
                      <a:pt x="21600" y="16766"/>
                      <a:pt x="16761" y="21600"/>
                      <a:pt x="10812" y="21600"/>
                    </a:cubicBezTo>
                    <a:cubicBezTo>
                      <a:pt x="4839" y="21600"/>
                      <a:pt x="0" y="16766"/>
                      <a:pt x="0" y="10800"/>
                    </a:cubicBezTo>
                  </a:path>
                </a:pathLst>
              </a:custGeom>
              <a:solidFill>
                <a:schemeClr val="accent6">
                  <a:hueOff val="-13368928"/>
                  <a:satOff val="50343"/>
                  <a:lumOff val="-1738"/>
                </a:schemeClr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07" name="Value"/>
              <p:cNvSpPr txBox="1"/>
              <p:nvPr/>
            </p:nvSpPr>
            <p:spPr>
              <a:xfrm>
                <a:off x="44606" y="119652"/>
                <a:ext cx="610133" cy="2789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7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Value</a:t>
                </a:r>
              </a:p>
            </p:txBody>
          </p:sp>
        </p:grpSp>
        <p:sp>
          <p:nvSpPr>
            <p:cNvPr id="1209" name="Product"/>
            <p:cNvSpPr/>
            <p:nvPr/>
          </p:nvSpPr>
          <p:spPr>
            <a:xfrm>
              <a:off x="0" y="1182"/>
              <a:ext cx="1191422" cy="301741"/>
            </a:xfrm>
            <a:prstGeom prst="roundRect">
              <a:avLst>
                <a:gd name="adj" fmla="val 50000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1210" name="Service"/>
            <p:cNvSpPr/>
            <p:nvPr/>
          </p:nvSpPr>
          <p:spPr>
            <a:xfrm>
              <a:off x="1270024" y="1182"/>
              <a:ext cx="1188458" cy="301741"/>
            </a:xfrm>
            <a:prstGeom prst="roundRect">
              <a:avLst>
                <a:gd name="adj" fmla="val 48130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1211" name="Brand"/>
            <p:cNvSpPr/>
            <p:nvPr/>
          </p:nvSpPr>
          <p:spPr>
            <a:xfrm>
              <a:off x="2534603" y="0"/>
              <a:ext cx="1191213" cy="304105"/>
            </a:xfrm>
            <a:prstGeom prst="roundRect">
              <a:avLst>
                <a:gd name="adj" fmla="val 47226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1212" name="Communication"/>
            <p:cNvSpPr/>
            <p:nvPr/>
          </p:nvSpPr>
          <p:spPr>
            <a:xfrm>
              <a:off x="0" y="1225675"/>
              <a:ext cx="1834981" cy="306352"/>
            </a:xfrm>
            <a:prstGeom prst="roundRect">
              <a:avLst>
                <a:gd name="adj" fmla="val 49247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1213" name="Distribution"/>
            <p:cNvSpPr/>
            <p:nvPr/>
          </p:nvSpPr>
          <p:spPr>
            <a:xfrm>
              <a:off x="1886969" y="1225675"/>
              <a:ext cx="1838846" cy="306352"/>
            </a:xfrm>
            <a:prstGeom prst="roundRect">
              <a:avLst>
                <a:gd name="adj" fmla="val 49247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1214" name="Incentives"/>
            <p:cNvSpPr/>
            <p:nvPr/>
          </p:nvSpPr>
          <p:spPr>
            <a:xfrm>
              <a:off x="2476285" y="623178"/>
              <a:ext cx="1249530" cy="306352"/>
            </a:xfrm>
            <a:prstGeom prst="roundRect">
              <a:avLst>
                <a:gd name="adj" fmla="val 49247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1215" name="Price"/>
            <p:cNvSpPr/>
            <p:nvPr/>
          </p:nvSpPr>
          <p:spPr>
            <a:xfrm>
              <a:off x="0" y="623178"/>
              <a:ext cx="1249803" cy="306352"/>
            </a:xfrm>
            <a:prstGeom prst="roundRect">
              <a:avLst>
                <a:gd name="adj" fmla="val 49247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1216" name="Arrow"/>
            <p:cNvSpPr/>
            <p:nvPr/>
          </p:nvSpPr>
          <p:spPr>
            <a:xfrm>
              <a:off x="1309437" y="688877"/>
              <a:ext cx="159744" cy="174954"/>
            </a:xfrm>
            <a:prstGeom prst="rightArrow">
              <a:avLst>
                <a:gd name="adj1" fmla="val 32944"/>
                <a:gd name="adj2" fmla="val 38017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Arrow"/>
            <p:cNvSpPr/>
            <p:nvPr/>
          </p:nvSpPr>
          <p:spPr>
            <a:xfrm flipH="1">
              <a:off x="2227111" y="688877"/>
              <a:ext cx="159745" cy="174954"/>
            </a:xfrm>
            <a:prstGeom prst="rightArrow">
              <a:avLst>
                <a:gd name="adj1" fmla="val 32944"/>
                <a:gd name="adj2" fmla="val 38017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Arrow"/>
            <p:cNvSpPr/>
            <p:nvPr/>
          </p:nvSpPr>
          <p:spPr>
            <a:xfrm rot="18900000">
              <a:off x="1458207" y="995534"/>
              <a:ext cx="169225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Arrow"/>
            <p:cNvSpPr/>
            <p:nvPr/>
          </p:nvSpPr>
          <p:spPr>
            <a:xfrm rot="13500000">
              <a:off x="2076598" y="995534"/>
              <a:ext cx="169225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Arrow"/>
            <p:cNvSpPr/>
            <p:nvPr/>
          </p:nvSpPr>
          <p:spPr>
            <a:xfrm flipH="1" rot="16200000">
              <a:off x="1790480" y="325571"/>
              <a:ext cx="127001" cy="174955"/>
            </a:xfrm>
            <a:prstGeom prst="rightArrow">
              <a:avLst>
                <a:gd name="adj1" fmla="val 32944"/>
                <a:gd name="adj2" fmla="val 47819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Arrow"/>
            <p:cNvSpPr/>
            <p:nvPr/>
          </p:nvSpPr>
          <p:spPr>
            <a:xfrm flipH="1" rot="18900000">
              <a:off x="2171174" y="374712"/>
              <a:ext cx="169224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Arrow"/>
            <p:cNvSpPr/>
            <p:nvPr/>
          </p:nvSpPr>
          <p:spPr>
            <a:xfrm flipH="1" rot="13500000">
              <a:off x="1385276" y="375124"/>
              <a:ext cx="169224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26" name="Figure 5. The Product Life Cycle Fra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5. The Product Life Cycle Framework </a:t>
            </a:r>
          </a:p>
        </p:txBody>
      </p:sp>
      <p:sp>
        <p:nvSpPr>
          <p:cNvPr id="1227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228" name="Introduction"/>
          <p:cNvSpPr txBox="1"/>
          <p:nvPr/>
        </p:nvSpPr>
        <p:spPr>
          <a:xfrm>
            <a:off x="3286871" y="5864343"/>
            <a:ext cx="1195289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Introduction</a:t>
            </a:r>
          </a:p>
        </p:txBody>
      </p:sp>
      <p:sp>
        <p:nvSpPr>
          <p:cNvPr id="1229" name="Growth"/>
          <p:cNvSpPr txBox="1"/>
          <p:nvPr/>
        </p:nvSpPr>
        <p:spPr>
          <a:xfrm>
            <a:off x="5430822" y="5864343"/>
            <a:ext cx="723802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Growth</a:t>
            </a:r>
          </a:p>
        </p:txBody>
      </p:sp>
      <p:sp>
        <p:nvSpPr>
          <p:cNvPr id="1230" name="Maturity"/>
          <p:cNvSpPr txBox="1"/>
          <p:nvPr/>
        </p:nvSpPr>
        <p:spPr>
          <a:xfrm>
            <a:off x="7163506" y="5864343"/>
            <a:ext cx="805062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Maturity</a:t>
            </a:r>
          </a:p>
        </p:txBody>
      </p:sp>
      <p:sp>
        <p:nvSpPr>
          <p:cNvPr id="1231" name="Decline"/>
          <p:cNvSpPr txBox="1"/>
          <p:nvPr/>
        </p:nvSpPr>
        <p:spPr>
          <a:xfrm>
            <a:off x="8727578" y="5864343"/>
            <a:ext cx="764580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Decline</a:t>
            </a:r>
          </a:p>
        </p:txBody>
      </p:sp>
      <p:sp>
        <p:nvSpPr>
          <p:cNvPr id="1232" name="Sales"/>
          <p:cNvSpPr txBox="1"/>
          <p:nvPr/>
        </p:nvSpPr>
        <p:spPr>
          <a:xfrm>
            <a:off x="2683724" y="3450949"/>
            <a:ext cx="504330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Sales</a:t>
            </a:r>
          </a:p>
        </p:txBody>
      </p:sp>
      <p:sp>
        <p:nvSpPr>
          <p:cNvPr id="1233" name="Time"/>
          <p:cNvSpPr txBox="1"/>
          <p:nvPr/>
        </p:nvSpPr>
        <p:spPr>
          <a:xfrm>
            <a:off x="9800258" y="5648673"/>
            <a:ext cx="468809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Time</a:t>
            </a:r>
          </a:p>
        </p:txBody>
      </p:sp>
      <p:sp>
        <p:nvSpPr>
          <p:cNvPr id="1234" name="Market size"/>
          <p:cNvSpPr txBox="1"/>
          <p:nvPr/>
        </p:nvSpPr>
        <p:spPr>
          <a:xfrm>
            <a:off x="1815238" y="6241874"/>
            <a:ext cx="10964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Market size</a:t>
            </a:r>
          </a:p>
        </p:txBody>
      </p:sp>
      <p:sp>
        <p:nvSpPr>
          <p:cNvPr id="1235" name="Market growth"/>
          <p:cNvSpPr txBox="1"/>
          <p:nvPr/>
        </p:nvSpPr>
        <p:spPr>
          <a:xfrm>
            <a:off x="1461423" y="6619405"/>
            <a:ext cx="1450282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Market growth</a:t>
            </a:r>
          </a:p>
        </p:txBody>
      </p:sp>
      <p:sp>
        <p:nvSpPr>
          <p:cNvPr id="1236" name="Competition"/>
          <p:cNvSpPr txBox="1"/>
          <p:nvPr/>
        </p:nvSpPr>
        <p:spPr>
          <a:xfrm>
            <a:off x="1663433" y="6985632"/>
            <a:ext cx="1248272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Competition</a:t>
            </a:r>
          </a:p>
        </p:txBody>
      </p:sp>
      <p:sp>
        <p:nvSpPr>
          <p:cNvPr id="1237" name="Small"/>
          <p:cNvSpPr txBox="1"/>
          <p:nvPr/>
        </p:nvSpPr>
        <p:spPr>
          <a:xfrm>
            <a:off x="3627290" y="6241874"/>
            <a:ext cx="524670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Small</a:t>
            </a:r>
          </a:p>
        </p:txBody>
      </p:sp>
      <p:sp>
        <p:nvSpPr>
          <p:cNvPr id="1238" name="Moderate"/>
          <p:cNvSpPr txBox="1"/>
          <p:nvPr/>
        </p:nvSpPr>
        <p:spPr>
          <a:xfrm>
            <a:off x="5300994" y="6241874"/>
            <a:ext cx="1004591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Moderate</a:t>
            </a:r>
          </a:p>
        </p:txBody>
      </p:sp>
      <p:sp>
        <p:nvSpPr>
          <p:cNvPr id="1239" name="Large"/>
          <p:cNvSpPr txBox="1"/>
          <p:nvPr/>
        </p:nvSpPr>
        <p:spPr>
          <a:xfrm>
            <a:off x="7280881" y="6241874"/>
            <a:ext cx="575470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Large</a:t>
            </a:r>
          </a:p>
        </p:txBody>
      </p:sp>
      <p:sp>
        <p:nvSpPr>
          <p:cNvPr id="1240" name="Moderate/Small"/>
          <p:cNvSpPr txBox="1"/>
          <p:nvPr/>
        </p:nvSpPr>
        <p:spPr>
          <a:xfrm>
            <a:off x="8307287" y="6241874"/>
            <a:ext cx="1605360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Moderate/Small</a:t>
            </a:r>
          </a:p>
        </p:txBody>
      </p:sp>
      <p:sp>
        <p:nvSpPr>
          <p:cNvPr id="1241" name="Low"/>
          <p:cNvSpPr txBox="1"/>
          <p:nvPr/>
        </p:nvSpPr>
        <p:spPr>
          <a:xfrm>
            <a:off x="3685383" y="6619405"/>
            <a:ext cx="408484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Low</a:t>
            </a:r>
          </a:p>
        </p:txBody>
      </p:sp>
      <p:sp>
        <p:nvSpPr>
          <p:cNvPr id="1242" name="High"/>
          <p:cNvSpPr txBox="1"/>
          <p:nvPr/>
        </p:nvSpPr>
        <p:spPr>
          <a:xfrm>
            <a:off x="5576872" y="6619405"/>
            <a:ext cx="452835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High</a:t>
            </a:r>
          </a:p>
        </p:txBody>
      </p:sp>
      <p:sp>
        <p:nvSpPr>
          <p:cNvPr id="1243" name="Low"/>
          <p:cNvSpPr txBox="1"/>
          <p:nvPr/>
        </p:nvSpPr>
        <p:spPr>
          <a:xfrm>
            <a:off x="7364374" y="6619405"/>
            <a:ext cx="408485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Low</a:t>
            </a:r>
          </a:p>
        </p:txBody>
      </p:sp>
      <p:sp>
        <p:nvSpPr>
          <p:cNvPr id="1244" name="Negative"/>
          <p:cNvSpPr txBox="1"/>
          <p:nvPr/>
        </p:nvSpPr>
        <p:spPr>
          <a:xfrm>
            <a:off x="8647558" y="6619405"/>
            <a:ext cx="924819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Negative</a:t>
            </a:r>
          </a:p>
        </p:txBody>
      </p:sp>
      <p:sp>
        <p:nvSpPr>
          <p:cNvPr id="1245" name="Low"/>
          <p:cNvSpPr txBox="1"/>
          <p:nvPr/>
        </p:nvSpPr>
        <p:spPr>
          <a:xfrm>
            <a:off x="3685383" y="6985632"/>
            <a:ext cx="408484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Low</a:t>
            </a:r>
          </a:p>
        </p:txBody>
      </p:sp>
      <p:sp>
        <p:nvSpPr>
          <p:cNvPr id="1246" name="Moderate"/>
          <p:cNvSpPr txBox="1"/>
          <p:nvPr/>
        </p:nvSpPr>
        <p:spPr>
          <a:xfrm>
            <a:off x="5300994" y="6985632"/>
            <a:ext cx="1004591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Moderate</a:t>
            </a:r>
          </a:p>
        </p:txBody>
      </p:sp>
      <p:sp>
        <p:nvSpPr>
          <p:cNvPr id="1247" name="High"/>
          <p:cNvSpPr txBox="1"/>
          <p:nvPr/>
        </p:nvSpPr>
        <p:spPr>
          <a:xfrm>
            <a:off x="7342199" y="6985632"/>
            <a:ext cx="452835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High</a:t>
            </a:r>
          </a:p>
        </p:txBody>
      </p:sp>
      <p:sp>
        <p:nvSpPr>
          <p:cNvPr id="1248" name="Moderate/Low"/>
          <p:cNvSpPr txBox="1"/>
          <p:nvPr/>
        </p:nvSpPr>
        <p:spPr>
          <a:xfrm>
            <a:off x="8365380" y="6985632"/>
            <a:ext cx="1489175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Moderate/Low</a:t>
            </a:r>
          </a:p>
        </p:txBody>
      </p:sp>
      <p:grpSp>
        <p:nvGrpSpPr>
          <p:cNvPr id="1255" name="Group"/>
          <p:cNvGrpSpPr/>
          <p:nvPr/>
        </p:nvGrpSpPr>
        <p:grpSpPr>
          <a:xfrm>
            <a:off x="2935552" y="3664891"/>
            <a:ext cx="6752966" cy="2116774"/>
            <a:chOff x="1491" y="0"/>
            <a:chExt cx="6752964" cy="2116772"/>
          </a:xfrm>
        </p:grpSpPr>
        <p:sp>
          <p:nvSpPr>
            <p:cNvPr id="1249" name="Line"/>
            <p:cNvSpPr/>
            <p:nvPr/>
          </p:nvSpPr>
          <p:spPr>
            <a:xfrm flipV="1">
              <a:off x="1491" y="100262"/>
              <a:ext cx="1" cy="201162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 flipV="1">
              <a:off x="1491" y="2111884"/>
              <a:ext cx="6752965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 flipV="1">
              <a:off x="1910974" y="1713833"/>
              <a:ext cx="1845" cy="39442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 flipV="1">
              <a:off x="3663794" y="410951"/>
              <a:ext cx="1843" cy="170582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 flipV="1">
              <a:off x="5455318" y="302224"/>
              <a:ext cx="1" cy="180945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Shape"/>
            <p:cNvSpPr/>
            <p:nvPr/>
          </p:nvSpPr>
          <p:spPr>
            <a:xfrm>
              <a:off x="1492" y="0"/>
              <a:ext cx="6093391" cy="209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439"/>
                  </a:moveTo>
                  <a:lnTo>
                    <a:pt x="20738" y="6277"/>
                  </a:lnTo>
                  <a:lnTo>
                    <a:pt x="19869" y="4248"/>
                  </a:lnTo>
                  <a:lnTo>
                    <a:pt x="19013" y="2503"/>
                  </a:lnTo>
                  <a:lnTo>
                    <a:pt x="18144" y="1157"/>
                  </a:lnTo>
                  <a:lnTo>
                    <a:pt x="17281" y="284"/>
                  </a:lnTo>
                  <a:lnTo>
                    <a:pt x="16419" y="0"/>
                  </a:lnTo>
                  <a:moveTo>
                    <a:pt x="0" y="21600"/>
                  </a:moveTo>
                  <a:lnTo>
                    <a:pt x="1725" y="21335"/>
                  </a:lnTo>
                  <a:lnTo>
                    <a:pt x="2594" y="21107"/>
                  </a:lnTo>
                  <a:lnTo>
                    <a:pt x="3456" y="20747"/>
                  </a:lnTo>
                  <a:lnTo>
                    <a:pt x="4319" y="20254"/>
                  </a:lnTo>
                  <a:lnTo>
                    <a:pt x="5188" y="19590"/>
                  </a:lnTo>
                  <a:lnTo>
                    <a:pt x="6050" y="18699"/>
                  </a:lnTo>
                  <a:lnTo>
                    <a:pt x="7775" y="16176"/>
                  </a:lnTo>
                  <a:lnTo>
                    <a:pt x="9506" y="12649"/>
                  </a:lnTo>
                  <a:lnTo>
                    <a:pt x="11231" y="8439"/>
                  </a:lnTo>
                  <a:lnTo>
                    <a:pt x="12100" y="6277"/>
                  </a:lnTo>
                  <a:lnTo>
                    <a:pt x="12963" y="4248"/>
                  </a:lnTo>
                  <a:lnTo>
                    <a:pt x="13825" y="2503"/>
                  </a:lnTo>
                  <a:lnTo>
                    <a:pt x="14687" y="1157"/>
                  </a:lnTo>
                  <a:lnTo>
                    <a:pt x="15556" y="284"/>
                  </a:lnTo>
                  <a:lnTo>
                    <a:pt x="16419" y="0"/>
                  </a:lnTo>
                </a:path>
              </a:pathLst>
            </a:custGeom>
            <a:noFill/>
            <a:ln w="38100" cap="rnd">
              <a:solidFill>
                <a:srgbClr val="3D749D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256" name="Arrow"/>
          <p:cNvSpPr/>
          <p:nvPr/>
        </p:nvSpPr>
        <p:spPr>
          <a:xfrm>
            <a:off x="3044102" y="6281397"/>
            <a:ext cx="159745" cy="174955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57" name="Arrow"/>
          <p:cNvSpPr/>
          <p:nvPr/>
        </p:nvSpPr>
        <p:spPr>
          <a:xfrm>
            <a:off x="3044102" y="6658928"/>
            <a:ext cx="159745" cy="174954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58" name="Arrow"/>
          <p:cNvSpPr/>
          <p:nvPr/>
        </p:nvSpPr>
        <p:spPr>
          <a:xfrm>
            <a:off x="3044102" y="7036459"/>
            <a:ext cx="159744" cy="174954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61" name="Figure 6. The Critical Path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6. The Critical Path Method</a:t>
            </a:r>
          </a:p>
        </p:txBody>
      </p:sp>
      <p:sp>
        <p:nvSpPr>
          <p:cNvPr id="1262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1281" name="Group"/>
          <p:cNvGrpSpPr/>
          <p:nvPr/>
        </p:nvGrpSpPr>
        <p:grpSpPr>
          <a:xfrm>
            <a:off x="4681933" y="3235969"/>
            <a:ext cx="3843199" cy="2458654"/>
            <a:chOff x="0" y="0"/>
            <a:chExt cx="3843198" cy="2458653"/>
          </a:xfrm>
        </p:grpSpPr>
        <p:grpSp>
          <p:nvGrpSpPr>
            <p:cNvPr id="1274" name="Group"/>
            <p:cNvGrpSpPr/>
            <p:nvPr/>
          </p:nvGrpSpPr>
          <p:grpSpPr>
            <a:xfrm>
              <a:off x="-1" y="0"/>
              <a:ext cx="3843200" cy="2458654"/>
              <a:chOff x="0" y="0"/>
              <a:chExt cx="3843198" cy="2458653"/>
            </a:xfrm>
          </p:grpSpPr>
          <p:sp>
            <p:nvSpPr>
              <p:cNvPr id="1263" name="A"/>
              <p:cNvSpPr/>
              <p:nvPr/>
            </p:nvSpPr>
            <p:spPr>
              <a:xfrm>
                <a:off x="0" y="927506"/>
                <a:ext cx="475749" cy="475749"/>
              </a:xfrm>
              <a:prstGeom prst="ellipse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defTabSz="914400">
                  <a:defRPr b="1" sz="1600">
                    <a:solidFill>
                      <a:srgbClr val="000000"/>
                    </a:solidFill>
                    <a:uFill>
                      <a:solidFill>
                        <a:srgbClr val="4349AA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1264" name="C"/>
              <p:cNvSpPr/>
              <p:nvPr/>
            </p:nvSpPr>
            <p:spPr>
              <a:xfrm>
                <a:off x="1718583" y="927506"/>
                <a:ext cx="475750" cy="475749"/>
              </a:xfrm>
              <a:prstGeom prst="ellipse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defTabSz="914400">
                  <a:defRPr b="1" sz="1600">
                    <a:solidFill>
                      <a:srgbClr val="000000"/>
                    </a:solidFill>
                    <a:uFill>
                      <a:solidFill>
                        <a:srgbClr val="4349AA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</a:t>
                </a:r>
              </a:p>
            </p:txBody>
          </p:sp>
          <p:sp>
            <p:nvSpPr>
              <p:cNvPr id="1265" name="E"/>
              <p:cNvSpPr/>
              <p:nvPr/>
            </p:nvSpPr>
            <p:spPr>
              <a:xfrm>
                <a:off x="3367450" y="883492"/>
                <a:ext cx="475749" cy="475749"/>
              </a:xfrm>
              <a:prstGeom prst="ellipse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defTabSz="914400">
                  <a:defRPr b="1" sz="1600">
                    <a:solidFill>
                      <a:srgbClr val="000000"/>
                    </a:solidFill>
                    <a:uFill>
                      <a:solidFill>
                        <a:srgbClr val="4349AA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E</a:t>
                </a:r>
              </a:p>
            </p:txBody>
          </p:sp>
          <p:sp>
            <p:nvSpPr>
              <p:cNvPr id="1266" name="B"/>
              <p:cNvSpPr/>
              <p:nvPr/>
            </p:nvSpPr>
            <p:spPr>
              <a:xfrm>
                <a:off x="855722" y="1982904"/>
                <a:ext cx="475749" cy="475750"/>
              </a:xfrm>
              <a:prstGeom prst="ellipse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defTabSz="914400">
                  <a:defRPr b="1" sz="1600">
                    <a:solidFill>
                      <a:srgbClr val="000000"/>
                    </a:solidFill>
                    <a:uFill>
                      <a:solidFill>
                        <a:srgbClr val="4349AA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sp>
            <p:nvSpPr>
              <p:cNvPr id="1267" name="D"/>
              <p:cNvSpPr/>
              <p:nvPr/>
            </p:nvSpPr>
            <p:spPr>
              <a:xfrm>
                <a:off x="1718583" y="0"/>
                <a:ext cx="475750" cy="475749"/>
              </a:xfrm>
              <a:prstGeom prst="ellipse">
                <a:avLst/>
              </a:prstGeom>
              <a:solidFill>
                <a:srgbClr val="FFD67E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defTabSz="914400">
                  <a:defRPr b="1" sz="1600">
                    <a:solidFill>
                      <a:srgbClr val="000000"/>
                    </a:solidFill>
                    <a:uFill>
                      <a:solidFill>
                        <a:srgbClr val="4349AA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D</a:t>
                </a:r>
              </a:p>
            </p:txBody>
          </p:sp>
          <p:sp>
            <p:nvSpPr>
              <p:cNvPr id="1268" name="Line"/>
              <p:cNvSpPr/>
              <p:nvPr/>
            </p:nvSpPr>
            <p:spPr>
              <a:xfrm>
                <a:off x="491330" y="1165380"/>
                <a:ext cx="1200037" cy="1"/>
              </a:xfrm>
              <a:prstGeom prst="line">
                <a:avLst/>
              </a:prstGeom>
              <a:noFill/>
              <a:ln w="38100" cap="flat">
                <a:solidFill>
                  <a:srgbClr val="3D749D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2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69" name="Line"/>
              <p:cNvSpPr/>
              <p:nvPr/>
            </p:nvSpPr>
            <p:spPr>
              <a:xfrm>
                <a:off x="362716" y="1386032"/>
                <a:ext cx="529188" cy="662622"/>
              </a:xfrm>
              <a:prstGeom prst="line">
                <a:avLst/>
              </a:prstGeom>
              <a:noFill/>
              <a:ln w="38100" cap="flat">
                <a:solidFill>
                  <a:srgbClr val="3D749D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2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0" name="Line"/>
              <p:cNvSpPr/>
              <p:nvPr/>
            </p:nvSpPr>
            <p:spPr>
              <a:xfrm flipV="1">
                <a:off x="1283385" y="1404345"/>
                <a:ext cx="533438" cy="634531"/>
              </a:xfrm>
              <a:prstGeom prst="line">
                <a:avLst/>
              </a:prstGeom>
              <a:noFill/>
              <a:ln w="38100" cap="flat">
                <a:solidFill>
                  <a:srgbClr val="3D749D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2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1" name="Line"/>
              <p:cNvSpPr/>
              <p:nvPr/>
            </p:nvSpPr>
            <p:spPr>
              <a:xfrm flipV="1">
                <a:off x="442918" y="291981"/>
                <a:ext cx="1266659" cy="721830"/>
              </a:xfrm>
              <a:prstGeom prst="line">
                <a:avLst/>
              </a:prstGeom>
              <a:noFill/>
              <a:ln w="38100" cap="flat">
                <a:solidFill>
                  <a:srgbClr val="3D749D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2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2" name="Line"/>
              <p:cNvSpPr/>
              <p:nvPr/>
            </p:nvSpPr>
            <p:spPr>
              <a:xfrm>
                <a:off x="2203566" y="304878"/>
                <a:ext cx="1190789" cy="670660"/>
              </a:xfrm>
              <a:prstGeom prst="line">
                <a:avLst/>
              </a:prstGeom>
              <a:noFill/>
              <a:ln w="38100" cap="flat">
                <a:solidFill>
                  <a:srgbClr val="3D749D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2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3" name="Line"/>
              <p:cNvSpPr/>
              <p:nvPr/>
            </p:nvSpPr>
            <p:spPr>
              <a:xfrm>
                <a:off x="2220915" y="1161524"/>
                <a:ext cx="1119953" cy="1"/>
              </a:xfrm>
              <a:prstGeom prst="line">
                <a:avLst/>
              </a:prstGeom>
              <a:noFill/>
              <a:ln w="38100" cap="flat">
                <a:solidFill>
                  <a:srgbClr val="3D749D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2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275" name="4"/>
            <p:cNvSpPr txBox="1"/>
            <p:nvPr/>
          </p:nvSpPr>
          <p:spPr>
            <a:xfrm>
              <a:off x="1021596" y="152593"/>
              <a:ext cx="22691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1276" name="5"/>
            <p:cNvSpPr txBox="1"/>
            <p:nvPr/>
          </p:nvSpPr>
          <p:spPr>
            <a:xfrm>
              <a:off x="1021596" y="758797"/>
              <a:ext cx="22691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1277" name="2"/>
            <p:cNvSpPr txBox="1"/>
            <p:nvPr/>
          </p:nvSpPr>
          <p:spPr>
            <a:xfrm>
              <a:off x="309670" y="1644102"/>
              <a:ext cx="22691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1278" name="2"/>
            <p:cNvSpPr txBox="1"/>
            <p:nvPr/>
          </p:nvSpPr>
          <p:spPr>
            <a:xfrm>
              <a:off x="1579635" y="1644102"/>
              <a:ext cx="22691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1279" name="7"/>
            <p:cNvSpPr txBox="1"/>
            <p:nvPr/>
          </p:nvSpPr>
          <p:spPr>
            <a:xfrm>
              <a:off x="2592042" y="758797"/>
              <a:ext cx="22691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7</a:t>
              </a:r>
            </a:p>
          </p:txBody>
        </p:sp>
        <p:sp>
          <p:nvSpPr>
            <p:cNvPr id="1280" name="6"/>
            <p:cNvSpPr txBox="1"/>
            <p:nvPr/>
          </p:nvSpPr>
          <p:spPr>
            <a:xfrm>
              <a:off x="2592042" y="152593"/>
              <a:ext cx="22691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6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84" name="Figure 7. The Responsibility Assignment Matri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7. The Responsibility Assignment Matrix </a:t>
            </a:r>
          </a:p>
        </p:txBody>
      </p:sp>
      <p:sp>
        <p:nvSpPr>
          <p:cNvPr id="128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286" name="Line"/>
          <p:cNvSpPr/>
          <p:nvPr/>
        </p:nvSpPr>
        <p:spPr>
          <a:xfrm flipV="1">
            <a:off x="3598426" y="3489463"/>
            <a:ext cx="6830664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87" name="Line"/>
          <p:cNvSpPr/>
          <p:nvPr/>
        </p:nvSpPr>
        <p:spPr>
          <a:xfrm>
            <a:off x="3620029" y="4208016"/>
            <a:ext cx="6807902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88" name="Line"/>
          <p:cNvSpPr/>
          <p:nvPr/>
        </p:nvSpPr>
        <p:spPr>
          <a:xfrm>
            <a:off x="4955254" y="3850220"/>
            <a:ext cx="5469884" cy="3490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89" name="Line"/>
          <p:cNvSpPr/>
          <p:nvPr/>
        </p:nvSpPr>
        <p:spPr>
          <a:xfrm flipH="1" flipV="1">
            <a:off x="4634395" y="3495085"/>
            <a:ext cx="29942" cy="213287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90" name="Activity"/>
          <p:cNvSpPr txBox="1"/>
          <p:nvPr/>
        </p:nvSpPr>
        <p:spPr>
          <a:xfrm>
            <a:off x="3550339" y="3685215"/>
            <a:ext cx="979634" cy="36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</a:t>
            </a:r>
          </a:p>
        </p:txBody>
      </p:sp>
      <p:sp>
        <p:nvSpPr>
          <p:cNvPr id="1291" name="Responsibilities"/>
          <p:cNvSpPr txBox="1"/>
          <p:nvPr/>
        </p:nvSpPr>
        <p:spPr>
          <a:xfrm>
            <a:off x="6936767" y="3489809"/>
            <a:ext cx="1551447" cy="36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Responsibilities</a:t>
            </a:r>
          </a:p>
        </p:txBody>
      </p:sp>
      <p:sp>
        <p:nvSpPr>
          <p:cNvPr id="1292" name="Role/Team 1"/>
          <p:cNvSpPr txBox="1"/>
          <p:nvPr/>
        </p:nvSpPr>
        <p:spPr>
          <a:xfrm>
            <a:off x="4728007" y="3850897"/>
            <a:ext cx="1391022" cy="361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Role/Team 1</a:t>
            </a:r>
          </a:p>
        </p:txBody>
      </p:sp>
      <p:sp>
        <p:nvSpPr>
          <p:cNvPr id="1293" name="Role/Team 2"/>
          <p:cNvSpPr txBox="1"/>
          <p:nvPr/>
        </p:nvSpPr>
        <p:spPr>
          <a:xfrm>
            <a:off x="6113596" y="3857896"/>
            <a:ext cx="1494372" cy="34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Role/Team 2</a:t>
            </a:r>
          </a:p>
        </p:txBody>
      </p:sp>
      <p:sp>
        <p:nvSpPr>
          <p:cNvPr id="1294" name="Role/Team 3"/>
          <p:cNvSpPr txBox="1"/>
          <p:nvPr/>
        </p:nvSpPr>
        <p:spPr>
          <a:xfrm>
            <a:off x="7548572" y="3850897"/>
            <a:ext cx="1498950" cy="361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Role/Team 3</a:t>
            </a:r>
          </a:p>
        </p:txBody>
      </p:sp>
      <p:sp>
        <p:nvSpPr>
          <p:cNvPr id="1295" name="Role/Team 4"/>
          <p:cNvSpPr txBox="1"/>
          <p:nvPr/>
        </p:nvSpPr>
        <p:spPr>
          <a:xfrm>
            <a:off x="9029798" y="3850897"/>
            <a:ext cx="1411027" cy="361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Role/Team 4</a:t>
            </a:r>
          </a:p>
        </p:txBody>
      </p:sp>
      <p:sp>
        <p:nvSpPr>
          <p:cNvPr id="1296" name="Activity A"/>
          <p:cNvSpPr txBox="1"/>
          <p:nvPr/>
        </p:nvSpPr>
        <p:spPr>
          <a:xfrm>
            <a:off x="3480149" y="4309652"/>
            <a:ext cx="1115751" cy="34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A</a:t>
            </a:r>
          </a:p>
        </p:txBody>
      </p:sp>
      <p:sp>
        <p:nvSpPr>
          <p:cNvPr id="1297" name="Activity B"/>
          <p:cNvSpPr txBox="1"/>
          <p:nvPr/>
        </p:nvSpPr>
        <p:spPr>
          <a:xfrm>
            <a:off x="3527917" y="4744256"/>
            <a:ext cx="1067983" cy="34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B</a:t>
            </a:r>
          </a:p>
        </p:txBody>
      </p:sp>
      <p:sp>
        <p:nvSpPr>
          <p:cNvPr id="1298" name="Activity C"/>
          <p:cNvSpPr txBox="1"/>
          <p:nvPr/>
        </p:nvSpPr>
        <p:spPr>
          <a:xfrm>
            <a:off x="3480149" y="5178861"/>
            <a:ext cx="1115751" cy="347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C</a:t>
            </a:r>
          </a:p>
        </p:txBody>
      </p:sp>
      <p:sp>
        <p:nvSpPr>
          <p:cNvPr id="1299" name="Rectangle"/>
          <p:cNvSpPr/>
          <p:nvPr/>
        </p:nvSpPr>
        <p:spPr>
          <a:xfrm rot="16200000">
            <a:off x="6002237" y="3057287"/>
            <a:ext cx="295511" cy="2858612"/>
          </a:xfrm>
          <a:prstGeom prst="rect">
            <a:avLst/>
          </a:prstGeom>
          <a:solidFill>
            <a:srgbClr val="253A6C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00" name="Rectangle"/>
          <p:cNvSpPr/>
          <p:nvPr/>
        </p:nvSpPr>
        <p:spPr>
          <a:xfrm rot="16200000">
            <a:off x="7412073" y="3492920"/>
            <a:ext cx="295512" cy="2858613"/>
          </a:xfrm>
          <a:prstGeom prst="rect">
            <a:avLst/>
          </a:prstGeom>
          <a:solidFill>
            <a:srgbClr val="253A6C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01" name="Rectangle"/>
          <p:cNvSpPr/>
          <p:nvPr/>
        </p:nvSpPr>
        <p:spPr>
          <a:xfrm rot="16200000">
            <a:off x="5284841" y="4661866"/>
            <a:ext cx="295512" cy="1399655"/>
          </a:xfrm>
          <a:prstGeom prst="rect">
            <a:avLst/>
          </a:prstGeom>
          <a:solidFill>
            <a:srgbClr val="253A6C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02" name="Rectangle"/>
          <p:cNvSpPr/>
          <p:nvPr/>
        </p:nvSpPr>
        <p:spPr>
          <a:xfrm rot="16200000">
            <a:off x="8890203" y="3970913"/>
            <a:ext cx="295511" cy="2781561"/>
          </a:xfrm>
          <a:prstGeom prst="rect">
            <a:avLst/>
          </a:prstGeom>
          <a:solidFill>
            <a:srgbClr val="253A6C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05" name="Figure 8. Gantt Matri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8. Gantt Matrix</a:t>
            </a:r>
          </a:p>
        </p:txBody>
      </p:sp>
      <p:sp>
        <p:nvSpPr>
          <p:cNvPr id="1306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307" name="Line"/>
          <p:cNvSpPr/>
          <p:nvPr/>
        </p:nvSpPr>
        <p:spPr>
          <a:xfrm>
            <a:off x="2935421" y="3682202"/>
            <a:ext cx="6740446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08" name="Line"/>
          <p:cNvSpPr/>
          <p:nvPr/>
        </p:nvSpPr>
        <p:spPr>
          <a:xfrm flipV="1">
            <a:off x="2893631" y="4400755"/>
            <a:ext cx="6793776" cy="4204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09" name="Line"/>
          <p:cNvSpPr/>
          <p:nvPr/>
        </p:nvSpPr>
        <p:spPr>
          <a:xfrm flipV="1">
            <a:off x="3894276" y="4042289"/>
            <a:ext cx="5790339" cy="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10" name="Line"/>
          <p:cNvSpPr/>
          <p:nvPr/>
        </p:nvSpPr>
        <p:spPr>
          <a:xfrm flipH="1" flipV="1">
            <a:off x="3893872" y="3675124"/>
            <a:ext cx="11475" cy="210665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11" name="Activity"/>
          <p:cNvSpPr txBox="1"/>
          <p:nvPr/>
        </p:nvSpPr>
        <p:spPr>
          <a:xfrm>
            <a:off x="2835216" y="3916054"/>
            <a:ext cx="979634" cy="36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</a:t>
            </a:r>
          </a:p>
        </p:txBody>
      </p:sp>
      <p:sp>
        <p:nvSpPr>
          <p:cNvPr id="1312" name="Timeline (weeks)"/>
          <p:cNvSpPr txBox="1"/>
          <p:nvPr/>
        </p:nvSpPr>
        <p:spPr>
          <a:xfrm>
            <a:off x="5839647" y="3655927"/>
            <a:ext cx="1899597" cy="36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Timeline (weeks)</a:t>
            </a:r>
          </a:p>
        </p:txBody>
      </p:sp>
      <p:sp>
        <p:nvSpPr>
          <p:cNvPr id="1313" name="1"/>
          <p:cNvSpPr txBox="1"/>
          <p:nvPr/>
        </p:nvSpPr>
        <p:spPr>
          <a:xfrm>
            <a:off x="3988780" y="4036486"/>
            <a:ext cx="201882" cy="318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314" name="2"/>
          <p:cNvSpPr txBox="1"/>
          <p:nvPr/>
        </p:nvSpPr>
        <p:spPr>
          <a:xfrm>
            <a:off x="4567288" y="4036486"/>
            <a:ext cx="241296" cy="36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315" name="3"/>
          <p:cNvSpPr txBox="1"/>
          <p:nvPr/>
        </p:nvSpPr>
        <p:spPr>
          <a:xfrm>
            <a:off x="5166627" y="4036486"/>
            <a:ext cx="239048" cy="338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316" name="4"/>
          <p:cNvSpPr txBox="1"/>
          <p:nvPr/>
        </p:nvSpPr>
        <p:spPr>
          <a:xfrm>
            <a:off x="5771502" y="4036486"/>
            <a:ext cx="225728" cy="328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317" name="5"/>
          <p:cNvSpPr txBox="1"/>
          <p:nvPr/>
        </p:nvSpPr>
        <p:spPr>
          <a:xfrm>
            <a:off x="6352834" y="4036486"/>
            <a:ext cx="259495" cy="315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1318" name="6"/>
          <p:cNvSpPr txBox="1"/>
          <p:nvPr/>
        </p:nvSpPr>
        <p:spPr>
          <a:xfrm>
            <a:off x="6932905" y="4036486"/>
            <a:ext cx="295783" cy="355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1319" name="7"/>
          <p:cNvSpPr txBox="1"/>
          <p:nvPr/>
        </p:nvSpPr>
        <p:spPr>
          <a:xfrm>
            <a:off x="7566011" y="4036486"/>
            <a:ext cx="226002" cy="319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1320" name="8"/>
          <p:cNvSpPr txBox="1"/>
          <p:nvPr/>
        </p:nvSpPr>
        <p:spPr>
          <a:xfrm>
            <a:off x="8168776" y="4036486"/>
            <a:ext cx="216902" cy="318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1321" name="9"/>
          <p:cNvSpPr txBox="1"/>
          <p:nvPr/>
        </p:nvSpPr>
        <p:spPr>
          <a:xfrm>
            <a:off x="8777023" y="4036486"/>
            <a:ext cx="196839" cy="325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9</a:t>
            </a:r>
          </a:p>
        </p:txBody>
      </p:sp>
      <p:sp>
        <p:nvSpPr>
          <p:cNvPr id="1322" name="10"/>
          <p:cNvSpPr txBox="1"/>
          <p:nvPr/>
        </p:nvSpPr>
        <p:spPr>
          <a:xfrm>
            <a:off x="9296398" y="4036486"/>
            <a:ext cx="354519" cy="324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10</a:t>
            </a:r>
          </a:p>
        </p:txBody>
      </p:sp>
      <p:grpSp>
        <p:nvGrpSpPr>
          <p:cNvPr id="1325" name="Group"/>
          <p:cNvGrpSpPr/>
          <p:nvPr/>
        </p:nvGrpSpPr>
        <p:grpSpPr>
          <a:xfrm>
            <a:off x="10098607" y="4586633"/>
            <a:ext cx="1047414" cy="355601"/>
            <a:chOff x="0" y="0"/>
            <a:chExt cx="1047412" cy="355600"/>
          </a:xfrm>
        </p:grpSpPr>
        <p:sp>
          <p:nvSpPr>
            <p:cNvPr id="1323" name="Square"/>
            <p:cNvSpPr/>
            <p:nvPr/>
          </p:nvSpPr>
          <p:spPr>
            <a:xfrm rot="16200000">
              <a:off x="0" y="114300"/>
              <a:ext cx="127000" cy="127000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324" name="Team 1"/>
            <p:cNvSpPr txBox="1"/>
            <p:nvPr/>
          </p:nvSpPr>
          <p:spPr>
            <a:xfrm>
              <a:off x="226179" y="-1"/>
              <a:ext cx="82123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Team 1</a:t>
              </a:r>
            </a:p>
          </p:txBody>
        </p:sp>
      </p:grpSp>
      <p:grpSp>
        <p:nvGrpSpPr>
          <p:cNvPr id="1328" name="Group"/>
          <p:cNvGrpSpPr/>
          <p:nvPr/>
        </p:nvGrpSpPr>
        <p:grpSpPr>
          <a:xfrm>
            <a:off x="10098607" y="4914112"/>
            <a:ext cx="1047414" cy="355601"/>
            <a:chOff x="0" y="0"/>
            <a:chExt cx="1047412" cy="355600"/>
          </a:xfrm>
        </p:grpSpPr>
        <p:sp>
          <p:nvSpPr>
            <p:cNvPr id="1326" name="Square"/>
            <p:cNvSpPr/>
            <p:nvPr/>
          </p:nvSpPr>
          <p:spPr>
            <a:xfrm rot="16200000">
              <a:off x="0" y="114300"/>
              <a:ext cx="127000" cy="127000"/>
            </a:xfrm>
            <a:prstGeom prst="rect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327" name="Team 2"/>
            <p:cNvSpPr txBox="1"/>
            <p:nvPr/>
          </p:nvSpPr>
          <p:spPr>
            <a:xfrm>
              <a:off x="226179" y="-1"/>
              <a:ext cx="82123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Team 2</a:t>
              </a:r>
            </a:p>
          </p:txBody>
        </p:sp>
      </p:grpSp>
      <p:grpSp>
        <p:nvGrpSpPr>
          <p:cNvPr id="1331" name="Group"/>
          <p:cNvGrpSpPr/>
          <p:nvPr/>
        </p:nvGrpSpPr>
        <p:grpSpPr>
          <a:xfrm>
            <a:off x="10098607" y="5255460"/>
            <a:ext cx="1047414" cy="355601"/>
            <a:chOff x="0" y="0"/>
            <a:chExt cx="1047412" cy="355600"/>
          </a:xfrm>
        </p:grpSpPr>
        <p:sp>
          <p:nvSpPr>
            <p:cNvPr id="1329" name="Square"/>
            <p:cNvSpPr/>
            <p:nvPr/>
          </p:nvSpPr>
          <p:spPr>
            <a:xfrm rot="16200000">
              <a:off x="0" y="114300"/>
              <a:ext cx="127000" cy="127000"/>
            </a:xfrm>
            <a:prstGeom prst="rect">
              <a:avLst/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330" name="Team 3"/>
            <p:cNvSpPr txBox="1"/>
            <p:nvPr/>
          </p:nvSpPr>
          <p:spPr>
            <a:xfrm>
              <a:off x="226179" y="-1"/>
              <a:ext cx="82123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Team 3</a:t>
              </a:r>
            </a:p>
          </p:txBody>
        </p:sp>
      </p:grpSp>
      <p:grpSp>
        <p:nvGrpSpPr>
          <p:cNvPr id="1334" name="Group"/>
          <p:cNvGrpSpPr/>
          <p:nvPr/>
        </p:nvGrpSpPr>
        <p:grpSpPr>
          <a:xfrm>
            <a:off x="3998714" y="4547989"/>
            <a:ext cx="3726196" cy="302264"/>
            <a:chOff x="0" y="0"/>
            <a:chExt cx="3726195" cy="302263"/>
          </a:xfrm>
        </p:grpSpPr>
        <p:sp>
          <p:nvSpPr>
            <p:cNvPr id="1332" name="Rectangle"/>
            <p:cNvSpPr/>
            <p:nvPr/>
          </p:nvSpPr>
          <p:spPr>
            <a:xfrm rot="16200000">
              <a:off x="590971" y="-590704"/>
              <a:ext cx="301313" cy="1483255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333" name="Rectangle"/>
            <p:cNvSpPr/>
            <p:nvPr/>
          </p:nvSpPr>
          <p:spPr>
            <a:xfrm rot="16200000">
              <a:off x="2410465" y="-1013466"/>
              <a:ext cx="302265" cy="2329196"/>
            </a:xfrm>
            <a:prstGeom prst="rect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grpSp>
        <p:nvGrpSpPr>
          <p:cNvPr id="1337" name="Group"/>
          <p:cNvGrpSpPr/>
          <p:nvPr/>
        </p:nvGrpSpPr>
        <p:grpSpPr>
          <a:xfrm>
            <a:off x="5912980" y="4983931"/>
            <a:ext cx="3020009" cy="301929"/>
            <a:chOff x="0" y="0"/>
            <a:chExt cx="3020008" cy="301928"/>
          </a:xfrm>
        </p:grpSpPr>
        <p:sp>
          <p:nvSpPr>
            <p:cNvPr id="1335" name="Rectangle"/>
            <p:cNvSpPr/>
            <p:nvPr/>
          </p:nvSpPr>
          <p:spPr>
            <a:xfrm rot="16200000">
              <a:off x="1359381" y="-1359382"/>
              <a:ext cx="301246" cy="3020009"/>
            </a:xfrm>
            <a:prstGeom prst="rect">
              <a:avLst/>
            </a:prstGeom>
            <a:solidFill>
              <a:schemeClr val="accent1">
                <a:hueOff val="203473"/>
                <a:lumOff val="-13814"/>
              </a:schemeClr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336" name="Rectangle"/>
            <p:cNvSpPr/>
            <p:nvPr/>
          </p:nvSpPr>
          <p:spPr>
            <a:xfrm rot="16200000">
              <a:off x="2351649" y="-366359"/>
              <a:ext cx="145953" cy="1190622"/>
            </a:xfrm>
            <a:prstGeom prst="rect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grpSp>
        <p:nvGrpSpPr>
          <p:cNvPr id="1340" name="Group"/>
          <p:cNvGrpSpPr/>
          <p:nvPr/>
        </p:nvGrpSpPr>
        <p:grpSpPr>
          <a:xfrm>
            <a:off x="5391801" y="5419706"/>
            <a:ext cx="4301697" cy="301929"/>
            <a:chOff x="0" y="0"/>
            <a:chExt cx="4301695" cy="301928"/>
          </a:xfrm>
        </p:grpSpPr>
        <p:sp>
          <p:nvSpPr>
            <p:cNvPr id="1338" name="Rectangle"/>
            <p:cNvSpPr/>
            <p:nvPr/>
          </p:nvSpPr>
          <p:spPr>
            <a:xfrm rot="16200000">
              <a:off x="1999883" y="-1999884"/>
              <a:ext cx="301929" cy="4301697"/>
            </a:xfrm>
            <a:prstGeom prst="rect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339" name="Rectangle"/>
            <p:cNvSpPr/>
            <p:nvPr/>
          </p:nvSpPr>
          <p:spPr>
            <a:xfrm rot="16200000">
              <a:off x="1729142" y="-341473"/>
              <a:ext cx="146284" cy="1138781"/>
            </a:xfrm>
            <a:prstGeom prst="rect">
              <a:avLst/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1341" name="Activity A"/>
          <p:cNvSpPr txBox="1"/>
          <p:nvPr/>
        </p:nvSpPr>
        <p:spPr>
          <a:xfrm>
            <a:off x="2768949" y="4525552"/>
            <a:ext cx="1115751" cy="34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A</a:t>
            </a:r>
          </a:p>
        </p:txBody>
      </p:sp>
      <p:sp>
        <p:nvSpPr>
          <p:cNvPr id="1342" name="Activity B"/>
          <p:cNvSpPr txBox="1"/>
          <p:nvPr/>
        </p:nvSpPr>
        <p:spPr>
          <a:xfrm>
            <a:off x="2816717" y="4960156"/>
            <a:ext cx="1067983" cy="34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B</a:t>
            </a:r>
          </a:p>
        </p:txBody>
      </p:sp>
      <p:sp>
        <p:nvSpPr>
          <p:cNvPr id="1343" name="Activity C"/>
          <p:cNvSpPr txBox="1"/>
          <p:nvPr/>
        </p:nvSpPr>
        <p:spPr>
          <a:xfrm>
            <a:off x="2768949" y="5394761"/>
            <a:ext cx="1115751" cy="347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Activity 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6" name="Appendix 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Appendix H</a:t>
            </a:r>
          </a:p>
        </p:txBody>
      </p:sp>
      <p:sp>
        <p:nvSpPr>
          <p:cNvPr id="1347" name="Essential Marketing Concepts"/>
          <p:cNvSpPr txBox="1"/>
          <p:nvPr/>
        </p:nvSpPr>
        <p:spPr>
          <a:xfrm>
            <a:off x="1955800" y="5524499"/>
            <a:ext cx="9309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400">
                <a:solidFill>
                  <a:srgbClr val="424242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Essential Marketing Concepts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0" name="Figure 1. Push and Pull Promotions"/>
          <p:cNvSpPr txBox="1"/>
          <p:nvPr>
            <p:ph type="title"/>
          </p:nvPr>
        </p:nvSpPr>
        <p:spPr>
          <a:xfrm>
            <a:off x="249590" y="0"/>
            <a:ext cx="12473118" cy="1054726"/>
          </a:xfrm>
          <a:prstGeom prst="rect">
            <a:avLst/>
          </a:prstGeom>
        </p:spPr>
        <p:txBody>
          <a:bodyPr/>
          <a:lstStyle/>
          <a:p>
            <a:pPr/>
            <a:r>
              <a:t>Figure 1. Push and Pull Promotions</a:t>
            </a:r>
          </a:p>
        </p:txBody>
      </p:sp>
      <p:sp>
        <p:nvSpPr>
          <p:cNvPr id="1351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352" name="Arrow"/>
          <p:cNvSpPr/>
          <p:nvPr/>
        </p:nvSpPr>
        <p:spPr>
          <a:xfrm flipH="1" rot="16200000">
            <a:off x="7630444" y="4538317"/>
            <a:ext cx="1352221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3" name="Rectangle"/>
          <p:cNvSpPr/>
          <p:nvPr/>
        </p:nvSpPr>
        <p:spPr>
          <a:xfrm>
            <a:off x="8049319" y="4433757"/>
            <a:ext cx="990105" cy="4282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54" name="Arrow"/>
          <p:cNvSpPr/>
          <p:nvPr/>
        </p:nvSpPr>
        <p:spPr>
          <a:xfrm flipH="1" rot="5400000">
            <a:off x="7616107" y="4090760"/>
            <a:ext cx="4550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FFFFFF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5" name="Arrow"/>
          <p:cNvSpPr/>
          <p:nvPr/>
        </p:nvSpPr>
        <p:spPr>
          <a:xfrm flipH="1" rot="5400000">
            <a:off x="7616107" y="4981231"/>
            <a:ext cx="455037" cy="234383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FFFFFF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6" name="Demand"/>
          <p:cNvSpPr txBox="1"/>
          <p:nvPr/>
        </p:nvSpPr>
        <p:spPr>
          <a:xfrm>
            <a:off x="6678354" y="4032221"/>
            <a:ext cx="99010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Demand</a:t>
            </a:r>
          </a:p>
        </p:txBody>
      </p:sp>
      <p:sp>
        <p:nvSpPr>
          <p:cNvPr id="1357" name="Demand"/>
          <p:cNvSpPr txBox="1"/>
          <p:nvPr/>
        </p:nvSpPr>
        <p:spPr>
          <a:xfrm>
            <a:off x="6678354" y="4918006"/>
            <a:ext cx="99010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Demand</a:t>
            </a:r>
          </a:p>
        </p:txBody>
      </p:sp>
      <p:sp>
        <p:nvSpPr>
          <p:cNvPr id="1358" name="Communication…"/>
          <p:cNvSpPr txBox="1"/>
          <p:nvPr/>
        </p:nvSpPr>
        <p:spPr>
          <a:xfrm>
            <a:off x="8532056" y="3902006"/>
            <a:ext cx="171866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Communication</a:t>
            </a:r>
          </a:p>
          <a:p>
            <a: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Incentives</a:t>
            </a:r>
          </a:p>
        </p:txBody>
      </p:sp>
      <p:sp>
        <p:nvSpPr>
          <p:cNvPr id="1359" name="Pull promotions"/>
          <p:cNvSpPr txBox="1"/>
          <p:nvPr/>
        </p:nvSpPr>
        <p:spPr>
          <a:xfrm>
            <a:off x="7269396" y="5710931"/>
            <a:ext cx="159672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Pull promotions</a:t>
            </a:r>
          </a:p>
        </p:txBody>
      </p:sp>
      <p:sp>
        <p:nvSpPr>
          <p:cNvPr id="1360" name="Manufacturer"/>
          <p:cNvSpPr/>
          <p:nvPr/>
        </p:nvSpPr>
        <p:spPr>
          <a:xfrm>
            <a:off x="7267555" y="3621553"/>
            <a:ext cx="1600410" cy="306099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Manufacturer</a:t>
            </a:r>
          </a:p>
        </p:txBody>
      </p:sp>
      <p:sp>
        <p:nvSpPr>
          <p:cNvPr id="1361" name="Retailer"/>
          <p:cNvSpPr/>
          <p:nvPr/>
        </p:nvSpPr>
        <p:spPr>
          <a:xfrm>
            <a:off x="7272020" y="4492391"/>
            <a:ext cx="1600410" cy="306100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Retailer</a:t>
            </a:r>
          </a:p>
        </p:txBody>
      </p:sp>
      <p:sp>
        <p:nvSpPr>
          <p:cNvPr id="1362" name="Customers"/>
          <p:cNvSpPr/>
          <p:nvPr/>
        </p:nvSpPr>
        <p:spPr>
          <a:xfrm>
            <a:off x="7272020" y="5387810"/>
            <a:ext cx="1600410" cy="306099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Customers</a:t>
            </a:r>
          </a:p>
        </p:txBody>
      </p:sp>
      <p:sp>
        <p:nvSpPr>
          <p:cNvPr id="1363" name="Arrow"/>
          <p:cNvSpPr/>
          <p:nvPr/>
        </p:nvSpPr>
        <p:spPr>
          <a:xfrm flipH="1" rot="16200000">
            <a:off x="4253237" y="4974479"/>
            <a:ext cx="459674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64" name="Arrow"/>
          <p:cNvSpPr/>
          <p:nvPr/>
        </p:nvSpPr>
        <p:spPr>
          <a:xfrm flipH="1" rot="5400000">
            <a:off x="3792627" y="4090760"/>
            <a:ext cx="4550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FFFFFF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65" name="Arrow"/>
          <p:cNvSpPr/>
          <p:nvPr/>
        </p:nvSpPr>
        <p:spPr>
          <a:xfrm flipH="1" rot="5400000">
            <a:off x="3792627" y="4973196"/>
            <a:ext cx="4550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FFFFFF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66" name="Demand"/>
          <p:cNvSpPr txBox="1"/>
          <p:nvPr/>
        </p:nvSpPr>
        <p:spPr>
          <a:xfrm>
            <a:off x="2854873" y="4032221"/>
            <a:ext cx="99010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Demand</a:t>
            </a:r>
          </a:p>
        </p:txBody>
      </p:sp>
      <p:sp>
        <p:nvSpPr>
          <p:cNvPr id="1367" name="Demand"/>
          <p:cNvSpPr txBox="1"/>
          <p:nvPr/>
        </p:nvSpPr>
        <p:spPr>
          <a:xfrm>
            <a:off x="2854873" y="4918006"/>
            <a:ext cx="99010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Demand</a:t>
            </a:r>
          </a:p>
        </p:txBody>
      </p:sp>
      <p:sp>
        <p:nvSpPr>
          <p:cNvPr id="1368" name="Communication…"/>
          <p:cNvSpPr txBox="1"/>
          <p:nvPr/>
        </p:nvSpPr>
        <p:spPr>
          <a:xfrm>
            <a:off x="4708576" y="3902006"/>
            <a:ext cx="171866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Communication</a:t>
            </a:r>
          </a:p>
          <a:p>
            <a: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Incentives</a:t>
            </a:r>
          </a:p>
        </p:txBody>
      </p:sp>
      <p:sp>
        <p:nvSpPr>
          <p:cNvPr id="1369" name="Push promotions"/>
          <p:cNvSpPr txBox="1"/>
          <p:nvPr/>
        </p:nvSpPr>
        <p:spPr>
          <a:xfrm>
            <a:off x="3445916" y="5710931"/>
            <a:ext cx="171817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Push promotions</a:t>
            </a:r>
          </a:p>
        </p:txBody>
      </p:sp>
      <p:sp>
        <p:nvSpPr>
          <p:cNvPr id="1370" name="Manufacturer"/>
          <p:cNvSpPr/>
          <p:nvPr/>
        </p:nvSpPr>
        <p:spPr>
          <a:xfrm>
            <a:off x="3444075" y="3621553"/>
            <a:ext cx="1600409" cy="306099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Manufacturer</a:t>
            </a:r>
          </a:p>
        </p:txBody>
      </p:sp>
      <p:sp>
        <p:nvSpPr>
          <p:cNvPr id="1371" name="Retailer"/>
          <p:cNvSpPr/>
          <p:nvPr/>
        </p:nvSpPr>
        <p:spPr>
          <a:xfrm>
            <a:off x="3448539" y="4492391"/>
            <a:ext cx="1600410" cy="306100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Retailer</a:t>
            </a:r>
          </a:p>
        </p:txBody>
      </p:sp>
      <p:sp>
        <p:nvSpPr>
          <p:cNvPr id="1372" name="Customers"/>
          <p:cNvSpPr/>
          <p:nvPr/>
        </p:nvSpPr>
        <p:spPr>
          <a:xfrm>
            <a:off x="3448539" y="5387810"/>
            <a:ext cx="1600410" cy="306099"/>
          </a:xfrm>
          <a:prstGeom prst="roundRect">
            <a:avLst>
              <a:gd name="adj" fmla="val 4085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Customers</a:t>
            </a:r>
          </a:p>
        </p:txBody>
      </p:sp>
      <p:sp>
        <p:nvSpPr>
          <p:cNvPr id="1373" name="Arrow"/>
          <p:cNvSpPr/>
          <p:nvPr/>
        </p:nvSpPr>
        <p:spPr>
          <a:xfrm flipH="1" rot="16200000">
            <a:off x="4253237" y="4092044"/>
            <a:ext cx="459674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74" name="Communication…"/>
          <p:cNvSpPr txBox="1"/>
          <p:nvPr/>
        </p:nvSpPr>
        <p:spPr>
          <a:xfrm>
            <a:off x="4708576" y="4791571"/>
            <a:ext cx="171866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Communication</a:t>
            </a:r>
          </a:p>
          <a:p>
            <a: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Incentives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6" name="MP_Front.jpg" descr="MP_Fron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7217" y="270271"/>
            <a:ext cx="7370431" cy="9213040"/>
          </a:xfrm>
          <a:prstGeom prst="rect">
            <a:avLst/>
          </a:prstGeom>
          <a:ln w="6350">
            <a:solidFill>
              <a:srgbClr val="FFFFFF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1" name="Figure 1. Identifying the Target Market: The 5-C Fra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Identifying the Target Market: The 5-C Framework </a:t>
            </a:r>
          </a:p>
        </p:txBody>
      </p:sp>
      <p:sp>
        <p:nvSpPr>
          <p:cNvPr id="112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126" name="Group"/>
          <p:cNvGrpSpPr/>
          <p:nvPr/>
        </p:nvGrpSpPr>
        <p:grpSpPr>
          <a:xfrm>
            <a:off x="4716080" y="3481665"/>
            <a:ext cx="3572640" cy="2790270"/>
            <a:chOff x="0" y="0"/>
            <a:chExt cx="3572638" cy="2790269"/>
          </a:xfrm>
        </p:grpSpPr>
        <p:sp>
          <p:nvSpPr>
            <p:cNvPr id="113" name="Company"/>
            <p:cNvSpPr txBox="1"/>
            <p:nvPr/>
          </p:nvSpPr>
          <p:spPr>
            <a:xfrm rot="18297352">
              <a:off x="420133" y="889771"/>
              <a:ext cx="1126052" cy="2565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Company</a:t>
              </a:r>
            </a:p>
          </p:txBody>
        </p:sp>
        <p:sp>
          <p:nvSpPr>
            <p:cNvPr id="114" name="Competitors"/>
            <p:cNvSpPr txBox="1"/>
            <p:nvPr/>
          </p:nvSpPr>
          <p:spPr>
            <a:xfrm>
              <a:off x="1169516" y="1915200"/>
              <a:ext cx="1269682" cy="3110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Competitors</a:t>
              </a:r>
            </a:p>
          </p:txBody>
        </p:sp>
        <p:sp>
          <p:nvSpPr>
            <p:cNvPr id="115" name="Collaborators"/>
            <p:cNvSpPr/>
            <p:nvPr/>
          </p:nvSpPr>
          <p:spPr>
            <a:xfrm rot="3002765">
              <a:off x="1863651" y="886762"/>
              <a:ext cx="1353996" cy="2850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Collaborators</a:t>
              </a:r>
            </a:p>
          </p:txBody>
        </p:sp>
        <p:grpSp>
          <p:nvGrpSpPr>
            <p:cNvPr id="120" name="Group"/>
            <p:cNvGrpSpPr/>
            <p:nvPr/>
          </p:nvGrpSpPr>
          <p:grpSpPr>
            <a:xfrm>
              <a:off x="502799" y="372388"/>
              <a:ext cx="2592322" cy="1962198"/>
              <a:chOff x="0" y="0"/>
              <a:chExt cx="2592320" cy="1962197"/>
            </a:xfrm>
          </p:grpSpPr>
          <p:sp>
            <p:nvSpPr>
              <p:cNvPr id="116" name="Line"/>
              <p:cNvSpPr/>
              <p:nvPr/>
            </p:nvSpPr>
            <p:spPr>
              <a:xfrm flipH="1">
                <a:off x="103143" y="989953"/>
                <a:ext cx="1194166" cy="37367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7" name="Line"/>
              <p:cNvSpPr/>
              <p:nvPr/>
            </p:nvSpPr>
            <p:spPr>
              <a:xfrm>
                <a:off x="1297307" y="989953"/>
                <a:ext cx="1201041" cy="36127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8" name="Shape"/>
              <p:cNvSpPr/>
              <p:nvPr/>
            </p:nvSpPr>
            <p:spPr>
              <a:xfrm>
                <a:off x="0" y="0"/>
                <a:ext cx="2592321" cy="19621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2" y="0"/>
                      <a:pt x="10810" y="0"/>
                    </a:cubicBezTo>
                    <a:cubicBezTo>
                      <a:pt x="16768" y="0"/>
                      <a:pt x="21600" y="4835"/>
                      <a:pt x="21600" y="10800"/>
                    </a:cubicBezTo>
                    <a:lnTo>
                      <a:pt x="21600" y="10800"/>
                    </a:lnTo>
                    <a:cubicBezTo>
                      <a:pt x="21600" y="16765"/>
                      <a:pt x="16768" y="21600"/>
                      <a:pt x="10810" y="21600"/>
                    </a:cubicBezTo>
                    <a:cubicBezTo>
                      <a:pt x="4832" y="21600"/>
                      <a:pt x="0" y="16765"/>
                      <a:pt x="0" y="108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9" name="Line"/>
              <p:cNvSpPr/>
              <p:nvPr/>
            </p:nvSpPr>
            <p:spPr>
              <a:xfrm>
                <a:off x="1297308" y="0"/>
                <a:ext cx="2291" cy="51003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123" name="Group"/>
            <p:cNvGrpSpPr/>
            <p:nvPr/>
          </p:nvGrpSpPr>
          <p:grpSpPr>
            <a:xfrm>
              <a:off x="1109439" y="850080"/>
              <a:ext cx="1354698" cy="1019828"/>
              <a:chOff x="0" y="0"/>
              <a:chExt cx="1354696" cy="1019826"/>
            </a:xfrm>
          </p:grpSpPr>
          <p:sp>
            <p:nvSpPr>
              <p:cNvPr id="121" name="Shape"/>
              <p:cNvSpPr/>
              <p:nvPr/>
            </p:nvSpPr>
            <p:spPr>
              <a:xfrm>
                <a:off x="0" y="0"/>
                <a:ext cx="1354697" cy="1019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20"/>
                    </a:moveTo>
                    <a:cubicBezTo>
                      <a:pt x="0" y="4831"/>
                      <a:pt x="4813" y="0"/>
                      <a:pt x="10800" y="0"/>
                    </a:cubicBezTo>
                    <a:cubicBezTo>
                      <a:pt x="16748" y="0"/>
                      <a:pt x="21600" y="4831"/>
                      <a:pt x="21600" y="10820"/>
                    </a:cubicBezTo>
                    <a:lnTo>
                      <a:pt x="21600" y="10820"/>
                    </a:lnTo>
                    <a:cubicBezTo>
                      <a:pt x="21600" y="16769"/>
                      <a:pt x="16748" y="21600"/>
                      <a:pt x="10800" y="21600"/>
                    </a:cubicBezTo>
                    <a:cubicBezTo>
                      <a:pt x="4813" y="21600"/>
                      <a:pt x="0" y="16769"/>
                      <a:pt x="0" y="10820"/>
                    </a:cubicBezTo>
                  </a:path>
                </a:pathLst>
              </a:cu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2" name="Customers"/>
              <p:cNvSpPr txBox="1"/>
              <p:nvPr/>
            </p:nvSpPr>
            <p:spPr>
              <a:xfrm>
                <a:off x="117690" y="374204"/>
                <a:ext cx="1123654" cy="33133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Customers</a:t>
                </a:r>
              </a:p>
            </p:txBody>
          </p:sp>
        </p:grpSp>
        <p:sp>
          <p:nvSpPr>
            <p:cNvPr id="124" name="Shape"/>
            <p:cNvSpPr/>
            <p:nvPr/>
          </p:nvSpPr>
          <p:spPr>
            <a:xfrm>
              <a:off x="0" y="0"/>
              <a:ext cx="3572639" cy="270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4835"/>
                    <a:pt x="4832" y="0"/>
                    <a:pt x="10810" y="0"/>
                  </a:cubicBezTo>
                  <a:cubicBezTo>
                    <a:pt x="16768" y="0"/>
                    <a:pt x="21600" y="4835"/>
                    <a:pt x="21600" y="10800"/>
                  </a:cubicBezTo>
                  <a:lnTo>
                    <a:pt x="21600" y="10800"/>
                  </a:lnTo>
                  <a:cubicBezTo>
                    <a:pt x="21600" y="16765"/>
                    <a:pt x="16768" y="21600"/>
                    <a:pt x="10810" y="21600"/>
                  </a:cubicBezTo>
                  <a:cubicBezTo>
                    <a:pt x="4832" y="21600"/>
                    <a:pt x="0" y="16765"/>
                    <a:pt x="0" y="108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Context"/>
            <p:cNvSpPr/>
            <p:nvPr/>
          </p:nvSpPr>
          <p:spPr>
            <a:xfrm>
              <a:off x="1312467" y="2547895"/>
              <a:ext cx="947705" cy="2423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Context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Figure 2. The 3-V Market Value Princi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The 3-V Market Value Principle </a:t>
            </a:r>
          </a:p>
        </p:txBody>
      </p:sp>
      <p:sp>
        <p:nvSpPr>
          <p:cNvPr id="13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146" name="Group"/>
          <p:cNvGrpSpPr/>
          <p:nvPr/>
        </p:nvGrpSpPr>
        <p:grpSpPr>
          <a:xfrm>
            <a:off x="4767665" y="3975275"/>
            <a:ext cx="5070013" cy="1862970"/>
            <a:chOff x="0" y="0"/>
            <a:chExt cx="5070012" cy="1862968"/>
          </a:xfrm>
        </p:grpSpPr>
        <p:grpSp>
          <p:nvGrpSpPr>
            <p:cNvPr id="133" name="Group"/>
            <p:cNvGrpSpPr/>
            <p:nvPr/>
          </p:nvGrpSpPr>
          <p:grpSpPr>
            <a:xfrm>
              <a:off x="-1" y="705265"/>
              <a:ext cx="1998389" cy="1157704"/>
              <a:chOff x="0" y="0"/>
              <a:chExt cx="1998387" cy="1157703"/>
            </a:xfrm>
          </p:grpSpPr>
          <p:sp>
            <p:nvSpPr>
              <p:cNvPr id="131" name="Customer value"/>
              <p:cNvSpPr txBox="1"/>
              <p:nvPr/>
            </p:nvSpPr>
            <p:spPr>
              <a:xfrm>
                <a:off x="22225" y="367796"/>
                <a:ext cx="1369588" cy="7429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Customer value</a:t>
                </a:r>
              </a:p>
            </p:txBody>
          </p:sp>
          <p:sp>
            <p:nvSpPr>
              <p:cNvPr id="132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>
                    <a:uFill>
                      <a:solidFill>
                        <a:srgbClr val="FFFFFF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</p:grpSp>
        <p:grpSp>
          <p:nvGrpSpPr>
            <p:cNvPr id="136" name="Group"/>
            <p:cNvGrpSpPr/>
            <p:nvPr/>
          </p:nvGrpSpPr>
          <p:grpSpPr>
            <a:xfrm>
              <a:off x="1391138" y="705265"/>
              <a:ext cx="1998388" cy="1157704"/>
              <a:chOff x="0" y="0"/>
              <a:chExt cx="1998387" cy="1157703"/>
            </a:xfrm>
          </p:grpSpPr>
          <p:sp>
            <p:nvSpPr>
              <p:cNvPr id="134" name="Collaborator value"/>
              <p:cNvSpPr txBox="1"/>
              <p:nvPr/>
            </p:nvSpPr>
            <p:spPr>
              <a:xfrm>
                <a:off x="646061" y="415614"/>
                <a:ext cx="1278282" cy="640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pc="-16"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Collaborator value</a:t>
                </a:r>
              </a:p>
            </p:txBody>
          </p:sp>
          <p:sp>
            <p:nvSpPr>
              <p:cNvPr id="135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>
                    <a:uFill>
                      <a:solidFill>
                        <a:srgbClr val="FFFFFF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</p:grpSp>
        <p:grpSp>
          <p:nvGrpSpPr>
            <p:cNvPr id="139" name="Group"/>
            <p:cNvGrpSpPr/>
            <p:nvPr/>
          </p:nvGrpSpPr>
          <p:grpSpPr>
            <a:xfrm>
              <a:off x="695569" y="-1"/>
              <a:ext cx="1998388" cy="1157705"/>
              <a:chOff x="0" y="0"/>
              <a:chExt cx="1998387" cy="1157703"/>
            </a:xfrm>
          </p:grpSpPr>
          <p:sp>
            <p:nvSpPr>
              <p:cNvPr id="137" name="Company  value"/>
              <p:cNvSpPr txBox="1"/>
              <p:nvPr/>
            </p:nvSpPr>
            <p:spPr>
              <a:xfrm>
                <a:off x="182755" y="121868"/>
                <a:ext cx="1643504" cy="560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pPr>
                <a:r>
                  <a:t>Company </a:t>
                </a:r>
                <a:br/>
                <a:r>
                  <a:t>value</a:t>
                </a:r>
              </a:p>
            </p:txBody>
          </p:sp>
          <p:sp>
            <p:nvSpPr>
              <p:cNvPr id="138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>
                    <a:uFill>
                      <a:solidFill>
                        <a:srgbClr val="FFFFFF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</p:grpSp>
        <p:grpSp>
          <p:nvGrpSpPr>
            <p:cNvPr id="145" name="Group"/>
            <p:cNvGrpSpPr/>
            <p:nvPr/>
          </p:nvGrpSpPr>
          <p:grpSpPr>
            <a:xfrm>
              <a:off x="1422750" y="237257"/>
              <a:ext cx="3647263" cy="921253"/>
              <a:chOff x="0" y="0"/>
              <a:chExt cx="3647261" cy="921251"/>
            </a:xfrm>
          </p:grpSpPr>
          <p:grpSp>
            <p:nvGrpSpPr>
              <p:cNvPr id="142" name="Group"/>
              <p:cNvGrpSpPr/>
              <p:nvPr/>
            </p:nvGrpSpPr>
            <p:grpSpPr>
              <a:xfrm>
                <a:off x="-1" y="633417"/>
                <a:ext cx="544914" cy="287835"/>
                <a:chOff x="0" y="0"/>
                <a:chExt cx="544912" cy="287833"/>
              </a:xfrm>
            </p:grpSpPr>
            <p:sp>
              <p:nvSpPr>
                <p:cNvPr id="140" name="Shape"/>
                <p:cNvSpPr/>
                <p:nvPr/>
              </p:nvSpPr>
              <p:spPr>
                <a:xfrm flipH="1" rot="10800000">
                  <a:off x="0" y="0"/>
                  <a:ext cx="544913" cy="2878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086" fill="norm" stroke="1" extrusionOk="0">
                      <a:moveTo>
                        <a:pt x="0" y="1543"/>
                      </a:moveTo>
                      <a:cubicBezTo>
                        <a:pt x="1780" y="8872"/>
                        <a:pt x="5578" y="15686"/>
                        <a:pt x="10800" y="21086"/>
                      </a:cubicBezTo>
                      <a:cubicBezTo>
                        <a:pt x="16022" y="15686"/>
                        <a:pt x="19820" y="8872"/>
                        <a:pt x="21600" y="1543"/>
                      </a:cubicBezTo>
                      <a:cubicBezTo>
                        <a:pt x="14598" y="-514"/>
                        <a:pt x="7002" y="-514"/>
                        <a:pt x="0" y="1543"/>
                      </a:cubicBezTo>
                    </a:path>
                  </a:pathLst>
                </a:custGeom>
                <a:solidFill>
                  <a:schemeClr val="accent6">
                    <a:hueOff val="-13368928"/>
                    <a:satOff val="50343"/>
                    <a:lumOff val="-1738"/>
                  </a:schemeClr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solidFill>
                        <a:srgbClr val="000000"/>
                      </a:solidFill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41" name="OVP"/>
                <p:cNvSpPr txBox="1"/>
                <p:nvPr/>
              </p:nvSpPr>
              <p:spPr>
                <a:xfrm>
                  <a:off x="103727" y="81593"/>
                  <a:ext cx="420355" cy="17369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algn="l" defTabSz="914400">
                    <a:buClr>
                      <a:srgbClr val="000000"/>
                    </a:buClr>
                    <a:buFont typeface="Century Gothic"/>
                    <a:defRPr b="1" sz="120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/>
                  <a:r>
                    <a:t>OVP</a:t>
                  </a:r>
                </a:p>
              </p:txBody>
            </p:sp>
          </p:grpSp>
          <p:sp>
            <p:nvSpPr>
              <p:cNvPr id="143" name="Line"/>
              <p:cNvSpPr/>
              <p:nvPr/>
            </p:nvSpPr>
            <p:spPr>
              <a:xfrm flipH="1">
                <a:off x="489541" y="340227"/>
                <a:ext cx="1219464" cy="397482"/>
              </a:xfrm>
              <a:prstGeom prst="line">
                <a:avLst/>
              </a:prstGeom>
              <a:noFill/>
              <a:ln w="15240" cap="flat">
                <a:solidFill>
                  <a:srgbClr val="000000"/>
                </a:solidFill>
                <a:prstDash val="sysDot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44" name="The Optimal Value Proposition"/>
              <p:cNvSpPr txBox="1"/>
              <p:nvPr/>
            </p:nvSpPr>
            <p:spPr>
              <a:xfrm>
                <a:off x="1758684" y="0"/>
                <a:ext cx="1888578" cy="571464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0" tIns="63500" rIns="63500" bIns="63500" numCol="1" anchor="t">
                <a:noAutofit/>
              </a:bodyPr>
              <a:lstStyle/>
              <a:p>
                <a:pPr lvl="1" indent="0" algn="l" defTabSz="914400">
                  <a:lnSpc>
                    <a:spcPct val="80000"/>
                  </a:lnSpc>
                  <a:buFont typeface="Zapf Dingbats"/>
                  <a:defRPr sz="1600">
                    <a:solidFill>
                      <a:srgbClr val="000000"/>
                    </a:solidFill>
                    <a:uFill>
                      <a:solidFill>
                        <a:srgbClr val="FFA57D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pPr>
                <a:r>
                  <a:t>The Optimal Value Proposition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" name="Figure 3. The Seven Attributes Defining the Market Off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The Seven Attributes Defining the Market Offering</a:t>
            </a:r>
            <a:r>
              <a:rPr sz="1200">
                <a:latin typeface="Times Roman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15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51" name="Line"/>
          <p:cNvSpPr/>
          <p:nvPr/>
        </p:nvSpPr>
        <p:spPr>
          <a:xfrm flipV="1">
            <a:off x="4803699" y="5096376"/>
            <a:ext cx="4448741" cy="1"/>
          </a:xfrm>
          <a:prstGeom prst="line">
            <a:avLst/>
          </a:prstGeom>
          <a:ln w="15875">
            <a:solidFill>
              <a:srgbClr val="253A6C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" name="Strategy"/>
          <p:cNvSpPr txBox="1"/>
          <p:nvPr/>
        </p:nvSpPr>
        <p:spPr>
          <a:xfrm>
            <a:off x="8373571" y="4570450"/>
            <a:ext cx="991814" cy="4953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Strategy</a:t>
            </a:r>
          </a:p>
        </p:txBody>
      </p:sp>
      <p:sp>
        <p:nvSpPr>
          <p:cNvPr id="153" name="Tactics"/>
          <p:cNvSpPr txBox="1"/>
          <p:nvPr/>
        </p:nvSpPr>
        <p:spPr>
          <a:xfrm>
            <a:off x="8449771" y="5070842"/>
            <a:ext cx="991814" cy="4953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Tactics</a:t>
            </a:r>
          </a:p>
        </p:txBody>
      </p:sp>
      <p:grpSp>
        <p:nvGrpSpPr>
          <p:cNvPr id="163" name="Group"/>
          <p:cNvGrpSpPr/>
          <p:nvPr/>
        </p:nvGrpSpPr>
        <p:grpSpPr>
          <a:xfrm>
            <a:off x="4805657" y="5279781"/>
            <a:ext cx="3552769" cy="1335826"/>
            <a:chOff x="0" y="-12700"/>
            <a:chExt cx="3552767" cy="1335824"/>
          </a:xfrm>
        </p:grpSpPr>
        <p:sp>
          <p:nvSpPr>
            <p:cNvPr id="154" name="Rounded Rectangle"/>
            <p:cNvSpPr/>
            <p:nvPr/>
          </p:nvSpPr>
          <p:spPr>
            <a:xfrm>
              <a:off x="0" y="137680"/>
              <a:ext cx="3552768" cy="1185445"/>
            </a:xfrm>
            <a:prstGeom prst="roundRect">
              <a:avLst>
                <a:gd name="adj" fmla="val 12530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155" name="Product"/>
            <p:cNvSpPr/>
            <p:nvPr/>
          </p:nvSpPr>
          <p:spPr>
            <a:xfrm>
              <a:off x="54737" y="302152"/>
              <a:ext cx="1117284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156" name="Service"/>
            <p:cNvSpPr/>
            <p:nvPr/>
          </p:nvSpPr>
          <p:spPr>
            <a:xfrm>
              <a:off x="1205816" y="308492"/>
              <a:ext cx="1117284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157" name="Brand"/>
            <p:cNvSpPr/>
            <p:nvPr/>
          </p:nvSpPr>
          <p:spPr>
            <a:xfrm>
              <a:off x="2351281" y="300824"/>
              <a:ext cx="1142704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158" name="Communication"/>
            <p:cNvSpPr/>
            <p:nvPr/>
          </p:nvSpPr>
          <p:spPr>
            <a:xfrm>
              <a:off x="54737" y="970991"/>
              <a:ext cx="18415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159" name="Distribution"/>
            <p:cNvSpPr/>
            <p:nvPr/>
          </p:nvSpPr>
          <p:spPr>
            <a:xfrm>
              <a:off x="1931884" y="970991"/>
              <a:ext cx="15621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160" name="Price"/>
            <p:cNvSpPr/>
            <p:nvPr/>
          </p:nvSpPr>
          <p:spPr>
            <a:xfrm>
              <a:off x="54737" y="633982"/>
              <a:ext cx="18415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161" name="Incentives"/>
            <p:cNvSpPr/>
            <p:nvPr/>
          </p:nvSpPr>
          <p:spPr>
            <a:xfrm>
              <a:off x="1931884" y="633982"/>
              <a:ext cx="15621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162" name="Market Offering"/>
            <p:cNvSpPr/>
            <p:nvPr/>
          </p:nvSpPr>
          <p:spPr>
            <a:xfrm>
              <a:off x="889017" y="-12700"/>
              <a:ext cx="1737841" cy="29065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Market Offering</a:t>
              </a:r>
            </a:p>
          </p:txBody>
        </p:sp>
      </p:grpSp>
      <p:grpSp>
        <p:nvGrpSpPr>
          <p:cNvPr id="176" name="Group"/>
          <p:cNvGrpSpPr/>
          <p:nvPr/>
        </p:nvGrpSpPr>
        <p:grpSpPr>
          <a:xfrm>
            <a:off x="4909683" y="3105361"/>
            <a:ext cx="3389526" cy="1862970"/>
            <a:chOff x="0" y="0"/>
            <a:chExt cx="3389525" cy="1862968"/>
          </a:xfrm>
        </p:grpSpPr>
        <p:grpSp>
          <p:nvGrpSpPr>
            <p:cNvPr id="166" name="Group"/>
            <p:cNvGrpSpPr/>
            <p:nvPr/>
          </p:nvGrpSpPr>
          <p:grpSpPr>
            <a:xfrm>
              <a:off x="-1" y="705265"/>
              <a:ext cx="1998389" cy="1157704"/>
              <a:chOff x="0" y="0"/>
              <a:chExt cx="1998387" cy="1157703"/>
            </a:xfrm>
          </p:grpSpPr>
          <p:sp>
            <p:nvSpPr>
              <p:cNvPr id="164" name="Customer value"/>
              <p:cNvSpPr txBox="1"/>
              <p:nvPr/>
            </p:nvSpPr>
            <p:spPr>
              <a:xfrm>
                <a:off x="22225" y="367796"/>
                <a:ext cx="1369588" cy="7429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Customer value</a:t>
                </a:r>
              </a:p>
            </p:txBody>
          </p:sp>
          <p:sp>
            <p:nvSpPr>
              <p:cNvPr id="165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>
                    <a:uFill>
                      <a:solidFill>
                        <a:srgbClr val="FFFFFF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</p:grpSp>
        <p:grpSp>
          <p:nvGrpSpPr>
            <p:cNvPr id="169" name="Group"/>
            <p:cNvGrpSpPr/>
            <p:nvPr/>
          </p:nvGrpSpPr>
          <p:grpSpPr>
            <a:xfrm>
              <a:off x="1391138" y="705265"/>
              <a:ext cx="1998388" cy="1157704"/>
              <a:chOff x="0" y="0"/>
              <a:chExt cx="1998387" cy="1157703"/>
            </a:xfrm>
          </p:grpSpPr>
          <p:sp>
            <p:nvSpPr>
              <p:cNvPr id="167" name="Collaborator value"/>
              <p:cNvSpPr txBox="1"/>
              <p:nvPr/>
            </p:nvSpPr>
            <p:spPr>
              <a:xfrm>
                <a:off x="646061" y="415614"/>
                <a:ext cx="1278282" cy="640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pc="-16"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Collaborator value</a:t>
                </a:r>
              </a:p>
            </p:txBody>
          </p:sp>
          <p:sp>
            <p:nvSpPr>
              <p:cNvPr id="168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>
                    <a:uFill>
                      <a:solidFill>
                        <a:srgbClr val="FFFFFF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</p:grpSp>
        <p:grpSp>
          <p:nvGrpSpPr>
            <p:cNvPr id="172" name="Group"/>
            <p:cNvGrpSpPr/>
            <p:nvPr/>
          </p:nvGrpSpPr>
          <p:grpSpPr>
            <a:xfrm>
              <a:off x="695569" y="-1"/>
              <a:ext cx="1998388" cy="1157705"/>
              <a:chOff x="0" y="0"/>
              <a:chExt cx="1998387" cy="1157703"/>
            </a:xfrm>
          </p:grpSpPr>
          <p:sp>
            <p:nvSpPr>
              <p:cNvPr id="170" name="Company  value"/>
              <p:cNvSpPr txBox="1"/>
              <p:nvPr/>
            </p:nvSpPr>
            <p:spPr>
              <a:xfrm>
                <a:off x="182755" y="121868"/>
                <a:ext cx="1643504" cy="560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pPr>
                <a:r>
                  <a:t>Company </a:t>
                </a:r>
                <a:br/>
                <a:r>
                  <a:t>value</a:t>
                </a:r>
              </a:p>
            </p:txBody>
          </p:sp>
          <p:sp>
            <p:nvSpPr>
              <p:cNvPr id="171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sz="2400">
                    <a:uFill>
                      <a:solidFill>
                        <a:srgbClr val="FFFFFF"/>
                      </a:solidFill>
                    </a:uFill>
                    <a:latin typeface="Tahoma Bold"/>
                    <a:ea typeface="Tahoma Bold"/>
                    <a:cs typeface="Tahoma Bold"/>
                    <a:sym typeface="Tahoma Bold"/>
                  </a:defRPr>
                </a:pPr>
              </a:p>
            </p:txBody>
          </p:sp>
        </p:grpSp>
        <p:grpSp>
          <p:nvGrpSpPr>
            <p:cNvPr id="175" name="Group"/>
            <p:cNvGrpSpPr/>
            <p:nvPr/>
          </p:nvGrpSpPr>
          <p:grpSpPr>
            <a:xfrm>
              <a:off x="1422750" y="870675"/>
              <a:ext cx="544914" cy="287834"/>
              <a:chOff x="0" y="0"/>
              <a:chExt cx="544912" cy="287833"/>
            </a:xfrm>
          </p:grpSpPr>
          <p:sp>
            <p:nvSpPr>
              <p:cNvPr id="173" name="Shape"/>
              <p:cNvSpPr/>
              <p:nvPr/>
            </p:nvSpPr>
            <p:spPr>
              <a:xfrm flipH="1" rot="10800000">
                <a:off x="0" y="0"/>
                <a:ext cx="544913" cy="2878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086" fill="norm" stroke="1" extrusionOk="0">
                    <a:moveTo>
                      <a:pt x="0" y="1543"/>
                    </a:moveTo>
                    <a:cubicBezTo>
                      <a:pt x="1780" y="8872"/>
                      <a:pt x="5578" y="15686"/>
                      <a:pt x="10800" y="21086"/>
                    </a:cubicBezTo>
                    <a:cubicBezTo>
                      <a:pt x="16022" y="15686"/>
                      <a:pt x="19820" y="8872"/>
                      <a:pt x="21600" y="1543"/>
                    </a:cubicBezTo>
                    <a:cubicBezTo>
                      <a:pt x="14598" y="-514"/>
                      <a:pt x="7002" y="-514"/>
                      <a:pt x="0" y="1543"/>
                    </a:cubicBezTo>
                  </a:path>
                </a:pathLst>
              </a:custGeom>
              <a:solidFill>
                <a:schemeClr val="accent6">
                  <a:hueOff val="-13368928"/>
                  <a:satOff val="50343"/>
                  <a:lumOff val="-1738"/>
                </a:schemeClr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74" name="OVP"/>
              <p:cNvSpPr txBox="1"/>
              <p:nvPr/>
            </p:nvSpPr>
            <p:spPr>
              <a:xfrm>
                <a:off x="103727" y="81593"/>
                <a:ext cx="420355" cy="1736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914400">
                  <a:buClr>
                    <a:srgbClr val="000000"/>
                  </a:buClr>
                  <a:buFont typeface="Century Gothic"/>
                  <a:defRPr b="1" sz="12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OVP</a:t>
                </a:r>
              </a:p>
            </p:txBody>
          </p:sp>
        </p:grpSp>
      </p:grpSp>
      <p:sp>
        <p:nvSpPr>
          <p:cNvPr id="177" name="Arrow"/>
          <p:cNvSpPr/>
          <p:nvPr/>
        </p:nvSpPr>
        <p:spPr>
          <a:xfrm rot="16200000">
            <a:off x="6137707" y="4688555"/>
            <a:ext cx="914068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0" name="Figure 4. Tactics as a Process of Designing, Communicating and Delivering Value"/>
          <p:cNvSpPr txBox="1"/>
          <p:nvPr>
            <p:ph type="title"/>
          </p:nvPr>
        </p:nvSpPr>
        <p:spPr>
          <a:xfrm>
            <a:off x="249590" y="-152400"/>
            <a:ext cx="12476944" cy="1287796"/>
          </a:xfrm>
          <a:prstGeom prst="rect">
            <a:avLst/>
          </a:prstGeom>
        </p:spPr>
        <p:txBody>
          <a:bodyPr/>
          <a:lstStyle/>
          <a:p>
            <a:pPr/>
            <a:r>
              <a:t>Figure 4. </a:t>
            </a:r>
            <a:r>
              <a:t>Tactics as a Process of Designing, Communicating and Delivering Value</a:t>
            </a:r>
          </a:p>
        </p:txBody>
      </p:sp>
      <p:sp>
        <p:nvSpPr>
          <p:cNvPr id="181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205" name="Group"/>
          <p:cNvGrpSpPr/>
          <p:nvPr/>
        </p:nvGrpSpPr>
        <p:grpSpPr>
          <a:xfrm>
            <a:off x="3912885" y="4164770"/>
            <a:ext cx="3898524" cy="2444103"/>
            <a:chOff x="0" y="0"/>
            <a:chExt cx="3898522" cy="2444101"/>
          </a:xfrm>
        </p:grpSpPr>
        <p:sp>
          <p:nvSpPr>
            <p:cNvPr id="182" name="Rounded Rectangle"/>
            <p:cNvSpPr/>
            <p:nvPr/>
          </p:nvSpPr>
          <p:spPr>
            <a:xfrm>
              <a:off x="1990194" y="1487284"/>
              <a:ext cx="1906150" cy="601992"/>
            </a:xfrm>
            <a:prstGeom prst="roundRect">
              <a:avLst>
                <a:gd name="adj" fmla="val 16266"/>
              </a:avLst>
            </a:prstGeom>
            <a:noFill/>
            <a:ln w="158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183" name="Rounded Rectangle"/>
            <p:cNvSpPr/>
            <p:nvPr/>
          </p:nvSpPr>
          <p:spPr>
            <a:xfrm>
              <a:off x="0" y="1487284"/>
              <a:ext cx="1918850" cy="601992"/>
            </a:xfrm>
            <a:prstGeom prst="roundRect">
              <a:avLst>
                <a:gd name="adj" fmla="val 16266"/>
              </a:avLst>
            </a:prstGeom>
            <a:noFill/>
            <a:ln w="158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184" name="Rounded Rectangle"/>
            <p:cNvSpPr/>
            <p:nvPr/>
          </p:nvSpPr>
          <p:spPr>
            <a:xfrm>
              <a:off x="252" y="155788"/>
              <a:ext cx="3898271" cy="1271922"/>
            </a:xfrm>
            <a:prstGeom prst="roundRect">
              <a:avLst>
                <a:gd name="adj" fmla="val 7698"/>
              </a:avLst>
            </a:prstGeom>
            <a:noFill/>
            <a:ln w="158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 Bold"/>
                  <a:ea typeface="Tahoma Bold"/>
                  <a:cs typeface="Tahoma Bold"/>
                  <a:sym typeface="Tahoma Bold"/>
                </a:defRPr>
              </a:pPr>
            </a:p>
          </p:txBody>
        </p:sp>
        <p:sp>
          <p:nvSpPr>
            <p:cNvPr id="185" name="Delivering  value"/>
            <p:cNvSpPr/>
            <p:nvPr/>
          </p:nvSpPr>
          <p:spPr>
            <a:xfrm>
              <a:off x="2326014" y="1939159"/>
              <a:ext cx="1143943" cy="504943"/>
            </a:xfrm>
            <a:prstGeom prst="roundRect">
              <a:avLst>
                <a:gd name="adj" fmla="val 25766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Delivering </a:t>
              </a:r>
              <a:br/>
              <a:r>
                <a:t>value</a:t>
              </a:r>
            </a:p>
          </p:txBody>
        </p:sp>
        <p:sp>
          <p:nvSpPr>
            <p:cNvPr id="186" name="Communicating value"/>
            <p:cNvSpPr/>
            <p:nvPr/>
          </p:nvSpPr>
          <p:spPr>
            <a:xfrm>
              <a:off x="124440" y="1956986"/>
              <a:ext cx="1682670" cy="469289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Communicating value</a:t>
              </a:r>
            </a:p>
          </p:txBody>
        </p:sp>
        <p:sp>
          <p:nvSpPr>
            <p:cNvPr id="187" name="Designing value"/>
            <p:cNvSpPr/>
            <p:nvPr/>
          </p:nvSpPr>
          <p:spPr>
            <a:xfrm>
              <a:off x="1060738" y="0"/>
              <a:ext cx="1844507" cy="268580"/>
            </a:xfrm>
            <a:prstGeom prst="roundRect">
              <a:avLst>
                <a:gd name="adj" fmla="val 4844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Designing value</a:t>
              </a:r>
            </a:p>
          </p:txBody>
        </p:sp>
        <p:sp>
          <p:nvSpPr>
            <p:cNvPr id="188" name="Product"/>
            <p:cNvSpPr/>
            <p:nvPr/>
          </p:nvSpPr>
          <p:spPr>
            <a:xfrm>
              <a:off x="63141" y="358996"/>
              <a:ext cx="1191422" cy="301741"/>
            </a:xfrm>
            <a:prstGeom prst="roundRect">
              <a:avLst>
                <a:gd name="adj" fmla="val 45791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189" name="Service"/>
            <p:cNvSpPr/>
            <p:nvPr/>
          </p:nvSpPr>
          <p:spPr>
            <a:xfrm>
              <a:off x="1358565" y="358996"/>
              <a:ext cx="1188458" cy="301741"/>
            </a:xfrm>
            <a:prstGeom prst="roundRect">
              <a:avLst>
                <a:gd name="adj" fmla="val 45791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190" name="Brand"/>
            <p:cNvSpPr/>
            <p:nvPr/>
          </p:nvSpPr>
          <p:spPr>
            <a:xfrm>
              <a:off x="2635844" y="357814"/>
              <a:ext cx="1191213" cy="304105"/>
            </a:xfrm>
            <a:prstGeom prst="roundRect">
              <a:avLst>
                <a:gd name="adj" fmla="val 45435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191" name="Communication"/>
            <p:cNvSpPr/>
            <p:nvPr/>
          </p:nvSpPr>
          <p:spPr>
            <a:xfrm>
              <a:off x="63141" y="1583489"/>
              <a:ext cx="1809582" cy="306352"/>
            </a:xfrm>
            <a:prstGeom prst="roundRect">
              <a:avLst>
                <a:gd name="adj" fmla="val 45102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192" name="Distribution"/>
            <p:cNvSpPr/>
            <p:nvPr/>
          </p:nvSpPr>
          <p:spPr>
            <a:xfrm>
              <a:off x="2026311" y="1583489"/>
              <a:ext cx="1800746" cy="306352"/>
            </a:xfrm>
            <a:prstGeom prst="roundRect">
              <a:avLst>
                <a:gd name="adj" fmla="val 45102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193" name="Incentives"/>
            <p:cNvSpPr/>
            <p:nvPr/>
          </p:nvSpPr>
          <p:spPr>
            <a:xfrm>
              <a:off x="2577527" y="980992"/>
              <a:ext cx="1249530" cy="306352"/>
            </a:xfrm>
            <a:prstGeom prst="roundRect">
              <a:avLst>
                <a:gd name="adj" fmla="val 45102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194" name="Price"/>
            <p:cNvSpPr/>
            <p:nvPr/>
          </p:nvSpPr>
          <p:spPr>
            <a:xfrm>
              <a:off x="63141" y="980992"/>
              <a:ext cx="1249803" cy="306352"/>
            </a:xfrm>
            <a:prstGeom prst="roundRect">
              <a:avLst>
                <a:gd name="adj" fmla="val 45102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195" name="Arrow"/>
            <p:cNvSpPr/>
            <p:nvPr/>
          </p:nvSpPr>
          <p:spPr>
            <a:xfrm>
              <a:off x="1359878" y="1046691"/>
              <a:ext cx="172445" cy="174954"/>
            </a:xfrm>
            <a:prstGeom prst="rightArrow">
              <a:avLst>
                <a:gd name="adj1" fmla="val 32944"/>
                <a:gd name="adj2" fmla="val 35217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Arrow"/>
            <p:cNvSpPr/>
            <p:nvPr/>
          </p:nvSpPr>
          <p:spPr>
            <a:xfrm flipH="1">
              <a:off x="2353752" y="1046691"/>
              <a:ext cx="172445" cy="174954"/>
            </a:xfrm>
            <a:prstGeom prst="rightArrow">
              <a:avLst>
                <a:gd name="adj1" fmla="val 32944"/>
                <a:gd name="adj2" fmla="val 35217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Arrow"/>
            <p:cNvSpPr/>
            <p:nvPr/>
          </p:nvSpPr>
          <p:spPr>
            <a:xfrm rot="18900000">
              <a:off x="1546748" y="1353348"/>
              <a:ext cx="169225" cy="174955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Arrow"/>
            <p:cNvSpPr/>
            <p:nvPr/>
          </p:nvSpPr>
          <p:spPr>
            <a:xfrm rot="13500000">
              <a:off x="2165139" y="1355544"/>
              <a:ext cx="169225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Arrow"/>
            <p:cNvSpPr/>
            <p:nvPr/>
          </p:nvSpPr>
          <p:spPr>
            <a:xfrm flipH="1" rot="16200000">
              <a:off x="1887406" y="688847"/>
              <a:ext cx="128085" cy="174954"/>
            </a:xfrm>
            <a:prstGeom prst="rightArrow">
              <a:avLst>
                <a:gd name="adj1" fmla="val 32944"/>
                <a:gd name="adj2" fmla="val 47414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Arrow"/>
            <p:cNvSpPr/>
            <p:nvPr/>
          </p:nvSpPr>
          <p:spPr>
            <a:xfrm flipH="1" rot="18900000">
              <a:off x="2259715" y="732526"/>
              <a:ext cx="169225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Arrow"/>
            <p:cNvSpPr/>
            <p:nvPr/>
          </p:nvSpPr>
          <p:spPr>
            <a:xfrm flipH="1" rot="13500000">
              <a:off x="1473817" y="732938"/>
              <a:ext cx="169225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204" name="Group"/>
            <p:cNvGrpSpPr/>
            <p:nvPr/>
          </p:nvGrpSpPr>
          <p:grpSpPr>
            <a:xfrm>
              <a:off x="1580584" y="875484"/>
              <a:ext cx="704322" cy="501886"/>
              <a:chOff x="0" y="0"/>
              <a:chExt cx="704321" cy="501884"/>
            </a:xfrm>
          </p:grpSpPr>
          <p:sp>
            <p:nvSpPr>
              <p:cNvPr id="202" name="Shape"/>
              <p:cNvSpPr/>
              <p:nvPr/>
            </p:nvSpPr>
            <p:spPr>
              <a:xfrm>
                <a:off x="0" y="0"/>
                <a:ext cx="704322" cy="5018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4"/>
                      <a:pt x="4839" y="0"/>
                      <a:pt x="10812" y="0"/>
                    </a:cubicBezTo>
                    <a:cubicBezTo>
                      <a:pt x="16761" y="0"/>
                      <a:pt x="21600" y="4834"/>
                      <a:pt x="21600" y="10800"/>
                    </a:cubicBezTo>
                    <a:lnTo>
                      <a:pt x="21600" y="10800"/>
                    </a:lnTo>
                    <a:cubicBezTo>
                      <a:pt x="21600" y="16766"/>
                      <a:pt x="16761" y="21600"/>
                      <a:pt x="10812" y="21600"/>
                    </a:cubicBezTo>
                    <a:cubicBezTo>
                      <a:pt x="4839" y="21600"/>
                      <a:pt x="0" y="16766"/>
                      <a:pt x="0" y="10800"/>
                    </a:cubicBezTo>
                  </a:path>
                </a:pathLst>
              </a:custGeom>
              <a:solidFill>
                <a:schemeClr val="accent6">
                  <a:hueOff val="-13368928"/>
                  <a:satOff val="50343"/>
                  <a:lumOff val="-1738"/>
                </a:schemeClr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3" name="Value"/>
              <p:cNvSpPr txBox="1"/>
              <p:nvPr/>
            </p:nvSpPr>
            <p:spPr>
              <a:xfrm>
                <a:off x="44606" y="119652"/>
                <a:ext cx="610133" cy="2789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7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Value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38" name="Group"/>
          <p:cNvGrpSpPr/>
          <p:nvPr/>
        </p:nvGrpSpPr>
        <p:grpSpPr>
          <a:xfrm>
            <a:off x="3594939" y="3184425"/>
            <a:ext cx="6423765" cy="4341272"/>
            <a:chOff x="0" y="0"/>
            <a:chExt cx="6423764" cy="4341271"/>
          </a:xfrm>
        </p:grpSpPr>
        <p:sp>
          <p:nvSpPr>
            <p:cNvPr id="208" name="Target market"/>
            <p:cNvSpPr/>
            <p:nvPr/>
          </p:nvSpPr>
          <p:spPr>
            <a:xfrm>
              <a:off x="0" y="1207512"/>
              <a:ext cx="1930400" cy="310885"/>
            </a:xfrm>
            <a:prstGeom prst="roundRect">
              <a:avLst>
                <a:gd name="adj" fmla="val 47957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Target market</a:t>
              </a:r>
            </a:p>
          </p:txBody>
        </p:sp>
        <p:sp>
          <p:nvSpPr>
            <p:cNvPr id="209" name="Value proposition"/>
            <p:cNvSpPr/>
            <p:nvPr/>
          </p:nvSpPr>
          <p:spPr>
            <a:xfrm>
              <a:off x="1968500" y="1207512"/>
              <a:ext cx="1930400" cy="310885"/>
            </a:xfrm>
            <a:prstGeom prst="roundRect">
              <a:avLst>
                <a:gd name="adj" fmla="val 47957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210" name="Strategy"/>
            <p:cNvSpPr/>
            <p:nvPr/>
          </p:nvSpPr>
          <p:spPr>
            <a:xfrm>
              <a:off x="0" y="864292"/>
              <a:ext cx="3898900" cy="312424"/>
            </a:xfrm>
            <a:prstGeom prst="roundRect">
              <a:avLst>
                <a:gd name="adj" fmla="val 47721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7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Strategy</a:t>
              </a:r>
            </a:p>
          </p:txBody>
        </p:sp>
        <p:sp>
          <p:nvSpPr>
            <p:cNvPr id="211" name="Tactics"/>
            <p:cNvSpPr/>
            <p:nvPr/>
          </p:nvSpPr>
          <p:spPr>
            <a:xfrm>
              <a:off x="0" y="1560189"/>
              <a:ext cx="3898900" cy="312424"/>
            </a:xfrm>
            <a:prstGeom prst="roundRect">
              <a:avLst>
                <a:gd name="adj" fmla="val 47721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7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Tactics</a:t>
              </a:r>
            </a:p>
          </p:txBody>
        </p:sp>
        <p:sp>
          <p:nvSpPr>
            <p:cNvPr id="212" name="Goal"/>
            <p:cNvSpPr/>
            <p:nvPr/>
          </p:nvSpPr>
          <p:spPr>
            <a:xfrm>
              <a:off x="0" y="158653"/>
              <a:ext cx="3898900" cy="312424"/>
            </a:xfrm>
            <a:prstGeom prst="roundRect">
              <a:avLst>
                <a:gd name="adj" fmla="val 47721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7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Goal</a:t>
              </a:r>
            </a:p>
          </p:txBody>
        </p:sp>
        <p:sp>
          <p:nvSpPr>
            <p:cNvPr id="213" name="Focus"/>
            <p:cNvSpPr/>
            <p:nvPr/>
          </p:nvSpPr>
          <p:spPr>
            <a:xfrm>
              <a:off x="0" y="507953"/>
              <a:ext cx="1930400" cy="310885"/>
            </a:xfrm>
            <a:prstGeom prst="roundRect">
              <a:avLst>
                <a:gd name="adj" fmla="val 47957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Focus</a:t>
              </a:r>
            </a:p>
          </p:txBody>
        </p:sp>
        <p:sp>
          <p:nvSpPr>
            <p:cNvPr id="214" name="Benchmarks"/>
            <p:cNvSpPr/>
            <p:nvPr/>
          </p:nvSpPr>
          <p:spPr>
            <a:xfrm>
              <a:off x="1968500" y="507953"/>
              <a:ext cx="1930400" cy="310885"/>
            </a:xfrm>
            <a:prstGeom prst="roundRect">
              <a:avLst>
                <a:gd name="adj" fmla="val 47957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Benchmarks</a:t>
              </a:r>
            </a:p>
          </p:txBody>
        </p:sp>
        <p:sp>
          <p:nvSpPr>
            <p:cNvPr id="215" name="Implementation"/>
            <p:cNvSpPr/>
            <p:nvPr/>
          </p:nvSpPr>
          <p:spPr>
            <a:xfrm>
              <a:off x="0" y="2968305"/>
              <a:ext cx="3898900" cy="312424"/>
            </a:xfrm>
            <a:prstGeom prst="roundRect">
              <a:avLst>
                <a:gd name="adj" fmla="val 45935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7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Implementation</a:t>
              </a:r>
            </a:p>
          </p:txBody>
        </p:sp>
        <p:sp>
          <p:nvSpPr>
            <p:cNvPr id="216" name="Performance"/>
            <p:cNvSpPr/>
            <p:nvPr/>
          </p:nvSpPr>
          <p:spPr>
            <a:xfrm>
              <a:off x="0" y="4030386"/>
              <a:ext cx="1930400" cy="310886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Performance</a:t>
              </a:r>
            </a:p>
          </p:txBody>
        </p:sp>
        <p:sp>
          <p:nvSpPr>
            <p:cNvPr id="217" name="Environment"/>
            <p:cNvSpPr/>
            <p:nvPr/>
          </p:nvSpPr>
          <p:spPr>
            <a:xfrm>
              <a:off x="1968500" y="4030386"/>
              <a:ext cx="1930400" cy="310886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Environment</a:t>
              </a:r>
            </a:p>
          </p:txBody>
        </p:sp>
        <p:sp>
          <p:nvSpPr>
            <p:cNvPr id="218" name="Control"/>
            <p:cNvSpPr/>
            <p:nvPr/>
          </p:nvSpPr>
          <p:spPr>
            <a:xfrm>
              <a:off x="0" y="3679318"/>
              <a:ext cx="3898900" cy="312424"/>
            </a:xfrm>
            <a:prstGeom prst="roundRect">
              <a:avLst>
                <a:gd name="adj" fmla="val 45935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7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Control</a:t>
              </a:r>
            </a:p>
          </p:txBody>
        </p:sp>
        <p:sp>
          <p:nvSpPr>
            <p:cNvPr id="219" name="Communication"/>
            <p:cNvSpPr/>
            <p:nvPr/>
          </p:nvSpPr>
          <p:spPr>
            <a:xfrm>
              <a:off x="0" y="2601471"/>
              <a:ext cx="1929119" cy="310885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220" name="Distribution"/>
            <p:cNvSpPr/>
            <p:nvPr/>
          </p:nvSpPr>
          <p:spPr>
            <a:xfrm>
              <a:off x="1968500" y="2601471"/>
              <a:ext cx="1930400" cy="310885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221" name="Product"/>
            <p:cNvSpPr/>
            <p:nvPr/>
          </p:nvSpPr>
          <p:spPr>
            <a:xfrm>
              <a:off x="0" y="1907071"/>
              <a:ext cx="1266148" cy="310885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222" name="Service"/>
            <p:cNvSpPr/>
            <p:nvPr/>
          </p:nvSpPr>
          <p:spPr>
            <a:xfrm>
              <a:off x="1309835" y="1907071"/>
              <a:ext cx="1266148" cy="310885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223" name="Brand"/>
            <p:cNvSpPr/>
            <p:nvPr/>
          </p:nvSpPr>
          <p:spPr>
            <a:xfrm>
              <a:off x="2620052" y="1907071"/>
              <a:ext cx="1278848" cy="310885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224" name="Price"/>
            <p:cNvSpPr/>
            <p:nvPr/>
          </p:nvSpPr>
          <p:spPr>
            <a:xfrm>
              <a:off x="0" y="2253122"/>
              <a:ext cx="1929119" cy="310885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225" name="Incentives"/>
            <p:cNvSpPr/>
            <p:nvPr/>
          </p:nvSpPr>
          <p:spPr>
            <a:xfrm>
              <a:off x="1968500" y="2253122"/>
              <a:ext cx="1930400" cy="310885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226" name="The ultimate criterion for success"/>
            <p:cNvSpPr txBox="1"/>
            <p:nvPr/>
          </p:nvSpPr>
          <p:spPr>
            <a:xfrm>
              <a:off x="4341529" y="0"/>
              <a:ext cx="1992205" cy="577132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A57D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The ultimate criterion for success</a:t>
              </a:r>
            </a:p>
          </p:txBody>
        </p:sp>
        <p:sp>
          <p:nvSpPr>
            <p:cNvPr id="227" name="The value created  in the target market"/>
            <p:cNvSpPr txBox="1"/>
            <p:nvPr/>
          </p:nvSpPr>
          <p:spPr>
            <a:xfrm>
              <a:off x="4341530" y="754212"/>
              <a:ext cx="2018066" cy="577132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A57D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The value created </a:t>
              </a:r>
              <a:br/>
              <a:r>
                <a:t>in the target market</a:t>
              </a:r>
            </a:p>
          </p:txBody>
        </p:sp>
        <p:sp>
          <p:nvSpPr>
            <p:cNvPr id="228" name="The specifics of the market offering"/>
            <p:cNvSpPr txBox="1"/>
            <p:nvPr/>
          </p:nvSpPr>
          <p:spPr>
            <a:xfrm>
              <a:off x="4341530" y="1422857"/>
              <a:ext cx="1992205" cy="577132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A57D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The specifics of the market offering</a:t>
              </a:r>
            </a:p>
          </p:txBody>
        </p:sp>
        <p:sp>
          <p:nvSpPr>
            <p:cNvPr id="229" name="The logistics of creating the offering"/>
            <p:cNvSpPr txBox="1"/>
            <p:nvPr/>
          </p:nvSpPr>
          <p:spPr>
            <a:xfrm>
              <a:off x="4341530" y="2801435"/>
              <a:ext cx="2082235" cy="577133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A57D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The logistics of creating the offering</a:t>
              </a:r>
            </a:p>
          </p:txBody>
        </p:sp>
        <p:sp>
          <p:nvSpPr>
            <p:cNvPr id="230" name="The assessment  of goal progress"/>
            <p:cNvSpPr txBox="1"/>
            <p:nvPr/>
          </p:nvSpPr>
          <p:spPr>
            <a:xfrm>
              <a:off x="4341529" y="3521851"/>
              <a:ext cx="1628930" cy="577132"/>
            </a:xfrm>
            <a:prstGeom prst="rect">
              <a:avLst/>
            </a:prstGeom>
            <a:noFill/>
            <a:ln w="127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A57D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The assessment </a:t>
              </a:r>
              <a:br/>
              <a:r>
                <a:t>of goal progress</a:t>
              </a:r>
            </a:p>
          </p:txBody>
        </p:sp>
        <p:sp>
          <p:nvSpPr>
            <p:cNvPr id="231" name="Arrow"/>
            <p:cNvSpPr/>
            <p:nvPr/>
          </p:nvSpPr>
          <p:spPr>
            <a:xfrm flipH="1" rot="21599925">
              <a:off x="4075193" y="175591"/>
              <a:ext cx="152848" cy="234383"/>
            </a:xfrm>
            <a:prstGeom prst="rightArrow">
              <a:avLst>
                <a:gd name="adj1" fmla="val 32944"/>
                <a:gd name="adj2" fmla="val 44920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Arrow"/>
            <p:cNvSpPr/>
            <p:nvPr/>
          </p:nvSpPr>
          <p:spPr>
            <a:xfrm flipH="1" rot="21599925">
              <a:off x="4075193" y="1583587"/>
              <a:ext cx="152848" cy="234383"/>
            </a:xfrm>
            <a:prstGeom prst="rightArrow">
              <a:avLst>
                <a:gd name="adj1" fmla="val 32944"/>
                <a:gd name="adj2" fmla="val 44920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Arrow"/>
            <p:cNvSpPr/>
            <p:nvPr/>
          </p:nvSpPr>
          <p:spPr>
            <a:xfrm flipH="1" rot="21599925">
              <a:off x="4065424" y="2968138"/>
              <a:ext cx="152849" cy="234382"/>
            </a:xfrm>
            <a:prstGeom prst="rightArrow">
              <a:avLst>
                <a:gd name="adj1" fmla="val 32944"/>
                <a:gd name="adj2" fmla="val 44920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Arrow"/>
            <p:cNvSpPr/>
            <p:nvPr/>
          </p:nvSpPr>
          <p:spPr>
            <a:xfrm flipH="1" rot="21599925">
              <a:off x="4075193" y="3689009"/>
              <a:ext cx="152848" cy="234382"/>
            </a:xfrm>
            <a:prstGeom prst="rightArrow">
              <a:avLst>
                <a:gd name="adj1" fmla="val 32944"/>
                <a:gd name="adj2" fmla="val 44920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Arrow"/>
            <p:cNvSpPr/>
            <p:nvPr/>
          </p:nvSpPr>
          <p:spPr>
            <a:xfrm flipH="1" rot="21599925">
              <a:off x="4067943" y="878036"/>
              <a:ext cx="152849" cy="234382"/>
            </a:xfrm>
            <a:prstGeom prst="rightArrow">
              <a:avLst>
                <a:gd name="adj1" fmla="val 32944"/>
                <a:gd name="adj2" fmla="val 44920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Development"/>
            <p:cNvSpPr/>
            <p:nvPr/>
          </p:nvSpPr>
          <p:spPr>
            <a:xfrm>
              <a:off x="0" y="3322286"/>
              <a:ext cx="1929119" cy="310885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Development</a:t>
              </a:r>
            </a:p>
          </p:txBody>
        </p:sp>
        <p:sp>
          <p:nvSpPr>
            <p:cNvPr id="237" name="Deployment"/>
            <p:cNvSpPr/>
            <p:nvPr/>
          </p:nvSpPr>
          <p:spPr>
            <a:xfrm>
              <a:off x="1968500" y="3322286"/>
              <a:ext cx="1930400" cy="310885"/>
            </a:xfrm>
            <a:prstGeom prst="roundRect">
              <a:avLst>
                <a:gd name="adj" fmla="val 46162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Deployment</a:t>
              </a:r>
            </a:p>
          </p:txBody>
        </p:sp>
      </p:grpSp>
      <p:sp>
        <p:nvSpPr>
          <p:cNvPr id="239" name="Figure 5. The G-STIC Action-Planning Flowcha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5. The G-STIC Action-Planning Flowchart</a:t>
            </a:r>
          </a:p>
        </p:txBody>
      </p:sp>
      <p:sp>
        <p:nvSpPr>
          <p:cNvPr id="24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FFFFFF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Century Gothic"/>
        <a:ea typeface="Century Gothic"/>
        <a:cs typeface="Century Gothic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Century Gothic"/>
        <a:ea typeface="Century Gothic"/>
        <a:cs typeface="Century Gothic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