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FAF1"/>
          </a:solidFill>
        </a:fill>
      </a:tcStyle>
    </a:wholeTbl>
    <a:band2H>
      <a:tcTxStyle b="def" i="def"/>
      <a:tcStyle>
        <a:tcBdr/>
        <a:fill>
          <a:solidFill>
            <a:srgbClr val="EBFCF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E6B7"/>
          </a:solidFill>
        </a:fill>
      </a:tcStyle>
    </a:firstRow>
  </a:tblStyle>
  <a:tblStyle styleId="{D51ADE6A-740E-44AE-83CC-AE7238B6C88D}" styleName="">
    <a:tblBg/>
    <a:wholeTb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239607" y="1030675"/>
            <a:ext cx="12229412" cy="3197261"/>
          </a:xfrm>
          <a:prstGeom prst="rect">
            <a:avLst/>
          </a:prstGeom>
        </p:spPr>
        <p:txBody>
          <a:bodyPr lIns="63500" tIns="63500" rIns="63500" bIns="63500" anchor="b">
            <a:noAutofit/>
          </a:bodyPr>
          <a:lstStyle>
            <a:lvl1pPr defTabSz="914400">
              <a:lnSpc>
                <a:spcPct val="100000"/>
              </a:lnSpc>
              <a:defRPr sz="3400">
                <a:solidFill>
                  <a:srgbClr val="4349AA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half" idx="1"/>
          </p:nvPr>
        </p:nvSpPr>
        <p:spPr>
          <a:xfrm>
            <a:off x="1951672" y="5528838"/>
            <a:ext cx="9311105" cy="4224762"/>
          </a:xfrm>
          <a:prstGeom prst="rect">
            <a:avLst/>
          </a:prstGeom>
        </p:spPr>
        <p:txBody>
          <a:bodyPr lIns="63500" tIns="63500" rIns="63500" bIns="63500">
            <a:noAutofit/>
          </a:bodyPr>
          <a:lstStyle>
            <a:lvl1pPr marL="0" indent="0" algn="ctr" defTabSz="914400">
              <a:lnSpc>
                <a:spcPct val="100000"/>
              </a:lnSpc>
              <a:spcBef>
                <a:spcPts val="1000"/>
              </a:spcBef>
              <a:buClr>
                <a:srgbClr val="434ED6"/>
              </a:buClr>
              <a:buSzTx/>
              <a:buFontTx/>
              <a:buNone/>
              <a:defRPr b="1" sz="3400">
                <a:solidFill>
                  <a:srgbClr val="424242"/>
                </a:solidFill>
                <a:uFill>
                  <a:solidFill>
                    <a:srgbClr val="424242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  <a:lvl2pPr marL="1057069" indent="-406564" defTabSz="914400">
              <a:lnSpc>
                <a:spcPct val="100000"/>
              </a:lnSpc>
              <a:spcBef>
                <a:spcPts val="0"/>
              </a:spcBef>
              <a:buClr>
                <a:srgbClr val="FF2600"/>
              </a:buClr>
              <a:buSzPct val="55000"/>
              <a:buFontTx/>
              <a:buChar char=""/>
              <a:defRPr sz="2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2pPr>
            <a:lvl3pPr marL="1626260" indent="-325252" defTabSz="914400">
              <a:lnSpc>
                <a:spcPct val="100000"/>
              </a:lnSpc>
              <a:spcBef>
                <a:spcPts val="0"/>
              </a:spcBef>
              <a:buClr>
                <a:srgbClr val="434ED6"/>
              </a:buClr>
              <a:buSzPct val="50000"/>
              <a:buFontTx/>
              <a:buChar char=""/>
              <a:defRPr sz="1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3pPr>
            <a:lvl4pPr marL="2276764" indent="-325252" defTabSz="914400">
              <a:lnSpc>
                <a:spcPct val="100000"/>
              </a:lnSpc>
              <a:spcBef>
                <a:spcPts val="600"/>
              </a:spcBef>
              <a:buClr>
                <a:srgbClr val="FFD600"/>
              </a:buClr>
              <a:buSzPct val="55000"/>
              <a:buFontTx/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4pPr>
            <a:lvl5pPr marL="2927268" indent="-325252" defTabSz="914400">
              <a:lnSpc>
                <a:spcPct val="100000"/>
              </a:lnSpc>
              <a:spcBef>
                <a:spcPts val="600"/>
              </a:spcBef>
              <a:buClr>
                <a:srgbClr val="00E6B7"/>
              </a:buClr>
              <a:buSzPct val="50000"/>
              <a:buFontTx/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46188" y="9280032"/>
            <a:ext cx="308373" cy="279401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914400">
              <a:defRPr b="1"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" name="Title Text"/>
          <p:cNvSpPr txBox="1"/>
          <p:nvPr>
            <p:ph type="title"/>
          </p:nvPr>
        </p:nvSpPr>
        <p:spPr>
          <a:xfrm>
            <a:off x="249590" y="0"/>
            <a:ext cx="12476944" cy="1054726"/>
          </a:xfrm>
          <a:prstGeom prst="rect">
            <a:avLst/>
          </a:prstGeom>
        </p:spPr>
        <p:txBody>
          <a:bodyPr lIns="63500" tIns="63500" rIns="63500" bIns="63500" anchor="b">
            <a:noAutofit/>
          </a:bodyPr>
          <a:lstStyle>
            <a:lvl1pPr defTabSz="914400">
              <a:lnSpc>
                <a:spcPct val="100000"/>
              </a:lnSpc>
              <a:defRPr sz="2800">
                <a:solidFill>
                  <a:srgbClr val="4349AA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12046188" y="9280032"/>
            <a:ext cx="308373" cy="279401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914400">
              <a:defRPr b="1"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ck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 txBox="1"/>
          <p:nvPr>
            <p:ph type="sldNum" sz="quarter" idx="2"/>
          </p:nvPr>
        </p:nvSpPr>
        <p:spPr>
          <a:xfrm>
            <a:off x="12046188" y="9280032"/>
            <a:ext cx="308373" cy="279401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914400">
              <a:defRPr b="1"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249590" y="0"/>
            <a:ext cx="12476944" cy="1054726"/>
          </a:xfrm>
          <a:prstGeom prst="rect">
            <a:avLst/>
          </a:prstGeom>
        </p:spPr>
        <p:txBody>
          <a:bodyPr lIns="63500" tIns="63500" rIns="63500" bIns="63500" anchor="b">
            <a:noAutofit/>
          </a:bodyPr>
          <a:lstStyle>
            <a:lvl1pPr defTabSz="914400">
              <a:lnSpc>
                <a:spcPct val="100000"/>
              </a:lnSpc>
              <a:defRPr sz="2800">
                <a:solidFill>
                  <a:srgbClr val="4349AA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12046188" y="9280032"/>
            <a:ext cx="308373" cy="279401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914400">
              <a:defRPr b="1"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5" name="Title Text"/>
          <p:cNvSpPr txBox="1"/>
          <p:nvPr>
            <p:ph type="title"/>
          </p:nvPr>
        </p:nvSpPr>
        <p:spPr>
          <a:xfrm>
            <a:off x="249590" y="0"/>
            <a:ext cx="12476944" cy="1054726"/>
          </a:xfrm>
          <a:prstGeom prst="rect">
            <a:avLst/>
          </a:prstGeom>
        </p:spPr>
        <p:txBody>
          <a:bodyPr lIns="63500" tIns="63500" rIns="63500" bIns="63500" anchor="b">
            <a:noAutofit/>
          </a:bodyPr>
          <a:lstStyle>
            <a:lvl1pPr defTabSz="914400">
              <a:lnSpc>
                <a:spcPct val="100000"/>
              </a:lnSpc>
              <a:defRPr sz="3400">
                <a:solidFill>
                  <a:srgbClr val="4349AA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6" name="Body Level One…"/>
          <p:cNvSpPr txBox="1"/>
          <p:nvPr>
            <p:ph type="body" idx="1"/>
          </p:nvPr>
        </p:nvSpPr>
        <p:spPr>
          <a:xfrm>
            <a:off x="768019" y="1628388"/>
            <a:ext cx="11974325" cy="8125212"/>
          </a:xfrm>
          <a:prstGeom prst="rect">
            <a:avLst/>
          </a:prstGeom>
        </p:spPr>
        <p:txBody>
          <a:bodyPr lIns="63500" tIns="63500" rIns="63500" bIns="63500">
            <a:noAutofit/>
          </a:bodyPr>
          <a:lstStyle>
            <a:lvl1pPr marL="487877" indent="-487877" defTabSz="914400">
              <a:lnSpc>
                <a:spcPct val="100000"/>
              </a:lnSpc>
              <a:spcBef>
                <a:spcPts val="1000"/>
              </a:spcBef>
              <a:buClr>
                <a:srgbClr val="434ED6"/>
              </a:buClr>
              <a:buSzPct val="60000"/>
              <a:buFontTx/>
              <a:buChar char=""/>
              <a:defRPr sz="3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  <a:lvl2pPr marL="1057069" indent="-406564" defTabSz="914400">
              <a:lnSpc>
                <a:spcPct val="100000"/>
              </a:lnSpc>
              <a:spcBef>
                <a:spcPts val="0"/>
              </a:spcBef>
              <a:buClr>
                <a:srgbClr val="FF2600"/>
              </a:buClr>
              <a:buSzPct val="55000"/>
              <a:buFontTx/>
              <a:buChar char=""/>
              <a:defRPr sz="2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2pPr>
            <a:lvl3pPr marL="1626260" indent="-325252" defTabSz="914400">
              <a:lnSpc>
                <a:spcPct val="100000"/>
              </a:lnSpc>
              <a:spcBef>
                <a:spcPts val="0"/>
              </a:spcBef>
              <a:buClr>
                <a:srgbClr val="434ED6"/>
              </a:buClr>
              <a:buSzPct val="50000"/>
              <a:buFontTx/>
              <a:buChar char=""/>
              <a:defRPr sz="1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3pPr>
            <a:lvl4pPr marL="2276764" indent="-325252" defTabSz="914400">
              <a:lnSpc>
                <a:spcPct val="100000"/>
              </a:lnSpc>
              <a:spcBef>
                <a:spcPts val="600"/>
              </a:spcBef>
              <a:buClr>
                <a:srgbClr val="FFD600"/>
              </a:buClr>
              <a:buSzPct val="55000"/>
              <a:buFontTx/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4pPr>
            <a:lvl5pPr marL="2927268" indent="-325252" defTabSz="914400">
              <a:lnSpc>
                <a:spcPct val="100000"/>
              </a:lnSpc>
              <a:spcBef>
                <a:spcPts val="600"/>
              </a:spcBef>
              <a:buClr>
                <a:srgbClr val="00E6B7"/>
              </a:buClr>
              <a:buSzPct val="50000"/>
              <a:buFontTx/>
              <a:buChar char=""/>
              <a:defRPr sz="2800"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xfrm>
            <a:off x="12073870" y="9280032"/>
            <a:ext cx="280691" cy="279401"/>
          </a:xfrm>
          <a:prstGeom prst="rect">
            <a:avLst/>
          </a:prstGeom>
        </p:spPr>
        <p:txBody>
          <a:bodyPr lIns="50800" tIns="50800" rIns="50800" bIns="50800" anchor="t"/>
          <a:lstStyle>
            <a:lvl1pPr defTabSz="914400">
              <a:defRPr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50239" y="130950"/>
            <a:ext cx="11704322" cy="2144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761994" y="9130188"/>
            <a:ext cx="348727" cy="339202"/>
          </a:xfrm>
          <a:prstGeom prst="rect">
            <a:avLst/>
          </a:prstGeom>
          <a:ln w="12700">
            <a:miter lim="400000"/>
          </a:ln>
        </p:spPr>
        <p:txBody>
          <a:bodyPr wrap="none" lIns="65023" tIns="65023" rIns="65023" bIns="65023" anchor="ctr">
            <a:spAutoFit/>
          </a:bodyPr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1pPr>
      <a:lvl2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2pPr>
      <a:lvl3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3pPr>
      <a:lvl4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4pPr>
      <a:lvl5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5pPr>
      <a:lvl6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6pPr>
      <a:lvl7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7pPr>
      <a:lvl8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8pPr>
      <a:lvl9pPr marL="0" marR="0" indent="0" algn="l" defTabSz="130048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solidFill>
            <a:srgbClr val="000000"/>
          </a:solidFill>
          <a:uFill>
            <a:solidFill>
              <a:srgbClr val="4349AA"/>
            </a:solidFill>
          </a:uFill>
          <a:latin typeface="Carlito"/>
          <a:ea typeface="Carlito"/>
          <a:cs typeface="Carlito"/>
          <a:sym typeface="Carlito"/>
        </a:defRPr>
      </a:lvl9pPr>
    </p:titleStyle>
    <p:bodyStyle>
      <a:lvl1pPr marL="310242" marR="0" indent="-310242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819150" marR="0" indent="-361950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48739" marR="0" indent="-434339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54200" marR="0" indent="-482600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311400" marR="0" indent="-482600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68600" marR="0" indent="-482600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225800" marR="0" indent="-482600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83000" marR="0" indent="-482600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140200" marR="0" indent="-482600" algn="l" defTabSz="130048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tif"/><Relationship Id="rId4" Type="http://schemas.openxmlformats.org/officeDocument/2006/relationships/image" Target="../media/image6.png"/><Relationship Id="rId5" Type="http://schemas.openxmlformats.org/officeDocument/2006/relationships/image" Target="../media/image1.jpeg"/><Relationship Id="rId6" Type="http://schemas.openxmlformats.org/officeDocument/2006/relationships/image" Target="../media/image2.tif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tif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6" Type="http://schemas.openxmlformats.org/officeDocument/2006/relationships/image" Target="../media/image2.tif"/><Relationship Id="rId7" Type="http://schemas.openxmlformats.org/officeDocument/2006/relationships/image" Target="../media/image8.png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jpeg"/><Relationship Id="rId4" Type="http://schemas.openxmlformats.org/officeDocument/2006/relationships/image" Target="../media/image1.tif"/><Relationship Id="rId5" Type="http://schemas.openxmlformats.org/officeDocument/2006/relationships/image" Target="../media/image6.png"/><Relationship Id="rId6" Type="http://schemas.openxmlformats.org/officeDocument/2006/relationships/image" Target="../media/image2.tif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BM_Front.png" descr="SBM_Front.png"/>
          <p:cNvPicPr>
            <a:picLocks noChangeAspect="1"/>
          </p:cNvPicPr>
          <p:nvPr/>
        </p:nvPicPr>
        <p:blipFill>
          <a:blip r:embed="rId2">
            <a:extLst/>
          </a:blip>
          <a:srcRect l="0" t="0" r="4814" b="0"/>
          <a:stretch>
            <a:fillRect/>
          </a:stretch>
        </p:blipFill>
        <p:spPr>
          <a:xfrm>
            <a:off x="2653903" y="134739"/>
            <a:ext cx="7697192" cy="9484142"/>
          </a:xfrm>
          <a:prstGeom prst="rect">
            <a:avLst/>
          </a:prstGeom>
          <a:ln w="6350">
            <a:solidFill>
              <a:srgbClr val="FFFFFF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3" name="Figure 3. The Seven Attributes Defining the Market Off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The Seven Attributes Defining the Market Offering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244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245" name="Line"/>
          <p:cNvSpPr/>
          <p:nvPr/>
        </p:nvSpPr>
        <p:spPr>
          <a:xfrm flipV="1">
            <a:off x="4803699" y="5096376"/>
            <a:ext cx="4448741" cy="1"/>
          </a:xfrm>
          <a:prstGeom prst="line">
            <a:avLst/>
          </a:prstGeom>
          <a:ln w="15875">
            <a:solidFill>
              <a:srgbClr val="253A6C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6" name="Strategy"/>
          <p:cNvSpPr txBox="1"/>
          <p:nvPr/>
        </p:nvSpPr>
        <p:spPr>
          <a:xfrm>
            <a:off x="8373571" y="4570450"/>
            <a:ext cx="991814" cy="4953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Strategy</a:t>
            </a:r>
          </a:p>
        </p:txBody>
      </p:sp>
      <p:sp>
        <p:nvSpPr>
          <p:cNvPr id="247" name="Tactics"/>
          <p:cNvSpPr txBox="1"/>
          <p:nvPr/>
        </p:nvSpPr>
        <p:spPr>
          <a:xfrm>
            <a:off x="8449771" y="5070842"/>
            <a:ext cx="991814" cy="495301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Tactics</a:t>
            </a:r>
          </a:p>
        </p:txBody>
      </p:sp>
      <p:grpSp>
        <p:nvGrpSpPr>
          <p:cNvPr id="260" name="Group"/>
          <p:cNvGrpSpPr/>
          <p:nvPr/>
        </p:nvGrpSpPr>
        <p:grpSpPr>
          <a:xfrm>
            <a:off x="4909683" y="3105361"/>
            <a:ext cx="3389526" cy="1862970"/>
            <a:chOff x="0" y="0"/>
            <a:chExt cx="3389525" cy="1862968"/>
          </a:xfrm>
        </p:grpSpPr>
        <p:grpSp>
          <p:nvGrpSpPr>
            <p:cNvPr id="250" name="Group"/>
            <p:cNvGrpSpPr/>
            <p:nvPr/>
          </p:nvGrpSpPr>
          <p:grpSpPr>
            <a:xfrm>
              <a:off x="-1" y="705265"/>
              <a:ext cx="1998389" cy="1157704"/>
              <a:chOff x="0" y="0"/>
              <a:chExt cx="1998387" cy="1157703"/>
            </a:xfrm>
          </p:grpSpPr>
          <p:sp>
            <p:nvSpPr>
              <p:cNvPr id="248" name="Customer value"/>
              <p:cNvSpPr txBox="1"/>
              <p:nvPr/>
            </p:nvSpPr>
            <p:spPr>
              <a:xfrm>
                <a:off x="22225" y="367796"/>
                <a:ext cx="1369588" cy="7429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Customer value</a:t>
                </a:r>
              </a:p>
            </p:txBody>
          </p:sp>
          <p:sp>
            <p:nvSpPr>
              <p:cNvPr id="249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253" name="Group"/>
            <p:cNvGrpSpPr/>
            <p:nvPr/>
          </p:nvGrpSpPr>
          <p:grpSpPr>
            <a:xfrm>
              <a:off x="1391138" y="705265"/>
              <a:ext cx="1998388" cy="1157704"/>
              <a:chOff x="0" y="0"/>
              <a:chExt cx="1998387" cy="1157703"/>
            </a:xfrm>
          </p:grpSpPr>
          <p:sp>
            <p:nvSpPr>
              <p:cNvPr id="251" name="Collaborator value"/>
              <p:cNvSpPr txBox="1"/>
              <p:nvPr/>
            </p:nvSpPr>
            <p:spPr>
              <a:xfrm>
                <a:off x="646061" y="415614"/>
                <a:ext cx="1278282" cy="640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pc="-16"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Collaborator value</a:t>
                </a:r>
              </a:p>
            </p:txBody>
          </p:sp>
          <p:sp>
            <p:nvSpPr>
              <p:cNvPr id="252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256" name="Group"/>
            <p:cNvGrpSpPr/>
            <p:nvPr/>
          </p:nvGrpSpPr>
          <p:grpSpPr>
            <a:xfrm>
              <a:off x="695569" y="-1"/>
              <a:ext cx="1998388" cy="1157705"/>
              <a:chOff x="0" y="0"/>
              <a:chExt cx="1998387" cy="1157703"/>
            </a:xfrm>
          </p:grpSpPr>
          <p:sp>
            <p:nvSpPr>
              <p:cNvPr id="254" name="Company  value"/>
              <p:cNvSpPr txBox="1"/>
              <p:nvPr/>
            </p:nvSpPr>
            <p:spPr>
              <a:xfrm>
                <a:off x="182755" y="121868"/>
                <a:ext cx="1643504" cy="560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pPr>
                <a:r>
                  <a:t>Company </a:t>
                </a:r>
                <a:br/>
                <a:r>
                  <a:t>value</a:t>
                </a:r>
              </a:p>
            </p:txBody>
          </p:sp>
          <p:sp>
            <p:nvSpPr>
              <p:cNvPr id="255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259" name="Group"/>
            <p:cNvGrpSpPr/>
            <p:nvPr/>
          </p:nvGrpSpPr>
          <p:grpSpPr>
            <a:xfrm>
              <a:off x="1422750" y="870675"/>
              <a:ext cx="544914" cy="287834"/>
              <a:chOff x="0" y="0"/>
              <a:chExt cx="544912" cy="287833"/>
            </a:xfrm>
          </p:grpSpPr>
          <p:sp>
            <p:nvSpPr>
              <p:cNvPr id="257" name="Shape"/>
              <p:cNvSpPr/>
              <p:nvPr/>
            </p:nvSpPr>
            <p:spPr>
              <a:xfrm flipH="1" rot="10800000">
                <a:off x="0" y="0"/>
                <a:ext cx="544913" cy="2878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086" fill="norm" stroke="1" extrusionOk="0">
                    <a:moveTo>
                      <a:pt x="0" y="1543"/>
                    </a:moveTo>
                    <a:cubicBezTo>
                      <a:pt x="1780" y="8872"/>
                      <a:pt x="5578" y="15686"/>
                      <a:pt x="10800" y="21086"/>
                    </a:cubicBezTo>
                    <a:cubicBezTo>
                      <a:pt x="16022" y="15686"/>
                      <a:pt x="19820" y="8872"/>
                      <a:pt x="21600" y="1543"/>
                    </a:cubicBezTo>
                    <a:cubicBezTo>
                      <a:pt x="14598" y="-514"/>
                      <a:pt x="7002" y="-514"/>
                      <a:pt x="0" y="1543"/>
                    </a:cubicBezTo>
                  </a:path>
                </a:pathLst>
              </a:custGeom>
              <a:solidFill>
                <a:srgbClr val="FF6A00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58" name="OVP"/>
              <p:cNvSpPr txBox="1"/>
              <p:nvPr/>
            </p:nvSpPr>
            <p:spPr>
              <a:xfrm>
                <a:off x="103727" y="81593"/>
                <a:ext cx="420355" cy="1736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914400">
                  <a:buClr>
                    <a:srgbClr val="000000"/>
                  </a:buClr>
                  <a:buFont typeface="Century Gothic"/>
                  <a:defRPr b="1" sz="12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OVP</a:t>
                </a:r>
              </a:p>
            </p:txBody>
          </p:sp>
        </p:grpSp>
      </p:grpSp>
      <p:sp>
        <p:nvSpPr>
          <p:cNvPr id="261" name="Arrow"/>
          <p:cNvSpPr/>
          <p:nvPr/>
        </p:nvSpPr>
        <p:spPr>
          <a:xfrm rot="16200000">
            <a:off x="6137707" y="4688555"/>
            <a:ext cx="914068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71" name="Group"/>
          <p:cNvGrpSpPr/>
          <p:nvPr/>
        </p:nvGrpSpPr>
        <p:grpSpPr>
          <a:xfrm>
            <a:off x="4814873" y="5279781"/>
            <a:ext cx="3552768" cy="1361226"/>
            <a:chOff x="0" y="0"/>
            <a:chExt cx="3552767" cy="1361224"/>
          </a:xfrm>
        </p:grpSpPr>
        <p:sp>
          <p:nvSpPr>
            <p:cNvPr id="262" name="Rounded Rectangle"/>
            <p:cNvSpPr/>
            <p:nvPr/>
          </p:nvSpPr>
          <p:spPr>
            <a:xfrm>
              <a:off x="0" y="150380"/>
              <a:ext cx="3552768" cy="1210845"/>
            </a:xfrm>
            <a:prstGeom prst="roundRect">
              <a:avLst>
                <a:gd name="adj" fmla="val 12267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263" name="Product"/>
            <p:cNvSpPr/>
            <p:nvPr/>
          </p:nvSpPr>
          <p:spPr>
            <a:xfrm>
              <a:off x="58222" y="300824"/>
              <a:ext cx="1117284" cy="303530"/>
            </a:xfrm>
            <a:prstGeom prst="roundRect">
              <a:avLst>
                <a:gd name="adj" fmla="val 50000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264" name="Service"/>
            <p:cNvSpPr/>
            <p:nvPr/>
          </p:nvSpPr>
          <p:spPr>
            <a:xfrm>
              <a:off x="1209300" y="300824"/>
              <a:ext cx="1117285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265" name="Brand"/>
            <p:cNvSpPr/>
            <p:nvPr/>
          </p:nvSpPr>
          <p:spPr>
            <a:xfrm>
              <a:off x="2354765" y="300824"/>
              <a:ext cx="1142705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266" name="Communication"/>
            <p:cNvSpPr/>
            <p:nvPr/>
          </p:nvSpPr>
          <p:spPr>
            <a:xfrm>
              <a:off x="58222" y="996391"/>
              <a:ext cx="18415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267" name="Distribution"/>
            <p:cNvSpPr/>
            <p:nvPr/>
          </p:nvSpPr>
          <p:spPr>
            <a:xfrm>
              <a:off x="1935369" y="996391"/>
              <a:ext cx="15621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268" name="Price"/>
            <p:cNvSpPr/>
            <p:nvPr/>
          </p:nvSpPr>
          <p:spPr>
            <a:xfrm>
              <a:off x="58222" y="646682"/>
              <a:ext cx="18415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269" name="Incentives"/>
            <p:cNvSpPr/>
            <p:nvPr/>
          </p:nvSpPr>
          <p:spPr>
            <a:xfrm>
              <a:off x="1935369" y="646682"/>
              <a:ext cx="15621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270" name="Market Offering"/>
            <p:cNvSpPr/>
            <p:nvPr/>
          </p:nvSpPr>
          <p:spPr>
            <a:xfrm>
              <a:off x="905201" y="0"/>
              <a:ext cx="1737842" cy="2906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Market Offering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4" name="Rounded Rectangle"/>
          <p:cNvSpPr/>
          <p:nvPr/>
        </p:nvSpPr>
        <p:spPr>
          <a:xfrm>
            <a:off x="5903079" y="5652055"/>
            <a:ext cx="1906151" cy="601992"/>
          </a:xfrm>
          <a:prstGeom prst="roundRect">
            <a:avLst>
              <a:gd name="adj" fmla="val 16266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275" name="Rounded Rectangle"/>
          <p:cNvSpPr/>
          <p:nvPr/>
        </p:nvSpPr>
        <p:spPr>
          <a:xfrm>
            <a:off x="3912885" y="5652055"/>
            <a:ext cx="1918851" cy="601992"/>
          </a:xfrm>
          <a:prstGeom prst="roundRect">
            <a:avLst>
              <a:gd name="adj" fmla="val 16266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276" name="Rounded Rectangle"/>
          <p:cNvSpPr/>
          <p:nvPr/>
        </p:nvSpPr>
        <p:spPr>
          <a:xfrm>
            <a:off x="3913138" y="4320559"/>
            <a:ext cx="3898271" cy="1271922"/>
          </a:xfrm>
          <a:prstGeom prst="roundRect">
            <a:avLst>
              <a:gd name="adj" fmla="val 7698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277" name="Figure 4. Marketing Tactics as a Process of Designing, Communicating and Delivering Value"/>
          <p:cNvSpPr txBox="1"/>
          <p:nvPr>
            <p:ph type="title"/>
          </p:nvPr>
        </p:nvSpPr>
        <p:spPr>
          <a:xfrm>
            <a:off x="249590" y="0"/>
            <a:ext cx="12476944" cy="1100498"/>
          </a:xfrm>
          <a:prstGeom prst="rect">
            <a:avLst/>
          </a:prstGeom>
        </p:spPr>
        <p:txBody>
          <a:bodyPr/>
          <a:lstStyle/>
          <a:p>
            <a:pPr/>
            <a:r>
              <a:t>Figure 4. Marketing Tactics as a Process of Designing, Communicating and Delivering Value</a:t>
            </a:r>
          </a:p>
        </p:txBody>
      </p:sp>
      <p:sp>
        <p:nvSpPr>
          <p:cNvPr id="278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279" name="Delivering  value"/>
          <p:cNvSpPr/>
          <p:nvPr/>
        </p:nvSpPr>
        <p:spPr>
          <a:xfrm>
            <a:off x="6238900" y="6103930"/>
            <a:ext cx="1143942" cy="504943"/>
          </a:xfrm>
          <a:prstGeom prst="roundRect">
            <a:avLst>
              <a:gd name="adj" fmla="val 25766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Delivering </a:t>
            </a:r>
            <a:br/>
            <a:r>
              <a:t>value</a:t>
            </a:r>
          </a:p>
        </p:txBody>
      </p:sp>
      <p:sp>
        <p:nvSpPr>
          <p:cNvPr id="280" name="Communicating value"/>
          <p:cNvSpPr/>
          <p:nvPr/>
        </p:nvSpPr>
        <p:spPr>
          <a:xfrm>
            <a:off x="4037325" y="6121757"/>
            <a:ext cx="1682671" cy="46928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Communicating value</a:t>
            </a:r>
          </a:p>
        </p:txBody>
      </p:sp>
      <p:sp>
        <p:nvSpPr>
          <p:cNvPr id="281" name="Designing value"/>
          <p:cNvSpPr/>
          <p:nvPr/>
        </p:nvSpPr>
        <p:spPr>
          <a:xfrm>
            <a:off x="4973623" y="4164770"/>
            <a:ext cx="1844507" cy="268581"/>
          </a:xfrm>
          <a:prstGeom prst="roundRect">
            <a:avLst>
              <a:gd name="adj" fmla="val 48441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Designing value</a:t>
            </a:r>
          </a:p>
        </p:txBody>
      </p:sp>
      <p:sp>
        <p:nvSpPr>
          <p:cNvPr id="282" name="Product"/>
          <p:cNvSpPr/>
          <p:nvPr/>
        </p:nvSpPr>
        <p:spPr>
          <a:xfrm>
            <a:off x="3976027" y="4523767"/>
            <a:ext cx="1191422" cy="301741"/>
          </a:xfrm>
          <a:prstGeom prst="roundRect">
            <a:avLst>
              <a:gd name="adj" fmla="val 457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</a:t>
            </a:r>
          </a:p>
        </p:txBody>
      </p:sp>
      <p:sp>
        <p:nvSpPr>
          <p:cNvPr id="283" name="Service"/>
          <p:cNvSpPr/>
          <p:nvPr/>
        </p:nvSpPr>
        <p:spPr>
          <a:xfrm>
            <a:off x="5271451" y="4523767"/>
            <a:ext cx="1188458" cy="301741"/>
          </a:xfrm>
          <a:prstGeom prst="roundRect">
            <a:avLst>
              <a:gd name="adj" fmla="val 457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Service</a:t>
            </a:r>
          </a:p>
        </p:txBody>
      </p:sp>
      <p:sp>
        <p:nvSpPr>
          <p:cNvPr id="284" name="Brand"/>
          <p:cNvSpPr/>
          <p:nvPr/>
        </p:nvSpPr>
        <p:spPr>
          <a:xfrm>
            <a:off x="6548730" y="4522585"/>
            <a:ext cx="1191212" cy="304105"/>
          </a:xfrm>
          <a:prstGeom prst="roundRect">
            <a:avLst>
              <a:gd name="adj" fmla="val 45435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</a:t>
            </a:r>
          </a:p>
        </p:txBody>
      </p:sp>
      <p:sp>
        <p:nvSpPr>
          <p:cNvPr id="285" name="Communication"/>
          <p:cNvSpPr/>
          <p:nvPr/>
        </p:nvSpPr>
        <p:spPr>
          <a:xfrm>
            <a:off x="3976027" y="5748260"/>
            <a:ext cx="1809581" cy="306352"/>
          </a:xfrm>
          <a:prstGeom prst="roundRect">
            <a:avLst>
              <a:gd name="adj" fmla="val 45102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Communication</a:t>
            </a:r>
          </a:p>
        </p:txBody>
      </p:sp>
      <p:sp>
        <p:nvSpPr>
          <p:cNvPr id="286" name="Distribution"/>
          <p:cNvSpPr/>
          <p:nvPr/>
        </p:nvSpPr>
        <p:spPr>
          <a:xfrm>
            <a:off x="5939196" y="5748260"/>
            <a:ext cx="1800746" cy="306352"/>
          </a:xfrm>
          <a:prstGeom prst="roundRect">
            <a:avLst>
              <a:gd name="adj" fmla="val 45102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287" name="Incentives"/>
          <p:cNvSpPr/>
          <p:nvPr/>
        </p:nvSpPr>
        <p:spPr>
          <a:xfrm>
            <a:off x="6490413" y="5145763"/>
            <a:ext cx="1249530" cy="306352"/>
          </a:xfrm>
          <a:prstGeom prst="roundRect">
            <a:avLst>
              <a:gd name="adj" fmla="val 45102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Incentives</a:t>
            </a:r>
          </a:p>
        </p:txBody>
      </p:sp>
      <p:sp>
        <p:nvSpPr>
          <p:cNvPr id="288" name="Price"/>
          <p:cNvSpPr/>
          <p:nvPr/>
        </p:nvSpPr>
        <p:spPr>
          <a:xfrm>
            <a:off x="3976027" y="5145763"/>
            <a:ext cx="1249803" cy="306352"/>
          </a:xfrm>
          <a:prstGeom prst="roundRect">
            <a:avLst>
              <a:gd name="adj" fmla="val 45102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</a:t>
            </a:r>
          </a:p>
        </p:txBody>
      </p:sp>
      <p:sp>
        <p:nvSpPr>
          <p:cNvPr id="289" name="Arrow"/>
          <p:cNvSpPr/>
          <p:nvPr/>
        </p:nvSpPr>
        <p:spPr>
          <a:xfrm>
            <a:off x="5272764" y="5211462"/>
            <a:ext cx="172445" cy="174954"/>
          </a:xfrm>
          <a:prstGeom prst="rightArrow">
            <a:avLst>
              <a:gd name="adj1" fmla="val 32944"/>
              <a:gd name="adj2" fmla="val 352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0" name="Arrow"/>
          <p:cNvSpPr/>
          <p:nvPr/>
        </p:nvSpPr>
        <p:spPr>
          <a:xfrm flipH="1">
            <a:off x="6266638" y="5211462"/>
            <a:ext cx="172445" cy="174954"/>
          </a:xfrm>
          <a:prstGeom prst="rightArrow">
            <a:avLst>
              <a:gd name="adj1" fmla="val 32944"/>
              <a:gd name="adj2" fmla="val 352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1" name="Arrow"/>
          <p:cNvSpPr/>
          <p:nvPr/>
        </p:nvSpPr>
        <p:spPr>
          <a:xfrm rot="18900000">
            <a:off x="5459634" y="5518119"/>
            <a:ext cx="169225" cy="174954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2" name="Arrow"/>
          <p:cNvSpPr/>
          <p:nvPr/>
        </p:nvSpPr>
        <p:spPr>
          <a:xfrm rot="13500000">
            <a:off x="6078025" y="5520314"/>
            <a:ext cx="169225" cy="174955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3" name="Arrow"/>
          <p:cNvSpPr/>
          <p:nvPr/>
        </p:nvSpPr>
        <p:spPr>
          <a:xfrm flipH="1" rot="16200000">
            <a:off x="5800292" y="4853618"/>
            <a:ext cx="128085" cy="174954"/>
          </a:xfrm>
          <a:prstGeom prst="rightArrow">
            <a:avLst>
              <a:gd name="adj1" fmla="val 32944"/>
              <a:gd name="adj2" fmla="val 47414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4" name="Arrow"/>
          <p:cNvSpPr/>
          <p:nvPr/>
        </p:nvSpPr>
        <p:spPr>
          <a:xfrm flipH="1" rot="18900000">
            <a:off x="6172601" y="4897297"/>
            <a:ext cx="169224" cy="174954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5" name="Arrow"/>
          <p:cNvSpPr/>
          <p:nvPr/>
        </p:nvSpPr>
        <p:spPr>
          <a:xfrm flipH="1" rot="13500000">
            <a:off x="5386703" y="4897709"/>
            <a:ext cx="169225" cy="174954"/>
          </a:xfrm>
          <a:prstGeom prst="rightArrow">
            <a:avLst>
              <a:gd name="adj1" fmla="val 32944"/>
              <a:gd name="adj2" fmla="val 3588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98" name="Group"/>
          <p:cNvGrpSpPr/>
          <p:nvPr/>
        </p:nvGrpSpPr>
        <p:grpSpPr>
          <a:xfrm>
            <a:off x="5493469" y="5040255"/>
            <a:ext cx="729723" cy="507285"/>
            <a:chOff x="0" y="0"/>
            <a:chExt cx="729721" cy="507284"/>
          </a:xfrm>
        </p:grpSpPr>
        <p:sp>
          <p:nvSpPr>
            <p:cNvPr id="296" name="Shape"/>
            <p:cNvSpPr/>
            <p:nvPr/>
          </p:nvSpPr>
          <p:spPr>
            <a:xfrm>
              <a:off x="0" y="0"/>
              <a:ext cx="729722" cy="50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4"/>
                    <a:pt x="4839" y="0"/>
                    <a:pt x="10812" y="0"/>
                  </a:cubicBezTo>
                  <a:cubicBezTo>
                    <a:pt x="16761" y="0"/>
                    <a:pt x="21600" y="4834"/>
                    <a:pt x="21600" y="10800"/>
                  </a:cubicBezTo>
                  <a:lnTo>
                    <a:pt x="21600" y="10800"/>
                  </a:lnTo>
                  <a:cubicBezTo>
                    <a:pt x="21600" y="16766"/>
                    <a:pt x="16761" y="21600"/>
                    <a:pt x="10812" y="21600"/>
                  </a:cubicBezTo>
                  <a:cubicBezTo>
                    <a:pt x="4839" y="21600"/>
                    <a:pt x="0" y="16766"/>
                    <a:pt x="0" y="10800"/>
                  </a:cubicBezTo>
                </a:path>
              </a:pathLst>
            </a:custGeom>
            <a:solidFill>
              <a:srgbClr val="FF6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Value"/>
            <p:cNvSpPr txBox="1"/>
            <p:nvPr/>
          </p:nvSpPr>
          <p:spPr>
            <a:xfrm>
              <a:off x="46214" y="120939"/>
              <a:ext cx="632137" cy="281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70000"/>
                </a:lnSpc>
                <a:buClr>
                  <a:srgbClr val="000000"/>
                </a:buClr>
                <a:buFont typeface="Century Gothic"/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1" name="Figure 5. The G-STIC Framework for Marketing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The G-STIC Framework for Marketing Management</a:t>
            </a:r>
          </a:p>
        </p:txBody>
      </p:sp>
      <p:sp>
        <p:nvSpPr>
          <p:cNvPr id="302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303" name="Target market"/>
          <p:cNvSpPr/>
          <p:nvPr/>
        </p:nvSpPr>
        <p:spPr>
          <a:xfrm>
            <a:off x="3594939" y="4455438"/>
            <a:ext cx="1930401" cy="310885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Target market</a:t>
            </a:r>
          </a:p>
        </p:txBody>
      </p:sp>
      <p:sp>
        <p:nvSpPr>
          <p:cNvPr id="304" name="Value proposition"/>
          <p:cNvSpPr/>
          <p:nvPr/>
        </p:nvSpPr>
        <p:spPr>
          <a:xfrm>
            <a:off x="5563439" y="4455438"/>
            <a:ext cx="1930401" cy="310885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Value proposition</a:t>
            </a:r>
          </a:p>
        </p:txBody>
      </p:sp>
      <p:sp>
        <p:nvSpPr>
          <p:cNvPr id="305" name="Strategy"/>
          <p:cNvSpPr/>
          <p:nvPr/>
        </p:nvSpPr>
        <p:spPr>
          <a:xfrm>
            <a:off x="3594939" y="4112218"/>
            <a:ext cx="3898901" cy="312424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Strategy</a:t>
            </a:r>
          </a:p>
        </p:txBody>
      </p:sp>
      <p:sp>
        <p:nvSpPr>
          <p:cNvPr id="306" name="Tactics"/>
          <p:cNvSpPr/>
          <p:nvPr/>
        </p:nvSpPr>
        <p:spPr>
          <a:xfrm>
            <a:off x="3594939" y="4808115"/>
            <a:ext cx="3898901" cy="312424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Tactics</a:t>
            </a:r>
          </a:p>
        </p:txBody>
      </p:sp>
      <p:sp>
        <p:nvSpPr>
          <p:cNvPr id="307" name="Goal"/>
          <p:cNvSpPr/>
          <p:nvPr/>
        </p:nvSpPr>
        <p:spPr>
          <a:xfrm>
            <a:off x="3594939" y="3343078"/>
            <a:ext cx="3898901" cy="312425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Goal</a:t>
            </a:r>
          </a:p>
        </p:txBody>
      </p:sp>
      <p:sp>
        <p:nvSpPr>
          <p:cNvPr id="308" name="Focus"/>
          <p:cNvSpPr/>
          <p:nvPr/>
        </p:nvSpPr>
        <p:spPr>
          <a:xfrm>
            <a:off x="3594939" y="3692378"/>
            <a:ext cx="1930401" cy="310886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Focus</a:t>
            </a:r>
          </a:p>
        </p:txBody>
      </p:sp>
      <p:sp>
        <p:nvSpPr>
          <p:cNvPr id="309" name="Benchmarks"/>
          <p:cNvSpPr/>
          <p:nvPr/>
        </p:nvSpPr>
        <p:spPr>
          <a:xfrm>
            <a:off x="5563439" y="3692378"/>
            <a:ext cx="1930401" cy="310886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Benchmarks</a:t>
            </a:r>
          </a:p>
        </p:txBody>
      </p:sp>
      <p:sp>
        <p:nvSpPr>
          <p:cNvPr id="310" name="Implementation"/>
          <p:cNvSpPr/>
          <p:nvPr/>
        </p:nvSpPr>
        <p:spPr>
          <a:xfrm>
            <a:off x="3594939" y="6279731"/>
            <a:ext cx="3898901" cy="312424"/>
          </a:xfrm>
          <a:prstGeom prst="roundRect">
            <a:avLst>
              <a:gd name="adj" fmla="val 45935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Implementation</a:t>
            </a:r>
          </a:p>
        </p:txBody>
      </p:sp>
      <p:sp>
        <p:nvSpPr>
          <p:cNvPr id="311" name="Performance"/>
          <p:cNvSpPr/>
          <p:nvPr/>
        </p:nvSpPr>
        <p:spPr>
          <a:xfrm>
            <a:off x="3594939" y="7341812"/>
            <a:ext cx="19304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Performance</a:t>
            </a:r>
          </a:p>
        </p:txBody>
      </p:sp>
      <p:sp>
        <p:nvSpPr>
          <p:cNvPr id="312" name="Context"/>
          <p:cNvSpPr/>
          <p:nvPr/>
        </p:nvSpPr>
        <p:spPr>
          <a:xfrm>
            <a:off x="5563439" y="7341812"/>
            <a:ext cx="19304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Context</a:t>
            </a:r>
          </a:p>
        </p:txBody>
      </p:sp>
      <p:sp>
        <p:nvSpPr>
          <p:cNvPr id="313" name="Control"/>
          <p:cNvSpPr/>
          <p:nvPr/>
        </p:nvSpPr>
        <p:spPr>
          <a:xfrm>
            <a:off x="3594939" y="6990743"/>
            <a:ext cx="3898901" cy="312425"/>
          </a:xfrm>
          <a:prstGeom prst="roundRect">
            <a:avLst>
              <a:gd name="adj" fmla="val 45935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Control</a:t>
            </a:r>
          </a:p>
        </p:txBody>
      </p:sp>
      <p:sp>
        <p:nvSpPr>
          <p:cNvPr id="314" name="Communication"/>
          <p:cNvSpPr/>
          <p:nvPr/>
        </p:nvSpPr>
        <p:spPr>
          <a:xfrm>
            <a:off x="3594939" y="5849397"/>
            <a:ext cx="1929119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Communication</a:t>
            </a:r>
          </a:p>
        </p:txBody>
      </p:sp>
      <p:sp>
        <p:nvSpPr>
          <p:cNvPr id="315" name="Distribution"/>
          <p:cNvSpPr/>
          <p:nvPr/>
        </p:nvSpPr>
        <p:spPr>
          <a:xfrm>
            <a:off x="5563439" y="5849397"/>
            <a:ext cx="19304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316" name="Product"/>
          <p:cNvSpPr/>
          <p:nvPr/>
        </p:nvSpPr>
        <p:spPr>
          <a:xfrm>
            <a:off x="3594939" y="5154996"/>
            <a:ext cx="1266148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</a:t>
            </a:r>
          </a:p>
        </p:txBody>
      </p:sp>
      <p:sp>
        <p:nvSpPr>
          <p:cNvPr id="317" name="Service"/>
          <p:cNvSpPr/>
          <p:nvPr/>
        </p:nvSpPr>
        <p:spPr>
          <a:xfrm>
            <a:off x="4904775" y="5154996"/>
            <a:ext cx="1266148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Service</a:t>
            </a:r>
          </a:p>
        </p:txBody>
      </p:sp>
      <p:sp>
        <p:nvSpPr>
          <p:cNvPr id="318" name="Brand"/>
          <p:cNvSpPr/>
          <p:nvPr/>
        </p:nvSpPr>
        <p:spPr>
          <a:xfrm>
            <a:off x="6214991" y="5154996"/>
            <a:ext cx="1278849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</a:t>
            </a:r>
          </a:p>
        </p:txBody>
      </p:sp>
      <p:sp>
        <p:nvSpPr>
          <p:cNvPr id="319" name="Price"/>
          <p:cNvSpPr/>
          <p:nvPr/>
        </p:nvSpPr>
        <p:spPr>
          <a:xfrm>
            <a:off x="3594939" y="5501047"/>
            <a:ext cx="1929119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</a:t>
            </a:r>
          </a:p>
        </p:txBody>
      </p:sp>
      <p:sp>
        <p:nvSpPr>
          <p:cNvPr id="320" name="Incentives"/>
          <p:cNvSpPr/>
          <p:nvPr/>
        </p:nvSpPr>
        <p:spPr>
          <a:xfrm>
            <a:off x="5563439" y="5501047"/>
            <a:ext cx="1930401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Incentives</a:t>
            </a:r>
          </a:p>
        </p:txBody>
      </p:sp>
      <p:sp>
        <p:nvSpPr>
          <p:cNvPr id="321" name="The ultimate criterion for success"/>
          <p:cNvSpPr txBox="1"/>
          <p:nvPr/>
        </p:nvSpPr>
        <p:spPr>
          <a:xfrm>
            <a:off x="7936469" y="3209825"/>
            <a:ext cx="1992205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The ultimate criterion for success</a:t>
            </a:r>
          </a:p>
        </p:txBody>
      </p:sp>
      <p:sp>
        <p:nvSpPr>
          <p:cNvPr id="322" name="The value created  in the target market"/>
          <p:cNvSpPr txBox="1"/>
          <p:nvPr/>
        </p:nvSpPr>
        <p:spPr>
          <a:xfrm>
            <a:off x="7936469" y="3976738"/>
            <a:ext cx="2018067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The value created </a:t>
            </a:r>
            <a:br/>
            <a:r>
              <a:t>in the target market</a:t>
            </a:r>
          </a:p>
        </p:txBody>
      </p:sp>
      <p:sp>
        <p:nvSpPr>
          <p:cNvPr id="323" name="The specifics of the market offering"/>
          <p:cNvSpPr txBox="1"/>
          <p:nvPr/>
        </p:nvSpPr>
        <p:spPr>
          <a:xfrm>
            <a:off x="7936469" y="4658083"/>
            <a:ext cx="1992205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The specifics of the market offering</a:t>
            </a:r>
          </a:p>
        </p:txBody>
      </p:sp>
      <p:sp>
        <p:nvSpPr>
          <p:cNvPr id="324" name="The logistics of  executing the action plan"/>
          <p:cNvSpPr txBox="1"/>
          <p:nvPr/>
        </p:nvSpPr>
        <p:spPr>
          <a:xfrm>
            <a:off x="7936469" y="6150961"/>
            <a:ext cx="2570074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The logistics of </a:t>
            </a:r>
            <a:br/>
            <a:r>
              <a:t>executing the action plan</a:t>
            </a:r>
          </a:p>
        </p:txBody>
      </p:sp>
      <p:sp>
        <p:nvSpPr>
          <p:cNvPr id="325" name="The assessment   of goal progress"/>
          <p:cNvSpPr txBox="1"/>
          <p:nvPr/>
        </p:nvSpPr>
        <p:spPr>
          <a:xfrm>
            <a:off x="7936469" y="6871377"/>
            <a:ext cx="2018068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The assessment  </a:t>
            </a:r>
            <a:br/>
            <a:r>
              <a:t>of goal progress</a:t>
            </a:r>
          </a:p>
        </p:txBody>
      </p:sp>
      <p:sp>
        <p:nvSpPr>
          <p:cNvPr id="326" name="Arrow"/>
          <p:cNvSpPr/>
          <p:nvPr/>
        </p:nvSpPr>
        <p:spPr>
          <a:xfrm flipH="1" rot="21599925">
            <a:off x="7670132" y="3385417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7" name="Arrow"/>
          <p:cNvSpPr/>
          <p:nvPr/>
        </p:nvSpPr>
        <p:spPr>
          <a:xfrm flipH="1" rot="21599925">
            <a:off x="7670132" y="4844213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8" name="Arrow"/>
          <p:cNvSpPr/>
          <p:nvPr/>
        </p:nvSpPr>
        <p:spPr>
          <a:xfrm flipH="1" rot="21599925">
            <a:off x="7660364" y="6317663"/>
            <a:ext cx="152848" cy="234383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9" name="Arrow"/>
          <p:cNvSpPr/>
          <p:nvPr/>
        </p:nvSpPr>
        <p:spPr>
          <a:xfrm flipH="1" rot="21599925">
            <a:off x="7670132" y="7038535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0" name="Arrow"/>
          <p:cNvSpPr/>
          <p:nvPr/>
        </p:nvSpPr>
        <p:spPr>
          <a:xfrm flipH="1" rot="21599925">
            <a:off x="7662883" y="4151362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1" name="Development"/>
          <p:cNvSpPr/>
          <p:nvPr/>
        </p:nvSpPr>
        <p:spPr>
          <a:xfrm>
            <a:off x="3594939" y="6633712"/>
            <a:ext cx="1929119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Development</a:t>
            </a:r>
          </a:p>
        </p:txBody>
      </p:sp>
      <p:sp>
        <p:nvSpPr>
          <p:cNvPr id="332" name="Deployment"/>
          <p:cNvSpPr/>
          <p:nvPr/>
        </p:nvSpPr>
        <p:spPr>
          <a:xfrm>
            <a:off x="5563439" y="6633712"/>
            <a:ext cx="19304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Deployment</a:t>
            </a:r>
          </a:p>
        </p:txBody>
      </p:sp>
      <p:sp>
        <p:nvSpPr>
          <p:cNvPr id="333" name="Rounded Rectangle"/>
          <p:cNvSpPr/>
          <p:nvPr/>
        </p:nvSpPr>
        <p:spPr>
          <a:xfrm>
            <a:off x="3401157" y="4057755"/>
            <a:ext cx="4149724" cy="2160025"/>
          </a:xfrm>
          <a:prstGeom prst="roundRect">
            <a:avLst>
              <a:gd name="adj" fmla="val 7653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334" name="Business model"/>
          <p:cNvSpPr txBox="1"/>
          <p:nvPr/>
        </p:nvSpPr>
        <p:spPr>
          <a:xfrm>
            <a:off x="2603056" y="4849364"/>
            <a:ext cx="898520" cy="577132"/>
          </a:xfrm>
          <a:prstGeom prst="rect">
            <a:avLst/>
          </a:prstGeom>
          <a:solidFill>
            <a:srgbClr val="FFFFFF"/>
          </a:solidFill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Business model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7" name="Price"/>
          <p:cNvSpPr/>
          <p:nvPr/>
        </p:nvSpPr>
        <p:spPr>
          <a:xfrm>
            <a:off x="8606867" y="4989192"/>
            <a:ext cx="1249804" cy="306352"/>
          </a:xfrm>
          <a:prstGeom prst="roundRect">
            <a:avLst>
              <a:gd name="adj" fmla="val 49247"/>
            </a:avLst>
          </a:prstGeom>
          <a:solidFill>
            <a:srgbClr val="7EB5EA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</a:t>
            </a:r>
          </a:p>
        </p:txBody>
      </p:sp>
      <p:sp>
        <p:nvSpPr>
          <p:cNvPr id="338" name="Place"/>
          <p:cNvSpPr/>
          <p:nvPr/>
        </p:nvSpPr>
        <p:spPr>
          <a:xfrm>
            <a:off x="8606867" y="5626082"/>
            <a:ext cx="1249804" cy="306352"/>
          </a:xfrm>
          <a:prstGeom prst="roundRect">
            <a:avLst>
              <a:gd name="adj" fmla="val 49247"/>
            </a:avLst>
          </a:prstGeom>
          <a:solidFill>
            <a:srgbClr val="7EB5EA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Place</a:t>
            </a:r>
          </a:p>
        </p:txBody>
      </p:sp>
      <p:sp>
        <p:nvSpPr>
          <p:cNvPr id="339" name="Promotion"/>
          <p:cNvSpPr/>
          <p:nvPr/>
        </p:nvSpPr>
        <p:spPr>
          <a:xfrm>
            <a:off x="3115628" y="5305084"/>
            <a:ext cx="1249804" cy="306352"/>
          </a:xfrm>
          <a:prstGeom prst="roundRect">
            <a:avLst>
              <a:gd name="adj" fmla="val 49247"/>
            </a:avLst>
          </a:prstGeom>
          <a:solidFill>
            <a:srgbClr val="7EB5EA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Promotion</a:t>
            </a:r>
          </a:p>
        </p:txBody>
      </p:sp>
      <p:sp>
        <p:nvSpPr>
          <p:cNvPr id="340" name="Product"/>
          <p:cNvSpPr/>
          <p:nvPr/>
        </p:nvSpPr>
        <p:spPr>
          <a:xfrm>
            <a:off x="5893113" y="3766958"/>
            <a:ext cx="1249804" cy="306352"/>
          </a:xfrm>
          <a:prstGeom prst="roundRect">
            <a:avLst>
              <a:gd name="adj" fmla="val 49247"/>
            </a:avLst>
          </a:prstGeom>
          <a:solidFill>
            <a:srgbClr val="7EB5EA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</a:t>
            </a:r>
          </a:p>
        </p:txBody>
      </p:sp>
      <p:sp>
        <p:nvSpPr>
          <p:cNvPr id="341" name="Figure 6. The 4-P Framework and the Marketing Mi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6. The 4-P Framework and the Marketing Mix</a:t>
            </a:r>
          </a:p>
        </p:txBody>
      </p:sp>
      <p:sp>
        <p:nvSpPr>
          <p:cNvPr id="342" name="Right Brace 2"/>
          <p:cNvSpPr/>
          <p:nvPr/>
        </p:nvSpPr>
        <p:spPr>
          <a:xfrm>
            <a:off x="8441609" y="5581404"/>
            <a:ext cx="73449" cy="37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815"/>
                  <a:pt x="10800" y="1820"/>
                </a:cubicBezTo>
                <a:lnTo>
                  <a:pt x="10800" y="8980"/>
                </a:lnTo>
                <a:cubicBezTo>
                  <a:pt x="10800" y="9985"/>
                  <a:pt x="15635" y="10800"/>
                  <a:pt x="21600" y="10800"/>
                </a:cubicBezTo>
                <a:cubicBezTo>
                  <a:pt x="15635" y="10800"/>
                  <a:pt x="10800" y="11615"/>
                  <a:pt x="10800" y="12620"/>
                </a:cubicBezTo>
                <a:lnTo>
                  <a:pt x="10800" y="19780"/>
                </a:lnTo>
                <a:cubicBezTo>
                  <a:pt x="10800" y="20785"/>
                  <a:pt x="5965" y="21600"/>
                  <a:pt x="0" y="21600"/>
                </a:cubicBezTo>
              </a:path>
            </a:pathLst>
          </a:custGeom>
          <a:ln>
            <a:solidFill>
              <a:srgbClr val="2A2A2A"/>
            </a:solidFill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343" name="Right Brace 52"/>
          <p:cNvSpPr/>
          <p:nvPr/>
        </p:nvSpPr>
        <p:spPr>
          <a:xfrm>
            <a:off x="8441609" y="4955867"/>
            <a:ext cx="73449" cy="37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815"/>
                  <a:pt x="10800" y="1820"/>
                </a:cubicBezTo>
                <a:lnTo>
                  <a:pt x="10800" y="8980"/>
                </a:lnTo>
                <a:cubicBezTo>
                  <a:pt x="10800" y="9985"/>
                  <a:pt x="15635" y="10800"/>
                  <a:pt x="21600" y="10800"/>
                </a:cubicBezTo>
                <a:cubicBezTo>
                  <a:pt x="15635" y="10800"/>
                  <a:pt x="10800" y="11615"/>
                  <a:pt x="10800" y="12620"/>
                </a:cubicBezTo>
                <a:lnTo>
                  <a:pt x="10800" y="19780"/>
                </a:lnTo>
                <a:cubicBezTo>
                  <a:pt x="10800" y="20785"/>
                  <a:pt x="5965" y="21600"/>
                  <a:pt x="0" y="21600"/>
                </a:cubicBezTo>
              </a:path>
            </a:pathLst>
          </a:custGeom>
          <a:ln>
            <a:solidFill>
              <a:srgbClr val="2A2A2A"/>
            </a:solidFill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344" name="Left Brace 1"/>
          <p:cNvSpPr/>
          <p:nvPr/>
        </p:nvSpPr>
        <p:spPr>
          <a:xfrm rot="5400000">
            <a:off x="6447686" y="2363968"/>
            <a:ext cx="127727" cy="3739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11"/>
                  <a:pt x="10800" y="21179"/>
                </a:cubicBezTo>
                <a:lnTo>
                  <a:pt x="10800" y="11268"/>
                </a:lnTo>
                <a:cubicBezTo>
                  <a:pt x="10800" y="11035"/>
                  <a:pt x="5965" y="10847"/>
                  <a:pt x="0" y="10847"/>
                </a:cubicBezTo>
                <a:cubicBezTo>
                  <a:pt x="5965" y="10847"/>
                  <a:pt x="10800" y="10658"/>
                  <a:pt x="10800" y="10426"/>
                </a:cubicBezTo>
                <a:lnTo>
                  <a:pt x="10800" y="421"/>
                </a:lnTo>
                <a:cubicBezTo>
                  <a:pt x="10800" y="189"/>
                  <a:pt x="15635" y="0"/>
                  <a:pt x="21600" y="0"/>
                </a:cubicBezTo>
              </a:path>
            </a:pathLst>
          </a:custGeom>
          <a:ln>
            <a:solidFill>
              <a:srgbClr val="2A2A2A"/>
            </a:solidFill>
            <a:miter lim="400000"/>
          </a:ln>
        </p:spPr>
        <p:txBody>
          <a:bodyPr lIns="50800" tIns="50800" rIns="50800" bIns="50800"/>
          <a:lstStyle/>
          <a:p>
            <a:pPr algn="l" defTabSz="9144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345" name="Line"/>
          <p:cNvSpPr/>
          <p:nvPr/>
        </p:nvSpPr>
        <p:spPr>
          <a:xfrm>
            <a:off x="4455366" y="4998334"/>
            <a:ext cx="98495" cy="92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174"/>
                  <a:pt x="10800" y="20648"/>
                </a:cubicBezTo>
                <a:lnTo>
                  <a:pt x="10800" y="11696"/>
                </a:lnTo>
                <a:cubicBezTo>
                  <a:pt x="10800" y="11171"/>
                  <a:pt x="5965" y="10745"/>
                  <a:pt x="0" y="10745"/>
                </a:cubicBezTo>
                <a:cubicBezTo>
                  <a:pt x="5965" y="10745"/>
                  <a:pt x="10800" y="10319"/>
                  <a:pt x="10800" y="9793"/>
                </a:cubicBezTo>
                <a:lnTo>
                  <a:pt x="10800" y="952"/>
                </a:lnTo>
                <a:cubicBezTo>
                  <a:pt x="10800" y="426"/>
                  <a:pt x="15635" y="0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63" name="Group"/>
          <p:cNvGrpSpPr/>
          <p:nvPr/>
        </p:nvGrpSpPr>
        <p:grpSpPr>
          <a:xfrm>
            <a:off x="4642407" y="4387123"/>
            <a:ext cx="3725816" cy="1532027"/>
            <a:chOff x="0" y="0"/>
            <a:chExt cx="3725815" cy="1532026"/>
          </a:xfrm>
        </p:grpSpPr>
        <p:grpSp>
          <p:nvGrpSpPr>
            <p:cNvPr id="348" name="Group"/>
            <p:cNvGrpSpPr/>
            <p:nvPr/>
          </p:nvGrpSpPr>
          <p:grpSpPr>
            <a:xfrm>
              <a:off x="1494436" y="530370"/>
              <a:ext cx="704323" cy="501886"/>
              <a:chOff x="0" y="0"/>
              <a:chExt cx="704321" cy="501884"/>
            </a:xfrm>
          </p:grpSpPr>
          <p:sp>
            <p:nvSpPr>
              <p:cNvPr id="346" name="Shape"/>
              <p:cNvSpPr/>
              <p:nvPr/>
            </p:nvSpPr>
            <p:spPr>
              <a:xfrm>
                <a:off x="0" y="0"/>
                <a:ext cx="704322" cy="5018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4"/>
                      <a:pt x="4839" y="0"/>
                      <a:pt x="10812" y="0"/>
                    </a:cubicBezTo>
                    <a:cubicBezTo>
                      <a:pt x="16761" y="0"/>
                      <a:pt x="21600" y="4834"/>
                      <a:pt x="21600" y="10800"/>
                    </a:cubicBezTo>
                    <a:lnTo>
                      <a:pt x="21600" y="10800"/>
                    </a:lnTo>
                    <a:cubicBezTo>
                      <a:pt x="21600" y="16766"/>
                      <a:pt x="16761" y="21600"/>
                      <a:pt x="10812" y="21600"/>
                    </a:cubicBezTo>
                    <a:cubicBezTo>
                      <a:pt x="4839" y="21600"/>
                      <a:pt x="0" y="16766"/>
                      <a:pt x="0" y="10800"/>
                    </a:cubicBezTo>
                  </a:path>
                </a:pathLst>
              </a:custGeom>
              <a:solidFill>
                <a:srgbClr val="FF6A00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47" name="Value"/>
              <p:cNvSpPr txBox="1"/>
              <p:nvPr/>
            </p:nvSpPr>
            <p:spPr>
              <a:xfrm>
                <a:off x="44606" y="119652"/>
                <a:ext cx="610133" cy="2789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70000"/>
                  </a:lnSpc>
                  <a:buClr>
                    <a:srgbClr val="000000"/>
                  </a:buClr>
                  <a:buFont typeface="Century Gothic"/>
                  <a:defRPr b="1"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Value</a:t>
                </a:r>
              </a:p>
            </p:txBody>
          </p:sp>
        </p:grpSp>
        <p:sp>
          <p:nvSpPr>
            <p:cNvPr id="349" name="Product"/>
            <p:cNvSpPr/>
            <p:nvPr/>
          </p:nvSpPr>
          <p:spPr>
            <a:xfrm>
              <a:off x="0" y="1182"/>
              <a:ext cx="1191422" cy="301741"/>
            </a:xfrm>
            <a:prstGeom prst="roundRect">
              <a:avLst>
                <a:gd name="adj" fmla="val 50000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350" name="Service"/>
            <p:cNvSpPr/>
            <p:nvPr/>
          </p:nvSpPr>
          <p:spPr>
            <a:xfrm>
              <a:off x="1270024" y="1182"/>
              <a:ext cx="1188458" cy="301741"/>
            </a:xfrm>
            <a:prstGeom prst="roundRect">
              <a:avLst>
                <a:gd name="adj" fmla="val 48130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351" name="Brand"/>
            <p:cNvSpPr/>
            <p:nvPr/>
          </p:nvSpPr>
          <p:spPr>
            <a:xfrm>
              <a:off x="2534603" y="0"/>
              <a:ext cx="1191213" cy="304105"/>
            </a:xfrm>
            <a:prstGeom prst="roundRect">
              <a:avLst>
                <a:gd name="adj" fmla="val 47226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352" name="Communication"/>
            <p:cNvSpPr/>
            <p:nvPr/>
          </p:nvSpPr>
          <p:spPr>
            <a:xfrm>
              <a:off x="0" y="1225675"/>
              <a:ext cx="1834981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353" name="Distribution"/>
            <p:cNvSpPr/>
            <p:nvPr/>
          </p:nvSpPr>
          <p:spPr>
            <a:xfrm>
              <a:off x="1886969" y="1225675"/>
              <a:ext cx="1838846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354" name="Price"/>
            <p:cNvSpPr/>
            <p:nvPr/>
          </p:nvSpPr>
          <p:spPr>
            <a:xfrm>
              <a:off x="2476285" y="623178"/>
              <a:ext cx="1249530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355" name="Incentives"/>
            <p:cNvSpPr/>
            <p:nvPr/>
          </p:nvSpPr>
          <p:spPr>
            <a:xfrm>
              <a:off x="0" y="623178"/>
              <a:ext cx="1249803" cy="306352"/>
            </a:xfrm>
            <a:prstGeom prst="roundRect">
              <a:avLst>
                <a:gd name="adj" fmla="val 49247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356" name="Arrow"/>
            <p:cNvSpPr/>
            <p:nvPr/>
          </p:nvSpPr>
          <p:spPr>
            <a:xfrm>
              <a:off x="1309437" y="688877"/>
              <a:ext cx="159744" cy="174954"/>
            </a:xfrm>
            <a:prstGeom prst="rightArrow">
              <a:avLst>
                <a:gd name="adj1" fmla="val 32944"/>
                <a:gd name="adj2" fmla="val 38017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Arrow"/>
            <p:cNvSpPr/>
            <p:nvPr/>
          </p:nvSpPr>
          <p:spPr>
            <a:xfrm flipH="1">
              <a:off x="2227111" y="688877"/>
              <a:ext cx="159745" cy="174954"/>
            </a:xfrm>
            <a:prstGeom prst="rightArrow">
              <a:avLst>
                <a:gd name="adj1" fmla="val 32944"/>
                <a:gd name="adj2" fmla="val 38017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Arrow"/>
            <p:cNvSpPr/>
            <p:nvPr/>
          </p:nvSpPr>
          <p:spPr>
            <a:xfrm rot="18900000">
              <a:off x="1458207" y="995534"/>
              <a:ext cx="169225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Arrow"/>
            <p:cNvSpPr/>
            <p:nvPr/>
          </p:nvSpPr>
          <p:spPr>
            <a:xfrm rot="13500000">
              <a:off x="2076598" y="995534"/>
              <a:ext cx="169225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Arrow"/>
            <p:cNvSpPr/>
            <p:nvPr/>
          </p:nvSpPr>
          <p:spPr>
            <a:xfrm flipH="1" rot="16200000">
              <a:off x="1790480" y="325571"/>
              <a:ext cx="127001" cy="174955"/>
            </a:xfrm>
            <a:prstGeom prst="rightArrow">
              <a:avLst>
                <a:gd name="adj1" fmla="val 32944"/>
                <a:gd name="adj2" fmla="val 47819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Arrow"/>
            <p:cNvSpPr/>
            <p:nvPr/>
          </p:nvSpPr>
          <p:spPr>
            <a:xfrm flipH="1" rot="18900000">
              <a:off x="2171174" y="374712"/>
              <a:ext cx="169224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Arrow"/>
            <p:cNvSpPr/>
            <p:nvPr/>
          </p:nvSpPr>
          <p:spPr>
            <a:xfrm flipH="1" rot="13500000">
              <a:off x="1385276" y="375124"/>
              <a:ext cx="169224" cy="174954"/>
            </a:xfrm>
            <a:prstGeom prst="rightArrow">
              <a:avLst>
                <a:gd name="adj1" fmla="val 32944"/>
                <a:gd name="adj2" fmla="val 3588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6" name="Chapter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3</a:t>
            </a:r>
          </a:p>
        </p:txBody>
      </p:sp>
      <p:sp>
        <p:nvSpPr>
          <p:cNvPr id="367" name="The Brand as a Means  of Creating Market Value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Brand as a Means </a:t>
            </a:r>
            <a:br/>
            <a:r>
              <a:t>of Creating Market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0" name="Figure 1. The Brand as a Tool for Creating Market Valu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The Brand as a Tool for Creating Market Value</a:t>
            </a:r>
          </a:p>
        </p:txBody>
      </p:sp>
      <p:sp>
        <p:nvSpPr>
          <p:cNvPr id="37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395" name="Group"/>
          <p:cNvGrpSpPr/>
          <p:nvPr/>
        </p:nvGrpSpPr>
        <p:grpSpPr>
          <a:xfrm>
            <a:off x="4802173" y="3092661"/>
            <a:ext cx="3552768" cy="3548346"/>
            <a:chOff x="0" y="-1927"/>
            <a:chExt cx="3552767" cy="3548344"/>
          </a:xfrm>
        </p:grpSpPr>
        <p:sp>
          <p:nvSpPr>
            <p:cNvPr id="372" name="Rounded Rectangle"/>
            <p:cNvSpPr/>
            <p:nvPr/>
          </p:nvSpPr>
          <p:spPr>
            <a:xfrm>
              <a:off x="0" y="2335573"/>
              <a:ext cx="3552768" cy="1210844"/>
            </a:xfrm>
            <a:prstGeom prst="roundRect">
              <a:avLst>
                <a:gd name="adj" fmla="val 12267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373" name="Product"/>
            <p:cNvSpPr/>
            <p:nvPr/>
          </p:nvSpPr>
          <p:spPr>
            <a:xfrm>
              <a:off x="58222" y="2486017"/>
              <a:ext cx="1117284" cy="303530"/>
            </a:xfrm>
            <a:prstGeom prst="roundRect">
              <a:avLst>
                <a:gd name="adj" fmla="val 50000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374" name="Brand"/>
            <p:cNvSpPr/>
            <p:nvPr/>
          </p:nvSpPr>
          <p:spPr>
            <a:xfrm>
              <a:off x="1209300" y="2486017"/>
              <a:ext cx="1117285" cy="303530"/>
            </a:xfrm>
            <a:prstGeom prst="roundRect">
              <a:avLst>
                <a:gd name="adj" fmla="val 50000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375" name="Service"/>
            <p:cNvSpPr/>
            <p:nvPr/>
          </p:nvSpPr>
          <p:spPr>
            <a:xfrm>
              <a:off x="2354765" y="2486017"/>
              <a:ext cx="1142705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376" name="Communication"/>
            <p:cNvSpPr/>
            <p:nvPr/>
          </p:nvSpPr>
          <p:spPr>
            <a:xfrm>
              <a:off x="58222" y="3181584"/>
              <a:ext cx="18415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377" name="Distribution"/>
            <p:cNvSpPr/>
            <p:nvPr/>
          </p:nvSpPr>
          <p:spPr>
            <a:xfrm>
              <a:off x="1935369" y="3181584"/>
              <a:ext cx="15621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378" name="Price"/>
            <p:cNvSpPr/>
            <p:nvPr/>
          </p:nvSpPr>
          <p:spPr>
            <a:xfrm>
              <a:off x="58222" y="2831875"/>
              <a:ext cx="18415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379" name="Incentives"/>
            <p:cNvSpPr/>
            <p:nvPr/>
          </p:nvSpPr>
          <p:spPr>
            <a:xfrm>
              <a:off x="1935369" y="2831875"/>
              <a:ext cx="1562101" cy="3035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380" name="Market Offering"/>
            <p:cNvSpPr/>
            <p:nvPr/>
          </p:nvSpPr>
          <p:spPr>
            <a:xfrm>
              <a:off x="917901" y="2185192"/>
              <a:ext cx="1737842" cy="2906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Market Offering</a:t>
              </a:r>
            </a:p>
          </p:txBody>
        </p:sp>
        <p:grpSp>
          <p:nvGrpSpPr>
            <p:cNvPr id="393" name="Group"/>
            <p:cNvGrpSpPr/>
            <p:nvPr/>
          </p:nvGrpSpPr>
          <p:grpSpPr>
            <a:xfrm>
              <a:off x="82110" y="-1928"/>
              <a:ext cx="3389526" cy="1862970"/>
              <a:chOff x="0" y="0"/>
              <a:chExt cx="3389525" cy="1862968"/>
            </a:xfrm>
          </p:grpSpPr>
          <p:grpSp>
            <p:nvGrpSpPr>
              <p:cNvPr id="383" name="Group"/>
              <p:cNvGrpSpPr/>
              <p:nvPr/>
            </p:nvGrpSpPr>
            <p:grpSpPr>
              <a:xfrm>
                <a:off x="-1" y="705265"/>
                <a:ext cx="1998389" cy="1157704"/>
                <a:chOff x="0" y="0"/>
                <a:chExt cx="1998387" cy="1157703"/>
              </a:xfrm>
            </p:grpSpPr>
            <p:sp>
              <p:nvSpPr>
                <p:cNvPr id="381" name="Customer value"/>
                <p:cNvSpPr txBox="1"/>
                <p:nvPr/>
              </p:nvSpPr>
              <p:spPr>
                <a:xfrm>
                  <a:off x="22225" y="367796"/>
                  <a:ext cx="1369588" cy="74290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914400">
                    <a:lnSpc>
                      <a:spcPct val="80000"/>
                    </a:lnSpc>
                    <a:buClr>
                      <a:srgbClr val="000000"/>
                    </a:buClr>
                    <a:buFont typeface="Century Gothic"/>
                    <a:defRPr sz="160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Customer value</a:t>
                  </a:r>
                </a:p>
              </p:txBody>
            </p:sp>
            <p:sp>
              <p:nvSpPr>
                <p:cNvPr id="382" name="Oval"/>
                <p:cNvSpPr/>
                <p:nvPr/>
              </p:nvSpPr>
              <p:spPr>
                <a:xfrm flipH="1" rot="10800000">
                  <a:off x="0" y="0"/>
                  <a:ext cx="1998387" cy="1157703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b="1" sz="2400"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</a:p>
              </p:txBody>
            </p:sp>
          </p:grpSp>
          <p:grpSp>
            <p:nvGrpSpPr>
              <p:cNvPr id="386" name="Group"/>
              <p:cNvGrpSpPr/>
              <p:nvPr/>
            </p:nvGrpSpPr>
            <p:grpSpPr>
              <a:xfrm>
                <a:off x="1391138" y="705265"/>
                <a:ext cx="1998388" cy="1157704"/>
                <a:chOff x="0" y="0"/>
                <a:chExt cx="1998387" cy="1157703"/>
              </a:xfrm>
            </p:grpSpPr>
            <p:sp>
              <p:nvSpPr>
                <p:cNvPr id="384" name="Collaborator value"/>
                <p:cNvSpPr txBox="1"/>
                <p:nvPr/>
              </p:nvSpPr>
              <p:spPr>
                <a:xfrm>
                  <a:off x="646061" y="415614"/>
                  <a:ext cx="1278282" cy="6400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914400">
                    <a:lnSpc>
                      <a:spcPct val="80000"/>
                    </a:lnSpc>
                    <a:buClr>
                      <a:srgbClr val="000000"/>
                    </a:buClr>
                    <a:buFont typeface="Century Gothic"/>
                    <a:defRPr spc="-16" sz="160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Collaborator value</a:t>
                  </a:r>
                </a:p>
              </p:txBody>
            </p:sp>
            <p:sp>
              <p:nvSpPr>
                <p:cNvPr id="385" name="Oval"/>
                <p:cNvSpPr/>
                <p:nvPr/>
              </p:nvSpPr>
              <p:spPr>
                <a:xfrm flipH="1" rot="10800000">
                  <a:off x="0" y="0"/>
                  <a:ext cx="1998387" cy="1157703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b="1" sz="2400"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</a:p>
              </p:txBody>
            </p:sp>
          </p:grpSp>
          <p:grpSp>
            <p:nvGrpSpPr>
              <p:cNvPr id="389" name="Group"/>
              <p:cNvGrpSpPr/>
              <p:nvPr/>
            </p:nvGrpSpPr>
            <p:grpSpPr>
              <a:xfrm>
                <a:off x="695569" y="-1"/>
                <a:ext cx="1998388" cy="1157705"/>
                <a:chOff x="0" y="0"/>
                <a:chExt cx="1998387" cy="1157703"/>
              </a:xfrm>
            </p:grpSpPr>
            <p:sp>
              <p:nvSpPr>
                <p:cNvPr id="387" name="Company  value"/>
                <p:cNvSpPr txBox="1"/>
                <p:nvPr/>
              </p:nvSpPr>
              <p:spPr>
                <a:xfrm>
                  <a:off x="182755" y="121868"/>
                  <a:ext cx="1643504" cy="56003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914400">
                    <a:lnSpc>
                      <a:spcPct val="80000"/>
                    </a:lnSpc>
                    <a:buClr>
                      <a:srgbClr val="000000"/>
                    </a:buClr>
                    <a:buFont typeface="Century Gothic"/>
                    <a:defRPr sz="160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pPr>
                  <a:r>
                    <a:t>Company </a:t>
                  </a:r>
                  <a:br/>
                  <a:r>
                    <a:t>value</a:t>
                  </a:r>
                </a:p>
              </p:txBody>
            </p:sp>
            <p:sp>
              <p:nvSpPr>
                <p:cNvPr id="388" name="Oval"/>
                <p:cNvSpPr/>
                <p:nvPr/>
              </p:nvSpPr>
              <p:spPr>
                <a:xfrm flipH="1" rot="10800000">
                  <a:off x="0" y="0"/>
                  <a:ext cx="1998387" cy="1157703"/>
                </a:xfrm>
                <a:prstGeom prst="ellipse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38100" tIns="38100" rIns="38100" bIns="38100" numCol="1" anchor="t">
                  <a:noAutofit/>
                </a:bodyPr>
                <a:lstStyle/>
                <a:p>
                  <a:pPr algn="l" defTabSz="914400">
                    <a:buClr>
                      <a:srgbClr val="000000"/>
                    </a:buClr>
                    <a:defRPr b="1" sz="2400">
                      <a:uFill>
                        <a:solidFill>
                          <a:srgbClr val="FFFFFF"/>
                        </a:solidFill>
                      </a:uFill>
                      <a:latin typeface="Tahoma"/>
                      <a:ea typeface="Tahoma"/>
                      <a:cs typeface="Tahoma"/>
                      <a:sym typeface="Tahoma"/>
                    </a:defRPr>
                  </a:pPr>
                </a:p>
              </p:txBody>
            </p:sp>
          </p:grpSp>
          <p:grpSp>
            <p:nvGrpSpPr>
              <p:cNvPr id="392" name="Group"/>
              <p:cNvGrpSpPr/>
              <p:nvPr/>
            </p:nvGrpSpPr>
            <p:grpSpPr>
              <a:xfrm>
                <a:off x="1422750" y="870675"/>
                <a:ext cx="544914" cy="287834"/>
                <a:chOff x="0" y="0"/>
                <a:chExt cx="544912" cy="287833"/>
              </a:xfrm>
            </p:grpSpPr>
            <p:sp>
              <p:nvSpPr>
                <p:cNvPr id="390" name="Shape"/>
                <p:cNvSpPr/>
                <p:nvPr/>
              </p:nvSpPr>
              <p:spPr>
                <a:xfrm flipH="1" rot="10800000">
                  <a:off x="0" y="0"/>
                  <a:ext cx="544913" cy="2878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086" fill="norm" stroke="1" extrusionOk="0">
                      <a:moveTo>
                        <a:pt x="0" y="1543"/>
                      </a:moveTo>
                      <a:cubicBezTo>
                        <a:pt x="1780" y="8872"/>
                        <a:pt x="5578" y="15686"/>
                        <a:pt x="10800" y="21086"/>
                      </a:cubicBezTo>
                      <a:cubicBezTo>
                        <a:pt x="16022" y="15686"/>
                        <a:pt x="19820" y="8872"/>
                        <a:pt x="21600" y="1543"/>
                      </a:cubicBezTo>
                      <a:cubicBezTo>
                        <a:pt x="14598" y="-514"/>
                        <a:pt x="7002" y="-514"/>
                        <a:pt x="0" y="1543"/>
                      </a:cubicBezTo>
                    </a:path>
                  </a:pathLst>
                </a:custGeom>
                <a:solidFill>
                  <a:srgbClr val="FF6A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solidFill>
                        <a:srgbClr val="000000"/>
                      </a:solidFill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391" name="OVP"/>
                <p:cNvSpPr txBox="1"/>
                <p:nvPr/>
              </p:nvSpPr>
              <p:spPr>
                <a:xfrm>
                  <a:off x="103727" y="81593"/>
                  <a:ext cx="420355" cy="17369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algn="l" defTabSz="914400">
                    <a:buClr>
                      <a:srgbClr val="000000"/>
                    </a:buClr>
                    <a:buFont typeface="Century Gothic"/>
                    <a:defRPr b="1" sz="120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OVP</a:t>
                  </a:r>
                </a:p>
              </p:txBody>
            </p:sp>
          </p:grpSp>
        </p:grpSp>
        <p:sp>
          <p:nvSpPr>
            <p:cNvPr id="394" name="Arrow"/>
            <p:cNvSpPr/>
            <p:nvPr/>
          </p:nvSpPr>
          <p:spPr>
            <a:xfrm rot="16200000">
              <a:off x="1322834" y="1593966"/>
              <a:ext cx="914068" cy="234382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8" name="Figure 2. The Brand as a Means of Creating Customer Valu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The Brand as a Means of Creating Customer Value</a:t>
            </a:r>
          </a:p>
        </p:txBody>
      </p:sp>
      <p:sp>
        <p:nvSpPr>
          <p:cNvPr id="39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410" name="Group"/>
          <p:cNvGrpSpPr/>
          <p:nvPr/>
        </p:nvGrpSpPr>
        <p:grpSpPr>
          <a:xfrm>
            <a:off x="4635940" y="3548617"/>
            <a:ext cx="3734688" cy="2656366"/>
            <a:chOff x="0" y="0"/>
            <a:chExt cx="3734686" cy="2656365"/>
          </a:xfrm>
        </p:grpSpPr>
        <p:sp>
          <p:nvSpPr>
            <p:cNvPr id="400" name="Oval"/>
            <p:cNvSpPr/>
            <p:nvPr/>
          </p:nvSpPr>
          <p:spPr>
            <a:xfrm>
              <a:off x="2226516" y="0"/>
              <a:ext cx="1508171" cy="733139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01" name="Functional…"/>
            <p:cNvSpPr txBox="1"/>
            <p:nvPr/>
          </p:nvSpPr>
          <p:spPr>
            <a:xfrm>
              <a:off x="2252093" y="101272"/>
              <a:ext cx="1468091" cy="549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Functional 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value</a:t>
              </a:r>
            </a:p>
          </p:txBody>
        </p:sp>
        <p:sp>
          <p:nvSpPr>
            <p:cNvPr id="402" name="Oval"/>
            <p:cNvSpPr/>
            <p:nvPr/>
          </p:nvSpPr>
          <p:spPr>
            <a:xfrm>
              <a:off x="2226516" y="974313"/>
              <a:ext cx="1508171" cy="733139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03" name="Psychological…"/>
            <p:cNvSpPr txBox="1"/>
            <p:nvPr/>
          </p:nvSpPr>
          <p:spPr>
            <a:xfrm>
              <a:off x="2239393" y="1126385"/>
              <a:ext cx="1468091" cy="549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Psychological 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value</a:t>
              </a:r>
            </a:p>
          </p:txBody>
        </p:sp>
        <p:sp>
          <p:nvSpPr>
            <p:cNvPr id="404" name="Oval"/>
            <p:cNvSpPr/>
            <p:nvPr/>
          </p:nvSpPr>
          <p:spPr>
            <a:xfrm>
              <a:off x="2226516" y="1923227"/>
              <a:ext cx="1508171" cy="733139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05" name="Monetary  value"/>
            <p:cNvSpPr txBox="1"/>
            <p:nvPr/>
          </p:nvSpPr>
          <p:spPr>
            <a:xfrm>
              <a:off x="2252093" y="2060345"/>
              <a:ext cx="1468090" cy="508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Monetary </a:t>
              </a:r>
              <a:br/>
              <a:r>
                <a:t>value</a:t>
              </a:r>
            </a:p>
          </p:txBody>
        </p:sp>
        <p:sp>
          <p:nvSpPr>
            <p:cNvPr id="406" name="Arrow"/>
            <p:cNvSpPr/>
            <p:nvPr/>
          </p:nvSpPr>
          <p:spPr>
            <a:xfrm rot="18900000">
              <a:off x="1364015" y="744035"/>
              <a:ext cx="950336" cy="234383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Arrow"/>
            <p:cNvSpPr/>
            <p:nvPr/>
          </p:nvSpPr>
          <p:spPr>
            <a:xfrm rot="2700000">
              <a:off x="1364015" y="1667967"/>
              <a:ext cx="950336" cy="234383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Arrow"/>
            <p:cNvSpPr/>
            <p:nvPr/>
          </p:nvSpPr>
          <p:spPr>
            <a:xfrm>
              <a:off x="1515171" y="1210991"/>
              <a:ext cx="645807" cy="234383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Group"/>
            <p:cNvSpPr/>
            <p:nvPr/>
          </p:nvSpPr>
          <p:spPr>
            <a:xfrm>
              <a:off x="0" y="914025"/>
              <a:ext cx="1417633" cy="85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13"/>
                  </a:moveTo>
                  <a:cubicBezTo>
                    <a:pt x="0" y="4852"/>
                    <a:pt x="4829" y="0"/>
                    <a:pt x="10787" y="0"/>
                  </a:cubicBezTo>
                  <a:cubicBezTo>
                    <a:pt x="16745" y="0"/>
                    <a:pt x="21600" y="4852"/>
                    <a:pt x="21600" y="10813"/>
                  </a:cubicBezTo>
                  <a:lnTo>
                    <a:pt x="21600" y="10813"/>
                  </a:lnTo>
                  <a:cubicBezTo>
                    <a:pt x="21600" y="16774"/>
                    <a:pt x="16745" y="21600"/>
                    <a:pt x="10787" y="21600"/>
                  </a:cubicBezTo>
                  <a:cubicBezTo>
                    <a:pt x="4829" y="21600"/>
                    <a:pt x="0" y="16774"/>
                    <a:pt x="0" y="10813"/>
                  </a:cubicBezTo>
                </a:path>
              </a:pathLst>
            </a:custGeom>
            <a:solidFill>
              <a:srgbClr val="FF6A00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  <p:sp>
        <p:nvSpPr>
          <p:cNvPr id="411" name="Customer value"/>
          <p:cNvSpPr txBox="1"/>
          <p:nvPr/>
        </p:nvSpPr>
        <p:spPr>
          <a:xfrm>
            <a:off x="4588231" y="4488034"/>
            <a:ext cx="1513052" cy="800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4" name="Figure 3. The Brand as a Means of Creating Collaborator Valu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The Brand as a Means of Creating Collaborator Value</a:t>
            </a:r>
          </a:p>
        </p:txBody>
      </p:sp>
      <p:sp>
        <p:nvSpPr>
          <p:cNvPr id="41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418" name="Group"/>
          <p:cNvGrpSpPr/>
          <p:nvPr/>
        </p:nvGrpSpPr>
        <p:grpSpPr>
          <a:xfrm>
            <a:off x="4663468" y="4462593"/>
            <a:ext cx="1468091" cy="796832"/>
            <a:chOff x="0" y="0"/>
            <a:chExt cx="1468089" cy="796831"/>
          </a:xfrm>
        </p:grpSpPr>
        <p:sp>
          <p:nvSpPr>
            <p:cNvPr id="416" name="Oval"/>
            <p:cNvSpPr/>
            <p:nvPr/>
          </p:nvSpPr>
          <p:spPr>
            <a:xfrm>
              <a:off x="32275" y="0"/>
              <a:ext cx="1424919" cy="796832"/>
            </a:xfrm>
            <a:prstGeom prst="ellipse">
              <a:avLst/>
            </a:prstGeom>
            <a:solidFill>
              <a:srgbClr val="FF6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17" name="Collaborator…"/>
            <p:cNvSpPr txBox="1"/>
            <p:nvPr/>
          </p:nvSpPr>
          <p:spPr>
            <a:xfrm>
              <a:off x="0" y="177472"/>
              <a:ext cx="1468090" cy="549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Collaborator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value</a:t>
              </a:r>
            </a:p>
          </p:txBody>
        </p:sp>
      </p:grpSp>
      <p:grpSp>
        <p:nvGrpSpPr>
          <p:cNvPr id="425" name="Group"/>
          <p:cNvGrpSpPr/>
          <p:nvPr/>
        </p:nvGrpSpPr>
        <p:grpSpPr>
          <a:xfrm>
            <a:off x="6141218" y="3986767"/>
            <a:ext cx="2150150" cy="1780066"/>
            <a:chOff x="0" y="0"/>
            <a:chExt cx="2150148" cy="1780065"/>
          </a:xfrm>
        </p:grpSpPr>
        <p:sp>
          <p:nvSpPr>
            <p:cNvPr id="419" name="Oval"/>
            <p:cNvSpPr/>
            <p:nvPr/>
          </p:nvSpPr>
          <p:spPr>
            <a:xfrm>
              <a:off x="641978" y="1046927"/>
              <a:ext cx="1508171" cy="733139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20" name="Monetary  value"/>
            <p:cNvSpPr txBox="1"/>
            <p:nvPr/>
          </p:nvSpPr>
          <p:spPr>
            <a:xfrm>
              <a:off x="667554" y="1184046"/>
              <a:ext cx="1468091" cy="50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Monetary </a:t>
              </a:r>
              <a:br/>
              <a:r>
                <a:t>value</a:t>
              </a:r>
            </a:p>
          </p:txBody>
        </p:sp>
        <p:sp>
          <p:nvSpPr>
            <p:cNvPr id="421" name="Oval"/>
            <p:cNvSpPr/>
            <p:nvPr/>
          </p:nvSpPr>
          <p:spPr>
            <a:xfrm>
              <a:off x="641978" y="0"/>
              <a:ext cx="1508171" cy="733139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22" name="Strategic…"/>
            <p:cNvSpPr txBox="1"/>
            <p:nvPr/>
          </p:nvSpPr>
          <p:spPr>
            <a:xfrm>
              <a:off x="667555" y="101272"/>
              <a:ext cx="1468090" cy="549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Strategic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value</a:t>
              </a:r>
            </a:p>
          </p:txBody>
        </p:sp>
        <p:sp>
          <p:nvSpPr>
            <p:cNvPr id="423" name="Arrow"/>
            <p:cNvSpPr/>
            <p:nvPr/>
          </p:nvSpPr>
          <p:spPr>
            <a:xfrm rot="19320000">
              <a:off x="5072" y="504023"/>
              <a:ext cx="632837" cy="234382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Arrow"/>
            <p:cNvSpPr/>
            <p:nvPr/>
          </p:nvSpPr>
          <p:spPr>
            <a:xfrm rot="2280000">
              <a:off x="5072" y="1011016"/>
              <a:ext cx="632837" cy="234382"/>
            </a:xfrm>
            <a:prstGeom prst="rightArrow">
              <a:avLst>
                <a:gd name="adj1" fmla="val 32944"/>
                <a:gd name="adj2" fmla="val 34712"/>
              </a:avLst>
            </a:prstGeom>
            <a:solidFill>
              <a:srgbClr val="3D749D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8" name="Figure 4. The Brand as a Means of Creating Company Valu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4. The Brand as a Means of Creating Company Value</a:t>
            </a:r>
          </a:p>
        </p:txBody>
      </p:sp>
      <p:sp>
        <p:nvSpPr>
          <p:cNvPr id="42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430" name="Oval"/>
          <p:cNvSpPr/>
          <p:nvPr/>
        </p:nvSpPr>
        <p:spPr>
          <a:xfrm>
            <a:off x="6783196" y="5033694"/>
            <a:ext cx="1508172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431" name="Monetary  value"/>
          <p:cNvSpPr txBox="1"/>
          <p:nvPr/>
        </p:nvSpPr>
        <p:spPr>
          <a:xfrm>
            <a:off x="6808773" y="5170813"/>
            <a:ext cx="1468090" cy="50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Monetary </a:t>
            </a:r>
            <a:br/>
            <a:r>
              <a:t>value</a:t>
            </a:r>
          </a:p>
        </p:txBody>
      </p:sp>
      <p:sp>
        <p:nvSpPr>
          <p:cNvPr id="432" name="Oval"/>
          <p:cNvSpPr/>
          <p:nvPr/>
        </p:nvSpPr>
        <p:spPr>
          <a:xfrm>
            <a:off x="6783196" y="3986767"/>
            <a:ext cx="1508172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433" name="Strategic…"/>
          <p:cNvSpPr txBox="1"/>
          <p:nvPr/>
        </p:nvSpPr>
        <p:spPr>
          <a:xfrm>
            <a:off x="6808774" y="4088039"/>
            <a:ext cx="1468090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Strategic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value</a:t>
            </a:r>
          </a:p>
        </p:txBody>
      </p:sp>
      <p:grpSp>
        <p:nvGrpSpPr>
          <p:cNvPr id="436" name="Group"/>
          <p:cNvGrpSpPr/>
          <p:nvPr/>
        </p:nvGrpSpPr>
        <p:grpSpPr>
          <a:xfrm>
            <a:off x="4676168" y="4462593"/>
            <a:ext cx="1468091" cy="796832"/>
            <a:chOff x="0" y="0"/>
            <a:chExt cx="1468089" cy="796831"/>
          </a:xfrm>
        </p:grpSpPr>
        <p:sp>
          <p:nvSpPr>
            <p:cNvPr id="434" name="Oval"/>
            <p:cNvSpPr/>
            <p:nvPr/>
          </p:nvSpPr>
          <p:spPr>
            <a:xfrm>
              <a:off x="19575" y="0"/>
              <a:ext cx="1424919" cy="796832"/>
            </a:xfrm>
            <a:prstGeom prst="ellipse">
              <a:avLst/>
            </a:prstGeom>
            <a:solidFill>
              <a:srgbClr val="FF6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435" name="Company…"/>
            <p:cNvSpPr txBox="1"/>
            <p:nvPr/>
          </p:nvSpPr>
          <p:spPr>
            <a:xfrm>
              <a:off x="0" y="139372"/>
              <a:ext cx="1468090" cy="549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Company</a:t>
              </a:r>
            </a:p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value</a:t>
              </a:r>
            </a:p>
          </p:txBody>
        </p:sp>
      </p:grpSp>
      <p:sp>
        <p:nvSpPr>
          <p:cNvPr id="437" name="Arrow"/>
          <p:cNvSpPr/>
          <p:nvPr/>
        </p:nvSpPr>
        <p:spPr>
          <a:xfrm rot="19320000">
            <a:off x="6146291" y="4490790"/>
            <a:ext cx="6328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8" name="Arrow"/>
          <p:cNvSpPr/>
          <p:nvPr/>
        </p:nvSpPr>
        <p:spPr>
          <a:xfrm rot="2280000">
            <a:off x="6146291" y="4997783"/>
            <a:ext cx="63283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1" name="Figure 5. Brand Power, and Brand Equ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Brand Power, and Brand Equity</a:t>
            </a:r>
          </a:p>
        </p:txBody>
      </p:sp>
      <p:sp>
        <p:nvSpPr>
          <p:cNvPr id="442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443" name="Brand power"/>
          <p:cNvSpPr/>
          <p:nvPr/>
        </p:nvSpPr>
        <p:spPr>
          <a:xfrm>
            <a:off x="6317960" y="4653405"/>
            <a:ext cx="1425908" cy="302044"/>
          </a:xfrm>
          <a:prstGeom prst="roundRect">
            <a:avLst>
              <a:gd name="adj" fmla="val 35179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power</a:t>
            </a:r>
          </a:p>
        </p:txBody>
      </p:sp>
      <p:sp>
        <p:nvSpPr>
          <p:cNvPr id="444" name="Line"/>
          <p:cNvSpPr/>
          <p:nvPr/>
        </p:nvSpPr>
        <p:spPr>
          <a:xfrm flipV="1">
            <a:off x="7049964" y="4266882"/>
            <a:ext cx="1" cy="30515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45" name="Branding activities"/>
          <p:cNvSpPr/>
          <p:nvPr/>
        </p:nvSpPr>
        <p:spPr>
          <a:xfrm>
            <a:off x="2471284" y="3701044"/>
            <a:ext cx="1270001" cy="628386"/>
          </a:xfrm>
          <a:prstGeom prst="roundRect">
            <a:avLst>
              <a:gd name="adj" fmla="val 1564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Branding activities</a:t>
            </a:r>
          </a:p>
        </p:txBody>
      </p:sp>
      <p:sp>
        <p:nvSpPr>
          <p:cNvPr id="446" name="Brand…"/>
          <p:cNvSpPr/>
          <p:nvPr/>
        </p:nvSpPr>
        <p:spPr>
          <a:xfrm>
            <a:off x="4048121" y="3701044"/>
            <a:ext cx="1270001" cy="628386"/>
          </a:xfrm>
          <a:prstGeom prst="roundRect">
            <a:avLst>
              <a:gd name="adj" fmla="val 1564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Brand </a:t>
            </a:r>
          </a:p>
          <a:p>
            <a: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image</a:t>
            </a:r>
          </a:p>
        </p:txBody>
      </p:sp>
      <p:sp>
        <p:nvSpPr>
          <p:cNvPr id="447" name="Customer value"/>
          <p:cNvSpPr/>
          <p:nvPr/>
        </p:nvSpPr>
        <p:spPr>
          <a:xfrm>
            <a:off x="5624958" y="3701044"/>
            <a:ext cx="1270001" cy="628386"/>
          </a:xfrm>
          <a:prstGeom prst="roundRect">
            <a:avLst>
              <a:gd name="adj" fmla="val 1564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value</a:t>
            </a:r>
          </a:p>
        </p:txBody>
      </p:sp>
      <p:sp>
        <p:nvSpPr>
          <p:cNvPr id="448" name="Customer behavior"/>
          <p:cNvSpPr/>
          <p:nvPr/>
        </p:nvSpPr>
        <p:spPr>
          <a:xfrm>
            <a:off x="7201795" y="3701044"/>
            <a:ext cx="1270001" cy="628386"/>
          </a:xfrm>
          <a:prstGeom prst="roundRect">
            <a:avLst>
              <a:gd name="adj" fmla="val 1564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behavior</a:t>
            </a:r>
          </a:p>
        </p:txBody>
      </p:sp>
      <p:sp>
        <p:nvSpPr>
          <p:cNvPr id="449" name="Company value"/>
          <p:cNvSpPr/>
          <p:nvPr/>
        </p:nvSpPr>
        <p:spPr>
          <a:xfrm>
            <a:off x="8778631" y="3701044"/>
            <a:ext cx="1270001" cy="628386"/>
          </a:xfrm>
          <a:prstGeom prst="roundRect">
            <a:avLst>
              <a:gd name="adj" fmla="val 1564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 value</a:t>
            </a:r>
          </a:p>
        </p:txBody>
      </p:sp>
      <p:sp>
        <p:nvSpPr>
          <p:cNvPr id="450" name="Arrow"/>
          <p:cNvSpPr/>
          <p:nvPr/>
        </p:nvSpPr>
        <p:spPr>
          <a:xfrm>
            <a:off x="8519319" y="3909948"/>
            <a:ext cx="220689" cy="210578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lnSpc>
                <a:spcPct val="90000"/>
              </a:lnSpc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1" name="Arrow"/>
          <p:cNvSpPr/>
          <p:nvPr/>
        </p:nvSpPr>
        <p:spPr>
          <a:xfrm>
            <a:off x="5371996" y="3909948"/>
            <a:ext cx="220689" cy="210578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lnSpc>
                <a:spcPct val="90000"/>
              </a:lnSpc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2" name="Arrow"/>
          <p:cNvSpPr/>
          <p:nvPr/>
        </p:nvSpPr>
        <p:spPr>
          <a:xfrm>
            <a:off x="6939308" y="3909948"/>
            <a:ext cx="220689" cy="210578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lnSpc>
                <a:spcPct val="90000"/>
              </a:lnSpc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3" name="Arrow"/>
          <p:cNvSpPr/>
          <p:nvPr/>
        </p:nvSpPr>
        <p:spPr>
          <a:xfrm>
            <a:off x="3788079" y="3909948"/>
            <a:ext cx="220689" cy="210578"/>
          </a:xfrm>
          <a:prstGeom prst="rightArrow">
            <a:avLst>
              <a:gd name="adj1" fmla="val 32944"/>
              <a:gd name="adj2" fmla="val 32851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lnSpc>
                <a:spcPct val="90000"/>
              </a:lnSpc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4" name="Brand equity"/>
          <p:cNvSpPr/>
          <p:nvPr/>
        </p:nvSpPr>
        <p:spPr>
          <a:xfrm>
            <a:off x="7948772" y="4655654"/>
            <a:ext cx="1400507" cy="302043"/>
          </a:xfrm>
          <a:prstGeom prst="roundRect">
            <a:avLst>
              <a:gd name="adj" fmla="val 35179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equity</a:t>
            </a:r>
          </a:p>
        </p:txBody>
      </p:sp>
      <p:sp>
        <p:nvSpPr>
          <p:cNvPr id="455" name="Line"/>
          <p:cNvSpPr/>
          <p:nvPr/>
        </p:nvSpPr>
        <p:spPr>
          <a:xfrm flipV="1">
            <a:off x="8629975" y="4264634"/>
            <a:ext cx="1" cy="30515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" name="Chapter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1</a:t>
            </a:r>
          </a:p>
        </p:txBody>
      </p:sp>
      <p:sp>
        <p:nvSpPr>
          <p:cNvPr id="70" name="Brand Management  as a Business Discipline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Brand Management </a:t>
            </a:r>
            <a:br/>
            <a:r>
              <a:t>as a Business Discipline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8" name="Figure 6. The Value-Creation Model of a Bra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6. The Value-Creation Model of a Brand</a:t>
            </a:r>
          </a:p>
        </p:txBody>
      </p:sp>
      <p:sp>
        <p:nvSpPr>
          <p:cNvPr id="45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476" name="Group"/>
          <p:cNvGrpSpPr/>
          <p:nvPr/>
        </p:nvGrpSpPr>
        <p:grpSpPr>
          <a:xfrm>
            <a:off x="4468182" y="3385614"/>
            <a:ext cx="4068437" cy="2982372"/>
            <a:chOff x="0" y="0"/>
            <a:chExt cx="4068435" cy="2982371"/>
          </a:xfrm>
        </p:grpSpPr>
        <p:sp>
          <p:nvSpPr>
            <p:cNvPr id="460" name="Arrow"/>
            <p:cNvSpPr/>
            <p:nvPr/>
          </p:nvSpPr>
          <p:spPr>
            <a:xfrm rot="5399925">
              <a:off x="1950665" y="1006184"/>
              <a:ext cx="179805" cy="299841"/>
            </a:xfrm>
            <a:prstGeom prst="rightArrow">
              <a:avLst>
                <a:gd name="adj1" fmla="val 32944"/>
                <a:gd name="adj2" fmla="val 36433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Arrow"/>
            <p:cNvSpPr/>
            <p:nvPr/>
          </p:nvSpPr>
          <p:spPr>
            <a:xfrm rot="5399925">
              <a:off x="1950641" y="1961078"/>
              <a:ext cx="179852" cy="299842"/>
            </a:xfrm>
            <a:prstGeom prst="rightArrow">
              <a:avLst>
                <a:gd name="adj1" fmla="val 32944"/>
                <a:gd name="adj2" fmla="val 34823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465" name="Group"/>
            <p:cNvGrpSpPr/>
            <p:nvPr/>
          </p:nvGrpSpPr>
          <p:grpSpPr>
            <a:xfrm>
              <a:off x="53017" y="1319504"/>
              <a:ext cx="3964291" cy="642944"/>
              <a:chOff x="0" y="0"/>
              <a:chExt cx="3964289" cy="642942"/>
            </a:xfrm>
          </p:grpSpPr>
          <p:sp>
            <p:nvSpPr>
              <p:cNvPr id="462" name="Target market"/>
              <p:cNvSpPr/>
              <p:nvPr/>
            </p:nvSpPr>
            <p:spPr>
              <a:xfrm>
                <a:off x="0" y="343219"/>
                <a:ext cx="1955800" cy="299724"/>
              </a:xfrm>
              <a:prstGeom prst="roundRect">
                <a:avLst>
                  <a:gd name="adj" fmla="val 49743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Target market</a:t>
                </a:r>
              </a:p>
            </p:txBody>
          </p:sp>
          <p:sp>
            <p:nvSpPr>
              <p:cNvPr id="463" name="Value proposition"/>
              <p:cNvSpPr/>
              <p:nvPr/>
            </p:nvSpPr>
            <p:spPr>
              <a:xfrm>
                <a:off x="2008489" y="343219"/>
                <a:ext cx="1955801" cy="299724"/>
              </a:xfrm>
              <a:prstGeom prst="roundRect">
                <a:avLst>
                  <a:gd name="adj" fmla="val 49743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Value proposition</a:t>
                </a:r>
              </a:p>
            </p:txBody>
          </p:sp>
          <p:sp>
            <p:nvSpPr>
              <p:cNvPr id="464" name="Brand Strategy"/>
              <p:cNvSpPr/>
              <p:nvPr/>
            </p:nvSpPr>
            <p:spPr>
              <a:xfrm>
                <a:off x="5243" y="0"/>
                <a:ext cx="3949701" cy="310885"/>
              </a:xfrm>
              <a:prstGeom prst="roundRect">
                <a:avLst>
                  <a:gd name="adj" fmla="val 47957"/>
                </a:avLst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90000"/>
                  </a:lnSpc>
                  <a:defRPr b="1" sz="1600"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Strategy</a:t>
                </a:r>
              </a:p>
            </p:txBody>
          </p:sp>
        </p:grpSp>
        <p:grpSp>
          <p:nvGrpSpPr>
            <p:cNvPr id="469" name="Group"/>
            <p:cNvGrpSpPr/>
            <p:nvPr/>
          </p:nvGrpSpPr>
          <p:grpSpPr>
            <a:xfrm>
              <a:off x="53017" y="2274575"/>
              <a:ext cx="3964291" cy="641012"/>
              <a:chOff x="0" y="0"/>
              <a:chExt cx="3964289" cy="641010"/>
            </a:xfrm>
          </p:grpSpPr>
          <p:sp>
            <p:nvSpPr>
              <p:cNvPr id="466" name="Brand design"/>
              <p:cNvSpPr/>
              <p:nvPr/>
            </p:nvSpPr>
            <p:spPr>
              <a:xfrm>
                <a:off x="0" y="341286"/>
                <a:ext cx="1955800" cy="299725"/>
              </a:xfrm>
              <a:prstGeom prst="roundRect">
                <a:avLst>
                  <a:gd name="adj" fmla="val 48728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241300"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design </a:t>
                </a:r>
              </a:p>
            </p:txBody>
          </p:sp>
          <p:sp>
            <p:nvSpPr>
              <p:cNvPr id="467" name="Communication"/>
              <p:cNvSpPr/>
              <p:nvPr/>
            </p:nvSpPr>
            <p:spPr>
              <a:xfrm>
                <a:off x="2008489" y="341286"/>
                <a:ext cx="1955801" cy="299725"/>
              </a:xfrm>
              <a:prstGeom prst="roundRect">
                <a:avLst>
                  <a:gd name="adj" fmla="val 48728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Communication</a:t>
                </a:r>
              </a:p>
            </p:txBody>
          </p:sp>
          <p:sp>
            <p:nvSpPr>
              <p:cNvPr id="468" name="Brand Tactics"/>
              <p:cNvSpPr/>
              <p:nvPr/>
            </p:nvSpPr>
            <p:spPr>
              <a:xfrm>
                <a:off x="7456" y="0"/>
                <a:ext cx="3947488" cy="310885"/>
              </a:xfrm>
              <a:prstGeom prst="roundRect">
                <a:avLst>
                  <a:gd name="adj" fmla="val 47957"/>
                </a:avLst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90000"/>
                  </a:lnSpc>
                  <a:defRPr b="1" sz="1600"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Tactics</a:t>
                </a:r>
              </a:p>
            </p:txBody>
          </p:sp>
        </p:grpSp>
        <p:grpSp>
          <p:nvGrpSpPr>
            <p:cNvPr id="473" name="Group"/>
            <p:cNvGrpSpPr/>
            <p:nvPr/>
          </p:nvGrpSpPr>
          <p:grpSpPr>
            <a:xfrm>
              <a:off x="53017" y="344114"/>
              <a:ext cx="3964291" cy="660186"/>
              <a:chOff x="0" y="0"/>
              <a:chExt cx="3964289" cy="660184"/>
            </a:xfrm>
          </p:grpSpPr>
          <p:sp>
            <p:nvSpPr>
              <p:cNvPr id="470" name="Brand Goal"/>
              <p:cNvSpPr/>
              <p:nvPr/>
            </p:nvSpPr>
            <p:spPr>
              <a:xfrm>
                <a:off x="5243" y="0"/>
                <a:ext cx="3949701" cy="310885"/>
              </a:xfrm>
              <a:prstGeom prst="roundRect">
                <a:avLst>
                  <a:gd name="adj" fmla="val 47957"/>
                </a:avLst>
              </a:prstGeom>
              <a:solidFill>
                <a:srgbClr val="253A6C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90000"/>
                  </a:lnSpc>
                  <a:defRPr b="1" sz="1600"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Goal</a:t>
                </a:r>
              </a:p>
            </p:txBody>
          </p:sp>
          <p:sp>
            <p:nvSpPr>
              <p:cNvPr id="471" name="Strategic"/>
              <p:cNvSpPr/>
              <p:nvPr/>
            </p:nvSpPr>
            <p:spPr>
              <a:xfrm>
                <a:off x="0" y="349299"/>
                <a:ext cx="1955800" cy="299725"/>
              </a:xfrm>
              <a:prstGeom prst="roundRect">
                <a:avLst>
                  <a:gd name="adj" fmla="val 49743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Strategic</a:t>
                </a:r>
              </a:p>
            </p:txBody>
          </p:sp>
          <p:sp>
            <p:nvSpPr>
              <p:cNvPr id="472" name="Monetary"/>
              <p:cNvSpPr/>
              <p:nvPr/>
            </p:nvSpPr>
            <p:spPr>
              <a:xfrm>
                <a:off x="2008489" y="349299"/>
                <a:ext cx="1955801" cy="310886"/>
              </a:xfrm>
              <a:prstGeom prst="roundRect">
                <a:avLst>
                  <a:gd name="adj" fmla="val 47957"/>
                </a:avLst>
              </a:prstGeom>
              <a:solidFill>
                <a:srgbClr val="FFD37D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>
                  <a:lnSpc>
                    <a:spcPct val="80000"/>
                  </a:lnSpc>
                  <a:defRPr sz="160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Monetary</a:t>
                </a:r>
              </a:p>
            </p:txBody>
          </p:sp>
        </p:grpSp>
        <p:sp>
          <p:nvSpPr>
            <p:cNvPr id="474" name="Rounded Rectangle"/>
            <p:cNvSpPr/>
            <p:nvPr/>
          </p:nvSpPr>
          <p:spPr>
            <a:xfrm>
              <a:off x="0" y="165807"/>
              <a:ext cx="4068436" cy="2816565"/>
            </a:xfrm>
            <a:prstGeom prst="roundRect">
              <a:avLst>
                <a:gd name="adj" fmla="val 5869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475" name="Brand Value-Creation Plan"/>
            <p:cNvSpPr txBox="1"/>
            <p:nvPr/>
          </p:nvSpPr>
          <p:spPr>
            <a:xfrm>
              <a:off x="569594" y="0"/>
              <a:ext cx="2979733" cy="2963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Brand Value-Creation Plan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9" name="Figure 7. Creating Market Value as a Pro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7. Creating Market Value as a Process</a:t>
            </a:r>
          </a:p>
        </p:txBody>
      </p:sp>
      <p:sp>
        <p:nvSpPr>
          <p:cNvPr id="48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481" name="Arrow"/>
          <p:cNvSpPr/>
          <p:nvPr/>
        </p:nvSpPr>
        <p:spPr>
          <a:xfrm rot="5399925">
            <a:off x="3065070" y="4616384"/>
            <a:ext cx="179805" cy="299842"/>
          </a:xfrm>
          <a:prstGeom prst="rightArrow">
            <a:avLst>
              <a:gd name="adj1" fmla="val 32944"/>
              <a:gd name="adj2" fmla="val 36433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2" name="Arrow"/>
          <p:cNvSpPr/>
          <p:nvPr/>
        </p:nvSpPr>
        <p:spPr>
          <a:xfrm rot="5399925">
            <a:off x="3065046" y="5571278"/>
            <a:ext cx="179853" cy="299843"/>
          </a:xfrm>
          <a:prstGeom prst="rightArrow">
            <a:avLst>
              <a:gd name="adj1" fmla="val 32944"/>
              <a:gd name="adj2" fmla="val 34823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86" name="Group"/>
          <p:cNvGrpSpPr/>
          <p:nvPr/>
        </p:nvGrpSpPr>
        <p:grpSpPr>
          <a:xfrm>
            <a:off x="1167423" y="4929705"/>
            <a:ext cx="3964290" cy="642944"/>
            <a:chOff x="0" y="0"/>
            <a:chExt cx="3964289" cy="642942"/>
          </a:xfrm>
        </p:grpSpPr>
        <p:sp>
          <p:nvSpPr>
            <p:cNvPr id="483" name="Target market"/>
            <p:cNvSpPr/>
            <p:nvPr/>
          </p:nvSpPr>
          <p:spPr>
            <a:xfrm>
              <a:off x="0" y="343219"/>
              <a:ext cx="1955800" cy="299724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Target market</a:t>
              </a:r>
            </a:p>
          </p:txBody>
        </p:sp>
        <p:sp>
          <p:nvSpPr>
            <p:cNvPr id="484" name="Value proposition"/>
            <p:cNvSpPr/>
            <p:nvPr/>
          </p:nvSpPr>
          <p:spPr>
            <a:xfrm>
              <a:off x="2008489" y="343219"/>
              <a:ext cx="1955801" cy="299724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485" name="Brand Strategy"/>
            <p:cNvSpPr/>
            <p:nvPr/>
          </p:nvSpPr>
          <p:spPr>
            <a:xfrm>
              <a:off x="5243" y="0"/>
              <a:ext cx="3949701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Strategy</a:t>
              </a:r>
            </a:p>
          </p:txBody>
        </p:sp>
      </p:grpSp>
      <p:grpSp>
        <p:nvGrpSpPr>
          <p:cNvPr id="490" name="Group"/>
          <p:cNvGrpSpPr/>
          <p:nvPr/>
        </p:nvGrpSpPr>
        <p:grpSpPr>
          <a:xfrm>
            <a:off x="1167423" y="5884776"/>
            <a:ext cx="3964290" cy="641011"/>
            <a:chOff x="0" y="0"/>
            <a:chExt cx="3964289" cy="641010"/>
          </a:xfrm>
        </p:grpSpPr>
        <p:sp>
          <p:nvSpPr>
            <p:cNvPr id="487" name="Brand design"/>
            <p:cNvSpPr/>
            <p:nvPr/>
          </p:nvSpPr>
          <p:spPr>
            <a:xfrm>
              <a:off x="0" y="341286"/>
              <a:ext cx="1955800" cy="299725"/>
            </a:xfrm>
            <a:prstGeom prst="roundRect">
              <a:avLst>
                <a:gd name="adj" fmla="val 48728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design </a:t>
              </a:r>
            </a:p>
          </p:txBody>
        </p:sp>
        <p:sp>
          <p:nvSpPr>
            <p:cNvPr id="488" name="Communication"/>
            <p:cNvSpPr/>
            <p:nvPr/>
          </p:nvSpPr>
          <p:spPr>
            <a:xfrm>
              <a:off x="2008489" y="341286"/>
              <a:ext cx="1955801" cy="299725"/>
            </a:xfrm>
            <a:prstGeom prst="roundRect">
              <a:avLst>
                <a:gd name="adj" fmla="val 48728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489" name="Brand Tactics"/>
            <p:cNvSpPr/>
            <p:nvPr/>
          </p:nvSpPr>
          <p:spPr>
            <a:xfrm>
              <a:off x="7456" y="0"/>
              <a:ext cx="3947488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Tactics</a:t>
              </a:r>
            </a:p>
          </p:txBody>
        </p:sp>
      </p:grpSp>
      <p:grpSp>
        <p:nvGrpSpPr>
          <p:cNvPr id="494" name="Group"/>
          <p:cNvGrpSpPr/>
          <p:nvPr/>
        </p:nvGrpSpPr>
        <p:grpSpPr>
          <a:xfrm>
            <a:off x="1167423" y="3954315"/>
            <a:ext cx="3964290" cy="660185"/>
            <a:chOff x="0" y="0"/>
            <a:chExt cx="3964289" cy="660184"/>
          </a:xfrm>
        </p:grpSpPr>
        <p:sp>
          <p:nvSpPr>
            <p:cNvPr id="491" name="Brand Goal"/>
            <p:cNvSpPr/>
            <p:nvPr/>
          </p:nvSpPr>
          <p:spPr>
            <a:xfrm>
              <a:off x="5243" y="0"/>
              <a:ext cx="3949701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Goal</a:t>
              </a:r>
            </a:p>
          </p:txBody>
        </p:sp>
        <p:sp>
          <p:nvSpPr>
            <p:cNvPr id="492" name="Strategic"/>
            <p:cNvSpPr/>
            <p:nvPr/>
          </p:nvSpPr>
          <p:spPr>
            <a:xfrm>
              <a:off x="0" y="349299"/>
              <a:ext cx="1955800" cy="299725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Strategic</a:t>
              </a:r>
            </a:p>
          </p:txBody>
        </p:sp>
        <p:sp>
          <p:nvSpPr>
            <p:cNvPr id="493" name="Monetary"/>
            <p:cNvSpPr/>
            <p:nvPr/>
          </p:nvSpPr>
          <p:spPr>
            <a:xfrm>
              <a:off x="2008489" y="349299"/>
              <a:ext cx="1955801" cy="310886"/>
            </a:xfrm>
            <a:prstGeom prst="roundRect">
              <a:avLst>
                <a:gd name="adj" fmla="val 47957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Monetary</a:t>
              </a:r>
            </a:p>
          </p:txBody>
        </p:sp>
      </p:grpSp>
      <p:sp>
        <p:nvSpPr>
          <p:cNvPr id="495" name="Customer Value"/>
          <p:cNvSpPr/>
          <p:nvPr/>
        </p:nvSpPr>
        <p:spPr>
          <a:xfrm>
            <a:off x="7222576" y="4929466"/>
            <a:ext cx="4112641" cy="310886"/>
          </a:xfrm>
          <a:prstGeom prst="roundRect">
            <a:avLst>
              <a:gd name="adj" fmla="val 46162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Value</a:t>
            </a:r>
          </a:p>
        </p:txBody>
      </p:sp>
      <p:sp>
        <p:nvSpPr>
          <p:cNvPr id="496" name="Psychological"/>
          <p:cNvSpPr/>
          <p:nvPr/>
        </p:nvSpPr>
        <p:spPr>
          <a:xfrm>
            <a:off x="8517976" y="5273088"/>
            <a:ext cx="1583649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Psychological</a:t>
            </a:r>
          </a:p>
        </p:txBody>
      </p:sp>
      <p:sp>
        <p:nvSpPr>
          <p:cNvPr id="497" name="Functional"/>
          <p:cNvSpPr/>
          <p:nvPr/>
        </p:nvSpPr>
        <p:spPr>
          <a:xfrm>
            <a:off x="7222576" y="5273163"/>
            <a:ext cx="1253449" cy="299724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Functional</a:t>
            </a:r>
          </a:p>
        </p:txBody>
      </p:sp>
      <p:sp>
        <p:nvSpPr>
          <p:cNvPr id="498" name="Monetary"/>
          <p:cNvSpPr/>
          <p:nvPr/>
        </p:nvSpPr>
        <p:spPr>
          <a:xfrm>
            <a:off x="10149040" y="5273088"/>
            <a:ext cx="1189948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Monetary</a:t>
            </a:r>
          </a:p>
        </p:txBody>
      </p:sp>
      <p:grpSp>
        <p:nvGrpSpPr>
          <p:cNvPr id="503" name="Group"/>
          <p:cNvGrpSpPr/>
          <p:nvPr/>
        </p:nvGrpSpPr>
        <p:grpSpPr>
          <a:xfrm>
            <a:off x="7222576" y="3962697"/>
            <a:ext cx="4116412" cy="643421"/>
            <a:chOff x="0" y="0"/>
            <a:chExt cx="4116410" cy="643420"/>
          </a:xfrm>
        </p:grpSpPr>
        <p:sp>
          <p:nvSpPr>
            <p:cNvPr id="499" name="Customer Behavior"/>
            <p:cNvSpPr/>
            <p:nvPr/>
          </p:nvSpPr>
          <p:spPr>
            <a:xfrm>
              <a:off x="0" y="0"/>
              <a:ext cx="4112640" cy="310885"/>
            </a:xfrm>
            <a:prstGeom prst="roundRect">
              <a:avLst>
                <a:gd name="adj" fmla="val 46162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Behavior</a:t>
              </a:r>
            </a:p>
          </p:txBody>
        </p:sp>
        <p:sp>
          <p:nvSpPr>
            <p:cNvPr id="500" name="Purchase"/>
            <p:cNvSpPr/>
            <p:nvPr/>
          </p:nvSpPr>
          <p:spPr>
            <a:xfrm>
              <a:off x="0" y="343622"/>
              <a:ext cx="1422400" cy="299724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Purchase</a:t>
              </a:r>
            </a:p>
          </p:txBody>
        </p:sp>
        <p:sp>
          <p:nvSpPr>
            <p:cNvPr id="501" name="Usage"/>
            <p:cNvSpPr/>
            <p:nvPr/>
          </p:nvSpPr>
          <p:spPr>
            <a:xfrm>
              <a:off x="1462695" y="343696"/>
              <a:ext cx="1304249" cy="299725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Usage</a:t>
              </a:r>
            </a:p>
          </p:txBody>
        </p:sp>
        <p:sp>
          <p:nvSpPr>
            <p:cNvPr id="502" name="Advocacy"/>
            <p:cNvSpPr/>
            <p:nvPr/>
          </p:nvSpPr>
          <p:spPr>
            <a:xfrm>
              <a:off x="2812163" y="343622"/>
              <a:ext cx="1304248" cy="299724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Advocacy</a:t>
              </a:r>
            </a:p>
          </p:txBody>
        </p:sp>
      </p:grpSp>
      <p:grpSp>
        <p:nvGrpSpPr>
          <p:cNvPr id="506" name="Group"/>
          <p:cNvGrpSpPr/>
          <p:nvPr/>
        </p:nvGrpSpPr>
        <p:grpSpPr>
          <a:xfrm>
            <a:off x="7222576" y="5883608"/>
            <a:ext cx="4114801" cy="643347"/>
            <a:chOff x="0" y="0"/>
            <a:chExt cx="4114800" cy="643345"/>
          </a:xfrm>
        </p:grpSpPr>
        <p:sp>
          <p:nvSpPr>
            <p:cNvPr id="504" name="Customer Experience"/>
            <p:cNvSpPr/>
            <p:nvPr/>
          </p:nvSpPr>
          <p:spPr>
            <a:xfrm>
              <a:off x="0" y="0"/>
              <a:ext cx="4112640" cy="310885"/>
            </a:xfrm>
            <a:prstGeom prst="roundRect">
              <a:avLst>
                <a:gd name="adj" fmla="val 46162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Experience</a:t>
              </a:r>
            </a:p>
          </p:txBody>
        </p:sp>
        <p:sp>
          <p:nvSpPr>
            <p:cNvPr id="505" name="Brand image"/>
            <p:cNvSpPr/>
            <p:nvPr/>
          </p:nvSpPr>
          <p:spPr>
            <a:xfrm>
              <a:off x="0" y="343622"/>
              <a:ext cx="4114800" cy="299724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image</a:t>
              </a:r>
            </a:p>
          </p:txBody>
        </p:sp>
      </p:grpSp>
      <p:sp>
        <p:nvSpPr>
          <p:cNvPr id="507" name="Arrow"/>
          <p:cNvSpPr/>
          <p:nvPr/>
        </p:nvSpPr>
        <p:spPr>
          <a:xfrm flipH="1" rot="5399925">
            <a:off x="9188530" y="4616794"/>
            <a:ext cx="175905" cy="299842"/>
          </a:xfrm>
          <a:prstGeom prst="rightArrow">
            <a:avLst>
              <a:gd name="adj1" fmla="val 32944"/>
              <a:gd name="adj2" fmla="val 35034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8" name="Arrow"/>
          <p:cNvSpPr/>
          <p:nvPr/>
        </p:nvSpPr>
        <p:spPr>
          <a:xfrm flipH="1" rot="5399925">
            <a:off x="9189336" y="5589623"/>
            <a:ext cx="182893" cy="299843"/>
          </a:xfrm>
          <a:prstGeom prst="rightArrow">
            <a:avLst>
              <a:gd name="adj1" fmla="val 32944"/>
              <a:gd name="adj2" fmla="val 3486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9" name="Rounded Rectangle"/>
          <p:cNvSpPr/>
          <p:nvPr/>
        </p:nvSpPr>
        <p:spPr>
          <a:xfrm>
            <a:off x="1114405" y="3776008"/>
            <a:ext cx="4068436" cy="2816564"/>
          </a:xfrm>
          <a:prstGeom prst="roundRect">
            <a:avLst>
              <a:gd name="adj" fmla="val 5869"/>
            </a:avLst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510" name="Brand Value-Creation Plan"/>
          <p:cNvSpPr txBox="1"/>
          <p:nvPr/>
        </p:nvSpPr>
        <p:spPr>
          <a:xfrm>
            <a:off x="1671299" y="3610200"/>
            <a:ext cx="2972795" cy="29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Brand Value-Creation Plan</a:t>
            </a:r>
          </a:p>
        </p:txBody>
      </p:sp>
      <p:sp>
        <p:nvSpPr>
          <p:cNvPr id="511" name="Rounded Rectangle"/>
          <p:cNvSpPr/>
          <p:nvPr/>
        </p:nvSpPr>
        <p:spPr>
          <a:xfrm>
            <a:off x="7169670" y="3774859"/>
            <a:ext cx="4221421" cy="2818862"/>
          </a:xfrm>
          <a:prstGeom prst="roundRect">
            <a:avLst>
              <a:gd name="adj" fmla="val 5864"/>
            </a:avLst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512" name="Customer Actions"/>
          <p:cNvSpPr txBox="1"/>
          <p:nvPr/>
        </p:nvSpPr>
        <p:spPr>
          <a:xfrm>
            <a:off x="8245602" y="3617307"/>
            <a:ext cx="2061756" cy="2963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Customer Actions</a:t>
            </a:r>
          </a:p>
        </p:txBody>
      </p:sp>
      <p:grpSp>
        <p:nvGrpSpPr>
          <p:cNvPr id="525" name="Group"/>
          <p:cNvGrpSpPr/>
          <p:nvPr/>
        </p:nvGrpSpPr>
        <p:grpSpPr>
          <a:xfrm>
            <a:off x="5241517" y="3913640"/>
            <a:ext cx="1872694" cy="2673843"/>
            <a:chOff x="0" y="0"/>
            <a:chExt cx="1872692" cy="2673841"/>
          </a:xfrm>
        </p:grpSpPr>
        <p:sp>
          <p:nvSpPr>
            <p:cNvPr id="513" name="Arrow"/>
            <p:cNvSpPr/>
            <p:nvPr/>
          </p:nvSpPr>
          <p:spPr>
            <a:xfrm rot="5399925">
              <a:off x="880077" y="1976552"/>
              <a:ext cx="111547" cy="299832"/>
            </a:xfrm>
            <a:prstGeom prst="rightArrow">
              <a:avLst>
                <a:gd name="adj1" fmla="val 32944"/>
                <a:gd name="adj2" fmla="val 41359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523" name="Group"/>
            <p:cNvGrpSpPr/>
            <p:nvPr/>
          </p:nvGrpSpPr>
          <p:grpSpPr>
            <a:xfrm>
              <a:off x="0" y="-1"/>
              <a:ext cx="1872693" cy="2673843"/>
              <a:chOff x="0" y="0"/>
              <a:chExt cx="1872692" cy="2673841"/>
            </a:xfrm>
          </p:grpSpPr>
          <p:sp>
            <p:nvSpPr>
              <p:cNvPr id="514" name="Arrow"/>
              <p:cNvSpPr/>
              <p:nvPr/>
            </p:nvSpPr>
            <p:spPr>
              <a:xfrm flipH="1">
                <a:off x="62070" y="218788"/>
                <a:ext cx="1751140" cy="299861"/>
              </a:xfrm>
              <a:prstGeom prst="rightArrow">
                <a:avLst>
                  <a:gd name="adj1" fmla="val 35103"/>
                  <a:gd name="adj2" fmla="val 27190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15" name="Company value"/>
              <p:cNvSpPr txBox="1"/>
              <p:nvPr/>
            </p:nvSpPr>
            <p:spPr>
              <a:xfrm>
                <a:off x="76200" y="0"/>
                <a:ext cx="1796493" cy="2970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Century Gothic"/>
                  </a:rPr>
                  <a:t>Company value</a:t>
                </a:r>
              </a:p>
            </p:txBody>
          </p:sp>
          <p:sp>
            <p:nvSpPr>
              <p:cNvPr id="516" name="Arrow"/>
              <p:cNvSpPr/>
              <p:nvPr/>
            </p:nvSpPr>
            <p:spPr>
              <a:xfrm>
                <a:off x="61437" y="2148920"/>
                <a:ext cx="1751140" cy="299861"/>
              </a:xfrm>
              <a:prstGeom prst="rightArrow">
                <a:avLst>
                  <a:gd name="adj1" fmla="val 32944"/>
                  <a:gd name="adj2" fmla="val 23480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17" name="Implementation"/>
              <p:cNvSpPr txBox="1"/>
              <p:nvPr/>
            </p:nvSpPr>
            <p:spPr>
              <a:xfrm>
                <a:off x="0" y="2376785"/>
                <a:ext cx="1796493" cy="2970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Century Gothic"/>
                  </a:rPr>
                  <a:t>Implementation</a:t>
                </a:r>
              </a:p>
            </p:txBody>
          </p:sp>
          <p:grpSp>
            <p:nvGrpSpPr>
              <p:cNvPr id="522" name="Group"/>
              <p:cNvGrpSpPr/>
              <p:nvPr/>
            </p:nvGrpSpPr>
            <p:grpSpPr>
              <a:xfrm>
                <a:off x="115302" y="589766"/>
                <a:ext cx="1641098" cy="1419340"/>
                <a:chOff x="0" y="0"/>
                <a:chExt cx="1641096" cy="1419338"/>
              </a:xfrm>
            </p:grpSpPr>
            <p:sp>
              <p:nvSpPr>
                <p:cNvPr id="518" name="Marketing tactics"/>
                <p:cNvSpPr/>
                <p:nvPr/>
              </p:nvSpPr>
              <p:spPr>
                <a:xfrm>
                  <a:off x="60474" y="853723"/>
                  <a:ext cx="1520148" cy="501385"/>
                </a:xfrm>
                <a:prstGeom prst="roundRect">
                  <a:avLst>
                    <a:gd name="adj" fmla="val 27525"/>
                  </a:avLst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>
                    <a:lnSpc>
                      <a:spcPct val="80000"/>
                    </a:lnSpc>
                    <a:defRPr sz="160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Marketing tactics</a:t>
                  </a:r>
                </a:p>
              </p:txBody>
            </p:sp>
            <p:sp>
              <p:nvSpPr>
                <p:cNvPr id="519" name="Market forces"/>
                <p:cNvSpPr/>
                <p:nvPr/>
              </p:nvSpPr>
              <p:spPr>
                <a:xfrm>
                  <a:off x="52387" y="314023"/>
                  <a:ext cx="1520148" cy="501385"/>
                </a:xfrm>
                <a:prstGeom prst="roundRect">
                  <a:avLst>
                    <a:gd name="adj" fmla="val 27525"/>
                  </a:avLst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>
                    <a:lnSpc>
                      <a:spcPct val="80000"/>
                    </a:lnSpc>
                    <a:defRPr sz="160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Market forces</a:t>
                  </a:r>
                </a:p>
              </p:txBody>
            </p:sp>
            <p:sp>
              <p:nvSpPr>
                <p:cNvPr id="520" name="Rounded Rectangle"/>
                <p:cNvSpPr/>
                <p:nvPr/>
              </p:nvSpPr>
              <p:spPr>
                <a:xfrm>
                  <a:off x="0" y="172671"/>
                  <a:ext cx="1641097" cy="1246668"/>
                </a:xfrm>
                <a:prstGeom prst="roundRect">
                  <a:avLst>
                    <a:gd name="adj" fmla="val 13259"/>
                  </a:avLst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defRPr sz="160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entury Gothic"/>
                    </a:defRPr>
                  </a:pPr>
                </a:p>
              </p:txBody>
            </p:sp>
            <p:sp>
              <p:nvSpPr>
                <p:cNvPr id="521" name="Brand Context"/>
                <p:cNvSpPr txBox="1"/>
                <p:nvPr/>
              </p:nvSpPr>
              <p:spPr>
                <a:xfrm>
                  <a:off x="96919" y="0"/>
                  <a:ext cx="1481884" cy="296334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defTabSz="914400">
                    <a:lnSpc>
                      <a:spcPct val="80000"/>
                    </a:lnSpc>
                    <a:buClr>
                      <a:srgbClr val="000000"/>
                    </a:buClr>
                    <a:buFont typeface="Century Gothic"/>
                    <a:defRPr sz="1600">
                      <a:solidFill>
                        <a:srgbClr val="000000"/>
                      </a:solidFill>
                      <a:uFill>
                        <a:solidFill>
                          <a:srgbClr val="000000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>
                    <a:defRPr>
                      <a:latin typeface="Tahoma"/>
                      <a:ea typeface="Tahoma"/>
                      <a:cs typeface="Tahoma"/>
                      <a:sym typeface="Tahoma"/>
                    </a:defRPr>
                  </a:pPr>
                  <a:r>
                    <a:rPr>
                      <a:latin typeface="+mn-lt"/>
                      <a:ea typeface="+mn-ea"/>
                      <a:cs typeface="+mn-cs"/>
                      <a:sym typeface="Century Gothic"/>
                    </a:rPr>
                    <a:t>Brand Context</a:t>
                  </a:r>
                </a:p>
              </p:txBody>
            </p:sp>
          </p:grpSp>
        </p:grpSp>
        <p:sp>
          <p:nvSpPr>
            <p:cNvPr id="524" name="Arrow"/>
            <p:cNvSpPr/>
            <p:nvPr/>
          </p:nvSpPr>
          <p:spPr>
            <a:xfrm flipH="1" rot="5399925">
              <a:off x="880078" y="398687"/>
              <a:ext cx="111546" cy="299833"/>
            </a:xfrm>
            <a:prstGeom prst="rightArrow">
              <a:avLst>
                <a:gd name="adj1" fmla="val 32944"/>
                <a:gd name="adj2" fmla="val 36844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8" name="Figure 7. The Brand as a Means of Creating Customer Valu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7. The Brand as a Means of Creating Customer Value</a:t>
            </a:r>
          </a:p>
        </p:txBody>
      </p:sp>
      <p:sp>
        <p:nvSpPr>
          <p:cNvPr id="52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530" name="Oval"/>
          <p:cNvSpPr/>
          <p:nvPr/>
        </p:nvSpPr>
        <p:spPr>
          <a:xfrm>
            <a:off x="4703457" y="3599417"/>
            <a:ext cx="1508171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531" name="Functional…"/>
          <p:cNvSpPr txBox="1"/>
          <p:nvPr/>
        </p:nvSpPr>
        <p:spPr>
          <a:xfrm>
            <a:off x="4729034" y="3700689"/>
            <a:ext cx="1468090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Functional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value</a:t>
            </a:r>
          </a:p>
        </p:txBody>
      </p:sp>
      <p:sp>
        <p:nvSpPr>
          <p:cNvPr id="532" name="Oval"/>
          <p:cNvSpPr/>
          <p:nvPr/>
        </p:nvSpPr>
        <p:spPr>
          <a:xfrm>
            <a:off x="4703457" y="4522930"/>
            <a:ext cx="1508171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533" name="Psychological…"/>
          <p:cNvSpPr txBox="1"/>
          <p:nvPr/>
        </p:nvSpPr>
        <p:spPr>
          <a:xfrm>
            <a:off x="4716334" y="4675003"/>
            <a:ext cx="1468090" cy="5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Psychological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value</a:t>
            </a:r>
          </a:p>
        </p:txBody>
      </p:sp>
      <p:sp>
        <p:nvSpPr>
          <p:cNvPr id="534" name="Oval"/>
          <p:cNvSpPr/>
          <p:nvPr/>
        </p:nvSpPr>
        <p:spPr>
          <a:xfrm>
            <a:off x="4703457" y="5421044"/>
            <a:ext cx="1508171" cy="733139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535" name="Monetary  value"/>
          <p:cNvSpPr txBox="1"/>
          <p:nvPr/>
        </p:nvSpPr>
        <p:spPr>
          <a:xfrm>
            <a:off x="4729033" y="5558163"/>
            <a:ext cx="1468090" cy="50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Monetary </a:t>
            </a:r>
            <a:br/>
            <a:r>
              <a:t>value</a:t>
            </a:r>
          </a:p>
        </p:txBody>
      </p:sp>
      <p:sp>
        <p:nvSpPr>
          <p:cNvPr id="536" name="Arrow"/>
          <p:cNvSpPr/>
          <p:nvPr/>
        </p:nvSpPr>
        <p:spPr>
          <a:xfrm rot="18900000">
            <a:off x="3840955" y="4292653"/>
            <a:ext cx="9503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7" name="Arrow"/>
          <p:cNvSpPr/>
          <p:nvPr/>
        </p:nvSpPr>
        <p:spPr>
          <a:xfrm rot="2700000">
            <a:off x="3840955" y="5216585"/>
            <a:ext cx="9503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8" name="Arrow"/>
          <p:cNvSpPr/>
          <p:nvPr/>
        </p:nvSpPr>
        <p:spPr>
          <a:xfrm>
            <a:off x="3992112" y="4759609"/>
            <a:ext cx="645806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41" name="Group"/>
          <p:cNvGrpSpPr/>
          <p:nvPr/>
        </p:nvGrpSpPr>
        <p:grpSpPr>
          <a:xfrm>
            <a:off x="2429231" y="4462642"/>
            <a:ext cx="1513052" cy="853715"/>
            <a:chOff x="0" y="0"/>
            <a:chExt cx="1513051" cy="853714"/>
          </a:xfrm>
        </p:grpSpPr>
        <p:sp>
          <p:nvSpPr>
            <p:cNvPr id="539" name="Group"/>
            <p:cNvSpPr/>
            <p:nvPr/>
          </p:nvSpPr>
          <p:spPr>
            <a:xfrm>
              <a:off x="47709" y="0"/>
              <a:ext cx="1417633" cy="85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13"/>
                  </a:moveTo>
                  <a:cubicBezTo>
                    <a:pt x="0" y="4852"/>
                    <a:pt x="4829" y="0"/>
                    <a:pt x="10787" y="0"/>
                  </a:cubicBezTo>
                  <a:cubicBezTo>
                    <a:pt x="16745" y="0"/>
                    <a:pt x="21600" y="4852"/>
                    <a:pt x="21600" y="10813"/>
                  </a:cubicBezTo>
                  <a:lnTo>
                    <a:pt x="21600" y="10813"/>
                  </a:lnTo>
                  <a:cubicBezTo>
                    <a:pt x="21600" y="16774"/>
                    <a:pt x="16745" y="21600"/>
                    <a:pt x="10787" y="21600"/>
                  </a:cubicBezTo>
                  <a:cubicBezTo>
                    <a:pt x="4829" y="21600"/>
                    <a:pt x="0" y="16774"/>
                    <a:pt x="0" y="10813"/>
                  </a:cubicBezTo>
                </a:path>
              </a:pathLst>
            </a:custGeom>
            <a:solidFill>
              <a:srgbClr val="FF6A00"/>
            </a:solidFill>
            <a:ln w="9525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540" name="Customer value"/>
            <p:cNvSpPr txBox="1"/>
            <p:nvPr/>
          </p:nvSpPr>
          <p:spPr>
            <a:xfrm>
              <a:off x="0" y="25392"/>
              <a:ext cx="1513052" cy="8006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0" tIns="63500" rIns="63500" bIns="6350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value</a:t>
              </a:r>
            </a:p>
          </p:txBody>
        </p:sp>
      </p:grpSp>
      <p:sp>
        <p:nvSpPr>
          <p:cNvPr id="542" name="Brand"/>
          <p:cNvSpPr/>
          <p:nvPr/>
        </p:nvSpPr>
        <p:spPr>
          <a:xfrm>
            <a:off x="6600146" y="4724747"/>
            <a:ext cx="1293023" cy="301741"/>
          </a:xfrm>
          <a:prstGeom prst="roundRect">
            <a:avLst>
              <a:gd name="adj" fmla="val 45791"/>
            </a:avLst>
          </a:prstGeom>
          <a:solidFill>
            <a:srgbClr val="7EB5EA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</a:t>
            </a:r>
          </a:p>
        </p:txBody>
      </p:sp>
      <p:sp>
        <p:nvSpPr>
          <p:cNvPr id="543" name="Line"/>
          <p:cNvSpPr/>
          <p:nvPr/>
        </p:nvSpPr>
        <p:spPr>
          <a:xfrm rot="21480000">
            <a:off x="7937491" y="3994175"/>
            <a:ext cx="305931" cy="798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1913" y="21600"/>
                  <a:pt x="21600" y="16696"/>
                  <a:pt x="21600" y="10690"/>
                </a:cubicBezTo>
                <a:lnTo>
                  <a:pt x="21600" y="10690"/>
                </a:lnTo>
                <a:cubicBezTo>
                  <a:pt x="21600" y="5455"/>
                  <a:pt x="14363" y="992"/>
                  <a:pt x="4231" y="0"/>
                </a:cubicBezTo>
              </a:path>
            </a:pathLst>
          </a:cu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4" name="Functional  value"/>
          <p:cNvSpPr txBox="1"/>
          <p:nvPr/>
        </p:nvSpPr>
        <p:spPr>
          <a:xfrm>
            <a:off x="8335080" y="4182007"/>
            <a:ext cx="113174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 defTabSz="1301007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Functional </a:t>
            </a:r>
            <a:br>
              <a:rPr>
                <a:latin typeface="+mn-lt"/>
                <a:ea typeface="+mn-ea"/>
                <a:cs typeface="+mn-cs"/>
                <a:sym typeface="Century Gothic"/>
              </a:rPr>
            </a:br>
            <a:r>
              <a:rPr>
                <a:latin typeface="+mn-lt"/>
                <a:ea typeface="+mn-ea"/>
                <a:cs typeface="+mn-cs"/>
                <a:sym typeface="Century Gothic"/>
              </a:rPr>
              <a:t>value</a:t>
            </a:r>
          </a:p>
        </p:txBody>
      </p:sp>
      <p:sp>
        <p:nvSpPr>
          <p:cNvPr id="545" name="Line"/>
          <p:cNvSpPr/>
          <p:nvPr/>
        </p:nvSpPr>
        <p:spPr>
          <a:xfrm flipH="1" rot="10920000">
            <a:off x="7937221" y="4949886"/>
            <a:ext cx="302762" cy="81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1913" y="21600"/>
                  <a:pt x="21600" y="16696"/>
                  <a:pt x="21600" y="10690"/>
                </a:cubicBezTo>
                <a:lnTo>
                  <a:pt x="21600" y="10690"/>
                </a:lnTo>
                <a:cubicBezTo>
                  <a:pt x="21600" y="5455"/>
                  <a:pt x="14363" y="992"/>
                  <a:pt x="4231" y="0"/>
                </a:cubicBezTo>
              </a:path>
            </a:pathLst>
          </a:cu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6" name="Monetary  value"/>
          <p:cNvSpPr txBox="1"/>
          <p:nvPr/>
        </p:nvSpPr>
        <p:spPr>
          <a:xfrm>
            <a:off x="8344730" y="5159097"/>
            <a:ext cx="111244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 defTabSz="1301007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Monetary </a:t>
            </a:r>
            <a:br>
              <a:rPr>
                <a:latin typeface="+mn-lt"/>
                <a:ea typeface="+mn-ea"/>
                <a:cs typeface="+mn-cs"/>
                <a:sym typeface="Century Gothic"/>
              </a:rPr>
            </a:br>
            <a:r>
              <a:rPr>
                <a:latin typeface="+mn-lt"/>
                <a:ea typeface="+mn-ea"/>
                <a:cs typeface="+mn-cs"/>
                <a:sym typeface="Century Gothic"/>
              </a:rPr>
              <a:t>value</a:t>
            </a:r>
          </a:p>
        </p:txBody>
      </p:sp>
      <p:grpSp>
        <p:nvGrpSpPr>
          <p:cNvPr id="550" name="Group"/>
          <p:cNvGrpSpPr/>
          <p:nvPr/>
        </p:nvGrpSpPr>
        <p:grpSpPr>
          <a:xfrm>
            <a:off x="6550483" y="3554747"/>
            <a:ext cx="1392348" cy="841016"/>
            <a:chOff x="0" y="0"/>
            <a:chExt cx="1392346" cy="841014"/>
          </a:xfrm>
        </p:grpSpPr>
        <p:sp>
          <p:nvSpPr>
            <p:cNvPr id="547" name="Product"/>
            <p:cNvSpPr/>
            <p:nvPr/>
          </p:nvSpPr>
          <p:spPr>
            <a:xfrm>
              <a:off x="75062" y="84833"/>
              <a:ext cx="1242223" cy="301740"/>
            </a:xfrm>
            <a:prstGeom prst="roundRect">
              <a:avLst>
                <a:gd name="adj" fmla="val 45791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548" name="Service"/>
            <p:cNvSpPr/>
            <p:nvPr/>
          </p:nvSpPr>
          <p:spPr>
            <a:xfrm>
              <a:off x="75062" y="451236"/>
              <a:ext cx="1242223" cy="301740"/>
            </a:xfrm>
            <a:prstGeom prst="roundRect">
              <a:avLst>
                <a:gd name="adj" fmla="val 45791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549" name="Rounded Rectangle"/>
            <p:cNvSpPr/>
            <p:nvPr/>
          </p:nvSpPr>
          <p:spPr>
            <a:xfrm>
              <a:off x="0" y="0"/>
              <a:ext cx="1392347" cy="841015"/>
            </a:xfrm>
            <a:prstGeom prst="roundRect">
              <a:avLst>
                <a:gd name="adj" fmla="val 22090"/>
              </a:avLst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  <p:grpSp>
        <p:nvGrpSpPr>
          <p:cNvPr id="554" name="Group"/>
          <p:cNvGrpSpPr/>
          <p:nvPr/>
        </p:nvGrpSpPr>
        <p:grpSpPr>
          <a:xfrm>
            <a:off x="6550483" y="5391673"/>
            <a:ext cx="1392348" cy="841015"/>
            <a:chOff x="0" y="0"/>
            <a:chExt cx="1392346" cy="841014"/>
          </a:xfrm>
        </p:grpSpPr>
        <p:sp>
          <p:nvSpPr>
            <p:cNvPr id="551" name="Incentives"/>
            <p:cNvSpPr/>
            <p:nvPr/>
          </p:nvSpPr>
          <p:spPr>
            <a:xfrm>
              <a:off x="75062" y="451915"/>
              <a:ext cx="1242223" cy="301740"/>
            </a:xfrm>
            <a:prstGeom prst="roundRect">
              <a:avLst>
                <a:gd name="adj" fmla="val 45791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552" name="Price"/>
            <p:cNvSpPr/>
            <p:nvPr/>
          </p:nvSpPr>
          <p:spPr>
            <a:xfrm>
              <a:off x="75062" y="87786"/>
              <a:ext cx="1242223" cy="301740"/>
            </a:xfrm>
            <a:prstGeom prst="roundRect">
              <a:avLst>
                <a:gd name="adj" fmla="val 45791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553" name="Rounded Rectangle"/>
            <p:cNvSpPr/>
            <p:nvPr/>
          </p:nvSpPr>
          <p:spPr>
            <a:xfrm>
              <a:off x="0" y="0"/>
              <a:ext cx="1392347" cy="841015"/>
            </a:xfrm>
            <a:prstGeom prst="roundRect">
              <a:avLst>
                <a:gd name="adj" fmla="val 22090"/>
              </a:avLst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  <p:sp>
        <p:nvSpPr>
          <p:cNvPr id="555" name="Line"/>
          <p:cNvSpPr/>
          <p:nvPr/>
        </p:nvSpPr>
        <p:spPr>
          <a:xfrm flipV="1">
            <a:off x="7246657" y="4451654"/>
            <a:ext cx="1" cy="222707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56" name="Line"/>
          <p:cNvSpPr/>
          <p:nvPr/>
        </p:nvSpPr>
        <p:spPr>
          <a:xfrm>
            <a:off x="7256784" y="5094142"/>
            <a:ext cx="1" cy="222707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57" name="Dimensions of customer value"/>
          <p:cNvSpPr txBox="1"/>
          <p:nvPr/>
        </p:nvSpPr>
        <p:spPr>
          <a:xfrm>
            <a:off x="4296414" y="6314396"/>
            <a:ext cx="213072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1301007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Dimensions of customer value</a:t>
            </a:r>
          </a:p>
        </p:txBody>
      </p:sp>
      <p:sp>
        <p:nvSpPr>
          <p:cNvPr id="558" name="Primary means of creating value"/>
          <p:cNvSpPr txBox="1"/>
          <p:nvPr/>
        </p:nvSpPr>
        <p:spPr>
          <a:xfrm>
            <a:off x="6193995" y="6314396"/>
            <a:ext cx="213072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1301007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Primary means of creating value</a:t>
            </a:r>
          </a:p>
        </p:txBody>
      </p:sp>
      <p:sp>
        <p:nvSpPr>
          <p:cNvPr id="559" name="Line"/>
          <p:cNvSpPr/>
          <p:nvPr/>
        </p:nvSpPr>
        <p:spPr>
          <a:xfrm>
            <a:off x="6272084" y="3975254"/>
            <a:ext cx="222706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60" name="Line"/>
          <p:cNvSpPr/>
          <p:nvPr/>
        </p:nvSpPr>
        <p:spPr>
          <a:xfrm>
            <a:off x="6272084" y="4889499"/>
            <a:ext cx="222706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61" name="Line"/>
          <p:cNvSpPr/>
          <p:nvPr/>
        </p:nvSpPr>
        <p:spPr>
          <a:xfrm>
            <a:off x="6272084" y="5787613"/>
            <a:ext cx="222706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4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4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7" grpId="1"/>
      <p:bldP build="whole" bldLvl="1" animBg="1" rev="0" advAuto="0" spid="558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4" name="Figure 8. The Three Dimensions of Self-Exp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8. The Three Dimensions of Self-Expression</a:t>
            </a:r>
          </a:p>
        </p:txBody>
      </p:sp>
      <p:sp>
        <p:nvSpPr>
          <p:cNvPr id="56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566" name="Line"/>
          <p:cNvSpPr/>
          <p:nvPr/>
        </p:nvSpPr>
        <p:spPr>
          <a:xfrm>
            <a:off x="5380720" y="4412561"/>
            <a:ext cx="1" cy="1571897"/>
          </a:xfrm>
          <a:prstGeom prst="line">
            <a:avLst/>
          </a:prstGeom>
          <a:ln w="127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7" name="Status"/>
          <p:cNvSpPr txBox="1"/>
          <p:nvPr/>
        </p:nvSpPr>
        <p:spPr>
          <a:xfrm>
            <a:off x="4254563" y="4432505"/>
            <a:ext cx="1097425" cy="381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Status</a:t>
            </a:r>
          </a:p>
        </p:txBody>
      </p:sp>
      <p:sp>
        <p:nvSpPr>
          <p:cNvPr id="568" name="Line"/>
          <p:cNvSpPr/>
          <p:nvPr/>
        </p:nvSpPr>
        <p:spPr>
          <a:xfrm>
            <a:off x="5380719" y="5984456"/>
            <a:ext cx="203534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9" name="Personality"/>
          <p:cNvSpPr txBox="1"/>
          <p:nvPr/>
        </p:nvSpPr>
        <p:spPr>
          <a:xfrm>
            <a:off x="6209181" y="5957717"/>
            <a:ext cx="123666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Personality</a:t>
            </a:r>
          </a:p>
        </p:txBody>
      </p:sp>
      <p:sp>
        <p:nvSpPr>
          <p:cNvPr id="570" name="Line"/>
          <p:cNvSpPr/>
          <p:nvPr/>
        </p:nvSpPr>
        <p:spPr>
          <a:xfrm flipV="1">
            <a:off x="4422870" y="5981599"/>
            <a:ext cx="959521" cy="959521"/>
          </a:xfrm>
          <a:prstGeom prst="line">
            <a:avLst/>
          </a:prstGeom>
          <a:ln w="127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1" name="Expertise"/>
          <p:cNvSpPr txBox="1"/>
          <p:nvPr/>
        </p:nvSpPr>
        <p:spPr>
          <a:xfrm>
            <a:off x="4478716" y="6697736"/>
            <a:ext cx="123666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Expertise</a:t>
            </a:r>
          </a:p>
        </p:txBody>
      </p:sp>
      <p:sp>
        <p:nvSpPr>
          <p:cNvPr id="572" name="Circle"/>
          <p:cNvSpPr/>
          <p:nvPr/>
        </p:nvSpPr>
        <p:spPr>
          <a:xfrm>
            <a:off x="5624317" y="4546674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573" name="Warby Parker"/>
          <p:cNvSpPr txBox="1"/>
          <p:nvPr/>
        </p:nvSpPr>
        <p:spPr>
          <a:xfrm>
            <a:off x="5985016" y="5189430"/>
            <a:ext cx="1524334" cy="381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>
            <a:spAutoFit/>
          </a:bodyPr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Warby Parker</a:t>
            </a:r>
          </a:p>
        </p:txBody>
      </p:sp>
      <p:sp>
        <p:nvSpPr>
          <p:cNvPr id="574" name="Circle"/>
          <p:cNvSpPr/>
          <p:nvPr/>
        </p:nvSpPr>
        <p:spPr>
          <a:xfrm>
            <a:off x="6979084" y="5591520"/>
            <a:ext cx="152900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575" name="Circle"/>
          <p:cNvSpPr/>
          <p:nvPr/>
        </p:nvSpPr>
        <p:spPr>
          <a:xfrm>
            <a:off x="4394286" y="6357383"/>
            <a:ext cx="152900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576" name="Rolls-Royce"/>
          <p:cNvSpPr txBox="1"/>
          <p:nvPr/>
        </p:nvSpPr>
        <p:spPr>
          <a:xfrm>
            <a:off x="5811581" y="4432505"/>
            <a:ext cx="130543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Rolls-Royce</a:t>
            </a:r>
          </a:p>
        </p:txBody>
      </p:sp>
      <p:sp>
        <p:nvSpPr>
          <p:cNvPr id="577" name="DeWalt"/>
          <p:cNvSpPr txBox="1"/>
          <p:nvPr/>
        </p:nvSpPr>
        <p:spPr>
          <a:xfrm>
            <a:off x="3854417" y="5932317"/>
            <a:ext cx="123666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DeWalt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80" name="Figure 9. The Brand as a Means of Amplifying the Customer Impact of the Off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9. The Brand as a Means of Amplifying the Customer Impact of the Offering</a:t>
            </a:r>
          </a:p>
        </p:txBody>
      </p:sp>
      <p:sp>
        <p:nvSpPr>
          <p:cNvPr id="58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582" name="Price"/>
          <p:cNvSpPr/>
          <p:nvPr/>
        </p:nvSpPr>
        <p:spPr>
          <a:xfrm>
            <a:off x="3898765" y="5034170"/>
            <a:ext cx="762001" cy="310885"/>
          </a:xfrm>
          <a:prstGeom prst="roundRect">
            <a:avLst>
              <a:gd name="adj" fmla="val 443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</a:t>
            </a:r>
          </a:p>
        </p:txBody>
      </p:sp>
      <p:sp>
        <p:nvSpPr>
          <p:cNvPr id="583" name="Incentives"/>
          <p:cNvSpPr/>
          <p:nvPr/>
        </p:nvSpPr>
        <p:spPr>
          <a:xfrm>
            <a:off x="4701173" y="5034170"/>
            <a:ext cx="1244601" cy="310885"/>
          </a:xfrm>
          <a:prstGeom prst="roundRect">
            <a:avLst>
              <a:gd name="adj" fmla="val 443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Incentives</a:t>
            </a:r>
          </a:p>
        </p:txBody>
      </p:sp>
      <p:sp>
        <p:nvSpPr>
          <p:cNvPr id="584" name="Product"/>
          <p:cNvSpPr/>
          <p:nvPr/>
        </p:nvSpPr>
        <p:spPr>
          <a:xfrm>
            <a:off x="3886065" y="4681266"/>
            <a:ext cx="1016001" cy="310886"/>
          </a:xfrm>
          <a:prstGeom prst="roundRect">
            <a:avLst>
              <a:gd name="adj" fmla="val 443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</a:t>
            </a:r>
          </a:p>
        </p:txBody>
      </p:sp>
      <p:sp>
        <p:nvSpPr>
          <p:cNvPr id="585" name="Service"/>
          <p:cNvSpPr/>
          <p:nvPr/>
        </p:nvSpPr>
        <p:spPr>
          <a:xfrm>
            <a:off x="4929773" y="4681266"/>
            <a:ext cx="1016001" cy="310886"/>
          </a:xfrm>
          <a:prstGeom prst="roundRect">
            <a:avLst>
              <a:gd name="adj" fmla="val 443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Service</a:t>
            </a:r>
          </a:p>
        </p:txBody>
      </p:sp>
      <p:sp>
        <p:nvSpPr>
          <p:cNvPr id="586" name="Communication"/>
          <p:cNvSpPr/>
          <p:nvPr/>
        </p:nvSpPr>
        <p:spPr>
          <a:xfrm>
            <a:off x="3879083" y="5387073"/>
            <a:ext cx="2070101" cy="310886"/>
          </a:xfrm>
          <a:prstGeom prst="roundRect">
            <a:avLst>
              <a:gd name="adj" fmla="val 443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Communication</a:t>
            </a:r>
          </a:p>
        </p:txBody>
      </p:sp>
      <p:sp>
        <p:nvSpPr>
          <p:cNvPr id="587" name="Distribution"/>
          <p:cNvSpPr/>
          <p:nvPr/>
        </p:nvSpPr>
        <p:spPr>
          <a:xfrm>
            <a:off x="3886065" y="5739977"/>
            <a:ext cx="2070101" cy="310886"/>
          </a:xfrm>
          <a:prstGeom prst="roundRect">
            <a:avLst>
              <a:gd name="adj" fmla="val 44391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588" name="Rounded Rectangle"/>
          <p:cNvSpPr/>
          <p:nvPr/>
        </p:nvSpPr>
        <p:spPr>
          <a:xfrm>
            <a:off x="3833678" y="4588026"/>
            <a:ext cx="2181052" cy="1507937"/>
          </a:xfrm>
          <a:prstGeom prst="roundRect">
            <a:avLst>
              <a:gd name="adj" fmla="val 10962"/>
            </a:avLst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589" name="Marketing Tactics"/>
          <p:cNvSpPr txBox="1"/>
          <p:nvPr/>
        </p:nvSpPr>
        <p:spPr>
          <a:xfrm>
            <a:off x="3973867" y="4380110"/>
            <a:ext cx="1906099" cy="29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Marketing Tactics</a:t>
            </a:r>
          </a:p>
        </p:txBody>
      </p:sp>
      <p:sp>
        <p:nvSpPr>
          <p:cNvPr id="590" name="Arrow"/>
          <p:cNvSpPr/>
          <p:nvPr/>
        </p:nvSpPr>
        <p:spPr>
          <a:xfrm>
            <a:off x="6935268" y="4681418"/>
            <a:ext cx="786510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1" name="Brand"/>
          <p:cNvSpPr/>
          <p:nvPr/>
        </p:nvSpPr>
        <p:spPr>
          <a:xfrm rot="16200000">
            <a:off x="5983187" y="5211952"/>
            <a:ext cx="1443460" cy="310885"/>
          </a:xfrm>
          <a:prstGeom prst="roundRect">
            <a:avLst>
              <a:gd name="adj" fmla="val 46162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</a:t>
            </a:r>
          </a:p>
        </p:txBody>
      </p:sp>
      <p:grpSp>
        <p:nvGrpSpPr>
          <p:cNvPr id="594" name="Group"/>
          <p:cNvGrpSpPr/>
          <p:nvPr/>
        </p:nvGrpSpPr>
        <p:grpSpPr>
          <a:xfrm>
            <a:off x="7401454" y="4644177"/>
            <a:ext cx="1446435" cy="1446435"/>
            <a:chOff x="0" y="0"/>
            <a:chExt cx="1446433" cy="1446433"/>
          </a:xfrm>
        </p:grpSpPr>
        <p:sp>
          <p:nvSpPr>
            <p:cNvPr id="592" name="Rounded Rectangle"/>
            <p:cNvSpPr/>
            <p:nvPr/>
          </p:nvSpPr>
          <p:spPr>
            <a:xfrm rot="18900000">
              <a:off x="211586" y="212064"/>
              <a:ext cx="1023262" cy="1022306"/>
            </a:xfrm>
            <a:prstGeom prst="roundRect">
              <a:avLst>
                <a:gd name="adj" fmla="val 9524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41300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593" name="Customer impact"/>
            <p:cNvSpPr txBox="1"/>
            <p:nvPr/>
          </p:nvSpPr>
          <p:spPr>
            <a:xfrm>
              <a:off x="158421" y="457164"/>
              <a:ext cx="1124790" cy="5953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241300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impact</a:t>
              </a:r>
            </a:p>
          </p:txBody>
        </p:sp>
      </p:grpSp>
      <p:sp>
        <p:nvSpPr>
          <p:cNvPr id="595" name="Arrow"/>
          <p:cNvSpPr/>
          <p:nvPr/>
        </p:nvSpPr>
        <p:spPr>
          <a:xfrm>
            <a:off x="6935268" y="5778229"/>
            <a:ext cx="786510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6" name="Arrow"/>
          <p:cNvSpPr/>
          <p:nvPr/>
        </p:nvSpPr>
        <p:spPr>
          <a:xfrm>
            <a:off x="6935268" y="5425325"/>
            <a:ext cx="424833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7" name="Arrow"/>
          <p:cNvSpPr/>
          <p:nvPr/>
        </p:nvSpPr>
        <p:spPr>
          <a:xfrm>
            <a:off x="6935268" y="5072421"/>
            <a:ext cx="424833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8" name="Line"/>
          <p:cNvSpPr/>
          <p:nvPr/>
        </p:nvSpPr>
        <p:spPr>
          <a:xfrm>
            <a:off x="6066960" y="4798608"/>
            <a:ext cx="431873" cy="1"/>
          </a:xfrm>
          <a:prstGeom prst="line">
            <a:avLst/>
          </a:prstGeom>
          <a:ln w="1905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9" name="Line"/>
          <p:cNvSpPr/>
          <p:nvPr/>
        </p:nvSpPr>
        <p:spPr>
          <a:xfrm>
            <a:off x="6066960" y="5189612"/>
            <a:ext cx="431873" cy="1"/>
          </a:xfrm>
          <a:prstGeom prst="line">
            <a:avLst/>
          </a:prstGeom>
          <a:ln w="1905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0" name="Line"/>
          <p:cNvSpPr/>
          <p:nvPr/>
        </p:nvSpPr>
        <p:spPr>
          <a:xfrm>
            <a:off x="6066960" y="5542516"/>
            <a:ext cx="431873" cy="1"/>
          </a:xfrm>
          <a:prstGeom prst="line">
            <a:avLst/>
          </a:prstGeom>
          <a:ln w="1905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1" name="Line"/>
          <p:cNvSpPr/>
          <p:nvPr/>
        </p:nvSpPr>
        <p:spPr>
          <a:xfrm>
            <a:off x="6066960" y="5895419"/>
            <a:ext cx="431873" cy="1"/>
          </a:xfrm>
          <a:prstGeom prst="line">
            <a:avLst/>
          </a:prstGeom>
          <a:ln w="1905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4" name="Chapter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4</a:t>
            </a:r>
          </a:p>
        </p:txBody>
      </p:sp>
      <p:sp>
        <p:nvSpPr>
          <p:cNvPr id="605" name="Developing a Brand Strategy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Developing a Brand Strategy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08" name="Figure 1. Identifying a Brand’s Target Custom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Identifying a Brand’s Target Customers</a:t>
            </a:r>
          </a:p>
        </p:txBody>
      </p:sp>
      <p:sp>
        <p:nvSpPr>
          <p:cNvPr id="60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610" name="Customer needs"/>
          <p:cNvSpPr/>
          <p:nvPr/>
        </p:nvSpPr>
        <p:spPr>
          <a:xfrm>
            <a:off x="4512520" y="5079209"/>
            <a:ext cx="1363851" cy="634742"/>
          </a:xfrm>
          <a:prstGeom prst="roundRect">
            <a:avLst>
              <a:gd name="adj" fmla="val 16294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needs</a:t>
            </a:r>
          </a:p>
        </p:txBody>
      </p:sp>
      <p:sp>
        <p:nvSpPr>
          <p:cNvPr id="611" name="Brand…"/>
          <p:cNvSpPr/>
          <p:nvPr/>
        </p:nvSpPr>
        <p:spPr>
          <a:xfrm>
            <a:off x="7095928" y="5079204"/>
            <a:ext cx="1363851" cy="634742"/>
          </a:xfrm>
          <a:prstGeom prst="roundRect">
            <a:avLst>
              <a:gd name="adj" fmla="val 16294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Brand </a:t>
            </a:r>
          </a:p>
          <a:p>
            <a: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attributes</a:t>
            </a:r>
          </a:p>
        </p:txBody>
      </p:sp>
      <p:sp>
        <p:nvSpPr>
          <p:cNvPr id="612" name="Company value"/>
          <p:cNvSpPr txBox="1"/>
          <p:nvPr/>
        </p:nvSpPr>
        <p:spPr>
          <a:xfrm>
            <a:off x="5728540" y="5529807"/>
            <a:ext cx="1515207" cy="606167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 value</a:t>
            </a:r>
          </a:p>
        </p:txBody>
      </p:sp>
      <p:sp>
        <p:nvSpPr>
          <p:cNvPr id="613" name="Customer value"/>
          <p:cNvSpPr txBox="1"/>
          <p:nvPr/>
        </p:nvSpPr>
        <p:spPr>
          <a:xfrm>
            <a:off x="5728540" y="4637024"/>
            <a:ext cx="1515207" cy="606167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value</a:t>
            </a:r>
          </a:p>
        </p:txBody>
      </p:sp>
      <p:grpSp>
        <p:nvGrpSpPr>
          <p:cNvPr id="616" name="Group"/>
          <p:cNvGrpSpPr/>
          <p:nvPr/>
        </p:nvGrpSpPr>
        <p:grpSpPr>
          <a:xfrm>
            <a:off x="5953447" y="5194408"/>
            <a:ext cx="1065392" cy="404345"/>
            <a:chOff x="0" y="0"/>
            <a:chExt cx="1065390" cy="404344"/>
          </a:xfrm>
        </p:grpSpPr>
        <p:sp>
          <p:nvSpPr>
            <p:cNvPr id="614" name="Arrow"/>
            <p:cNvSpPr/>
            <p:nvPr/>
          </p:nvSpPr>
          <p:spPr>
            <a:xfrm rot="21599925">
              <a:off x="2" y="11"/>
              <a:ext cx="1065043" cy="223961"/>
            </a:xfrm>
            <a:prstGeom prst="rightArrow">
              <a:avLst>
                <a:gd name="adj1" fmla="val 32944"/>
                <a:gd name="adj2" fmla="val 23801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Arrow"/>
            <p:cNvSpPr/>
            <p:nvPr/>
          </p:nvSpPr>
          <p:spPr>
            <a:xfrm flipH="1" rot="21599925">
              <a:off x="346" y="180372"/>
              <a:ext cx="1065043" cy="223961"/>
            </a:xfrm>
            <a:prstGeom prst="rightArrow">
              <a:avLst>
                <a:gd name="adj1" fmla="val 32944"/>
                <a:gd name="adj2" fmla="val 23801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19" name="Figure 2. The Market Value Principle of Brand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The Market Value Principle of Brand Management </a:t>
            </a:r>
          </a:p>
        </p:txBody>
      </p:sp>
      <p:sp>
        <p:nvSpPr>
          <p:cNvPr id="62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623" name="Group"/>
          <p:cNvGrpSpPr/>
          <p:nvPr/>
        </p:nvGrpSpPr>
        <p:grpSpPr>
          <a:xfrm>
            <a:off x="5852377" y="5065831"/>
            <a:ext cx="1270001" cy="1292399"/>
            <a:chOff x="0" y="0"/>
            <a:chExt cx="1270000" cy="1292398"/>
          </a:xfrm>
        </p:grpSpPr>
        <p:sp>
          <p:nvSpPr>
            <p:cNvPr id="621" name="Line"/>
            <p:cNvSpPr/>
            <p:nvPr/>
          </p:nvSpPr>
          <p:spPr>
            <a:xfrm flipV="1">
              <a:off x="634999" y="-1"/>
              <a:ext cx="2" cy="107426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Brand"/>
            <p:cNvSpPr/>
            <p:nvPr/>
          </p:nvSpPr>
          <p:spPr>
            <a:xfrm>
              <a:off x="0" y="990987"/>
              <a:ext cx="1270000" cy="301412"/>
            </a:xfrm>
            <a:prstGeom prst="roundRect">
              <a:avLst>
                <a:gd name="adj" fmla="val 50000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</p:grpSp>
      <p:grpSp>
        <p:nvGrpSpPr>
          <p:cNvPr id="636" name="Group"/>
          <p:cNvGrpSpPr/>
          <p:nvPr/>
        </p:nvGrpSpPr>
        <p:grpSpPr>
          <a:xfrm>
            <a:off x="4795383" y="3867361"/>
            <a:ext cx="3389526" cy="1862970"/>
            <a:chOff x="0" y="0"/>
            <a:chExt cx="3389525" cy="1862968"/>
          </a:xfrm>
        </p:grpSpPr>
        <p:grpSp>
          <p:nvGrpSpPr>
            <p:cNvPr id="626" name="Group"/>
            <p:cNvGrpSpPr/>
            <p:nvPr/>
          </p:nvGrpSpPr>
          <p:grpSpPr>
            <a:xfrm>
              <a:off x="-1" y="705265"/>
              <a:ext cx="1998389" cy="1157704"/>
              <a:chOff x="0" y="0"/>
              <a:chExt cx="1998387" cy="1157703"/>
            </a:xfrm>
          </p:grpSpPr>
          <p:sp>
            <p:nvSpPr>
              <p:cNvPr id="624" name="Customer value"/>
              <p:cNvSpPr txBox="1"/>
              <p:nvPr/>
            </p:nvSpPr>
            <p:spPr>
              <a:xfrm>
                <a:off x="22225" y="367796"/>
                <a:ext cx="1369588" cy="7429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Customer value</a:t>
                </a:r>
              </a:p>
            </p:txBody>
          </p:sp>
          <p:sp>
            <p:nvSpPr>
              <p:cNvPr id="625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629" name="Group"/>
            <p:cNvGrpSpPr/>
            <p:nvPr/>
          </p:nvGrpSpPr>
          <p:grpSpPr>
            <a:xfrm>
              <a:off x="1391138" y="705265"/>
              <a:ext cx="1998388" cy="1157704"/>
              <a:chOff x="0" y="0"/>
              <a:chExt cx="1998387" cy="1157703"/>
            </a:xfrm>
          </p:grpSpPr>
          <p:sp>
            <p:nvSpPr>
              <p:cNvPr id="627" name="Collaborator value"/>
              <p:cNvSpPr txBox="1"/>
              <p:nvPr/>
            </p:nvSpPr>
            <p:spPr>
              <a:xfrm>
                <a:off x="646061" y="415614"/>
                <a:ext cx="1278282" cy="640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pc="-16"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Collaborator value</a:t>
                </a:r>
              </a:p>
            </p:txBody>
          </p:sp>
          <p:sp>
            <p:nvSpPr>
              <p:cNvPr id="628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632" name="Group"/>
            <p:cNvGrpSpPr/>
            <p:nvPr/>
          </p:nvGrpSpPr>
          <p:grpSpPr>
            <a:xfrm>
              <a:off x="695569" y="-1"/>
              <a:ext cx="1998388" cy="1157705"/>
              <a:chOff x="0" y="0"/>
              <a:chExt cx="1998387" cy="1157703"/>
            </a:xfrm>
          </p:grpSpPr>
          <p:sp>
            <p:nvSpPr>
              <p:cNvPr id="630" name="Company  value"/>
              <p:cNvSpPr txBox="1"/>
              <p:nvPr/>
            </p:nvSpPr>
            <p:spPr>
              <a:xfrm>
                <a:off x="182755" y="121868"/>
                <a:ext cx="1643504" cy="560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pPr>
                <a:r>
                  <a:t>Company </a:t>
                </a:r>
                <a:br/>
                <a:r>
                  <a:t>value</a:t>
                </a:r>
              </a:p>
            </p:txBody>
          </p:sp>
          <p:sp>
            <p:nvSpPr>
              <p:cNvPr id="631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635" name="Group"/>
            <p:cNvGrpSpPr/>
            <p:nvPr/>
          </p:nvGrpSpPr>
          <p:grpSpPr>
            <a:xfrm>
              <a:off x="1422750" y="870675"/>
              <a:ext cx="544914" cy="287834"/>
              <a:chOff x="0" y="0"/>
              <a:chExt cx="544912" cy="287833"/>
            </a:xfrm>
          </p:grpSpPr>
          <p:sp>
            <p:nvSpPr>
              <p:cNvPr id="633" name="Shape"/>
              <p:cNvSpPr/>
              <p:nvPr/>
            </p:nvSpPr>
            <p:spPr>
              <a:xfrm flipH="1" rot="10800000">
                <a:off x="0" y="0"/>
                <a:ext cx="544913" cy="2878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086" fill="norm" stroke="1" extrusionOk="0">
                    <a:moveTo>
                      <a:pt x="0" y="1543"/>
                    </a:moveTo>
                    <a:cubicBezTo>
                      <a:pt x="1780" y="8872"/>
                      <a:pt x="5578" y="15686"/>
                      <a:pt x="10800" y="21086"/>
                    </a:cubicBezTo>
                    <a:cubicBezTo>
                      <a:pt x="16022" y="15686"/>
                      <a:pt x="19820" y="8872"/>
                      <a:pt x="21600" y="1543"/>
                    </a:cubicBezTo>
                    <a:cubicBezTo>
                      <a:pt x="14598" y="-514"/>
                      <a:pt x="7002" y="-514"/>
                      <a:pt x="0" y="1543"/>
                    </a:cubicBezTo>
                  </a:path>
                </a:pathLst>
              </a:custGeom>
              <a:solidFill>
                <a:srgbClr val="FF6A00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634" name="OVP"/>
              <p:cNvSpPr txBox="1"/>
              <p:nvPr/>
            </p:nvSpPr>
            <p:spPr>
              <a:xfrm>
                <a:off x="103727" y="81593"/>
                <a:ext cx="420355" cy="1736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l" defTabSz="914400">
                  <a:buClr>
                    <a:srgbClr val="000000"/>
                  </a:buClr>
                  <a:buFont typeface="Century Gothic"/>
                  <a:defRPr b="1" sz="12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OVP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499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3" grpId="1"/>
      <p:bldP build="whole" bldLvl="1" animBg="1" rev="0" advAuto="0" spid="636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9" name="Figure 3. The Customer Value Pro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The Customer Value Proposition</a:t>
            </a:r>
          </a:p>
        </p:txBody>
      </p:sp>
      <p:sp>
        <p:nvSpPr>
          <p:cNvPr id="64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641" name="Company brand"/>
          <p:cNvSpPr/>
          <p:nvPr/>
        </p:nvSpPr>
        <p:spPr>
          <a:xfrm>
            <a:off x="4395234" y="4396482"/>
            <a:ext cx="1374060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 brand</a:t>
            </a:r>
          </a:p>
        </p:txBody>
      </p:sp>
      <p:sp>
        <p:nvSpPr>
          <p:cNvPr id="654" name="Connection Line"/>
          <p:cNvSpPr/>
          <p:nvPr/>
        </p:nvSpPr>
        <p:spPr>
          <a:xfrm>
            <a:off x="5914451" y="4967817"/>
            <a:ext cx="1206898" cy="167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fill="norm" stroke="1" extrusionOk="0">
                <a:moveTo>
                  <a:pt x="0" y="15338"/>
                </a:moveTo>
                <a:cubicBezTo>
                  <a:pt x="7077" y="-5397"/>
                  <a:pt x="14277" y="-5109"/>
                  <a:pt x="21600" y="16203"/>
                </a:cubicBezTo>
              </a:path>
            </a:pathLst>
          </a:cu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  <a:tailEnd type="stealth"/>
          </a:ln>
        </p:spPr>
        <p:txBody>
          <a:bodyPr/>
          <a:lstStyle/>
          <a:p>
            <a:pPr/>
          </a:p>
        </p:txBody>
      </p:sp>
      <p:sp>
        <p:nvSpPr>
          <p:cNvPr id="643" name="Competitive options"/>
          <p:cNvSpPr/>
          <p:nvPr/>
        </p:nvSpPr>
        <p:spPr>
          <a:xfrm>
            <a:off x="7295526" y="4396482"/>
            <a:ext cx="1374059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Competitive options</a:t>
            </a:r>
          </a:p>
        </p:txBody>
      </p:sp>
      <p:sp>
        <p:nvSpPr>
          <p:cNvPr id="644" name="Reason  to choose"/>
          <p:cNvSpPr txBox="1"/>
          <p:nvPr/>
        </p:nvSpPr>
        <p:spPr>
          <a:xfrm>
            <a:off x="5863617" y="4427349"/>
            <a:ext cx="1333966" cy="50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Reason </a:t>
            </a:r>
            <a:br/>
            <a:r>
              <a:t>to choose</a:t>
            </a:r>
          </a:p>
        </p:txBody>
      </p:sp>
      <p:sp>
        <p:nvSpPr>
          <p:cNvPr id="645" name="Arrow"/>
          <p:cNvSpPr/>
          <p:nvPr/>
        </p:nvSpPr>
        <p:spPr>
          <a:xfrm rot="2580000">
            <a:off x="5293875" y="5307708"/>
            <a:ext cx="9503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6" name="Arrow"/>
          <p:cNvSpPr/>
          <p:nvPr/>
        </p:nvSpPr>
        <p:spPr>
          <a:xfrm flipH="1" rot="19020000">
            <a:off x="6812694" y="5309082"/>
            <a:ext cx="950336" cy="234383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649" name="Group"/>
          <p:cNvGrpSpPr/>
          <p:nvPr/>
        </p:nvGrpSpPr>
        <p:grpSpPr>
          <a:xfrm>
            <a:off x="5332577" y="5167089"/>
            <a:ext cx="773430" cy="462690"/>
            <a:chOff x="0" y="0"/>
            <a:chExt cx="773429" cy="462688"/>
          </a:xfrm>
        </p:grpSpPr>
        <p:sp>
          <p:nvSpPr>
            <p:cNvPr id="647" name="Shape"/>
            <p:cNvSpPr/>
            <p:nvPr/>
          </p:nvSpPr>
          <p:spPr>
            <a:xfrm>
              <a:off x="0" y="0"/>
              <a:ext cx="773430" cy="46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4"/>
                    <a:pt x="4839" y="0"/>
                    <a:pt x="10812" y="0"/>
                  </a:cubicBezTo>
                  <a:cubicBezTo>
                    <a:pt x="16761" y="0"/>
                    <a:pt x="21600" y="4834"/>
                    <a:pt x="21600" y="10800"/>
                  </a:cubicBezTo>
                  <a:lnTo>
                    <a:pt x="21600" y="10800"/>
                  </a:lnTo>
                  <a:cubicBezTo>
                    <a:pt x="21600" y="16766"/>
                    <a:pt x="16761" y="21600"/>
                    <a:pt x="10812" y="21600"/>
                  </a:cubicBezTo>
                  <a:cubicBezTo>
                    <a:pt x="4839" y="21600"/>
                    <a:pt x="0" y="16766"/>
                    <a:pt x="0" y="10800"/>
                  </a:cubicBezTo>
                </a:path>
              </a:pathLst>
            </a:custGeom>
            <a:solidFill>
              <a:srgbClr val="FF6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Value"/>
            <p:cNvSpPr txBox="1"/>
            <p:nvPr/>
          </p:nvSpPr>
          <p:spPr>
            <a:xfrm>
              <a:off x="28591" y="80394"/>
              <a:ext cx="718674" cy="328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70000"/>
                </a:lnSpc>
                <a:buClr>
                  <a:srgbClr val="000000"/>
                </a:buClr>
                <a:buFont typeface="Century Gothic"/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</a:t>
              </a:r>
            </a:p>
          </p:txBody>
        </p:sp>
      </p:grpSp>
      <p:grpSp>
        <p:nvGrpSpPr>
          <p:cNvPr id="652" name="Group"/>
          <p:cNvGrpSpPr/>
          <p:nvPr/>
        </p:nvGrpSpPr>
        <p:grpSpPr>
          <a:xfrm>
            <a:off x="6926203" y="5167089"/>
            <a:ext cx="773430" cy="462690"/>
            <a:chOff x="0" y="0"/>
            <a:chExt cx="773429" cy="462688"/>
          </a:xfrm>
        </p:grpSpPr>
        <p:sp>
          <p:nvSpPr>
            <p:cNvPr id="650" name="Shape"/>
            <p:cNvSpPr/>
            <p:nvPr/>
          </p:nvSpPr>
          <p:spPr>
            <a:xfrm>
              <a:off x="0" y="0"/>
              <a:ext cx="773430" cy="46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4"/>
                    <a:pt x="4839" y="0"/>
                    <a:pt x="10812" y="0"/>
                  </a:cubicBezTo>
                  <a:cubicBezTo>
                    <a:pt x="16761" y="0"/>
                    <a:pt x="21600" y="4834"/>
                    <a:pt x="21600" y="10800"/>
                  </a:cubicBezTo>
                  <a:lnTo>
                    <a:pt x="21600" y="10800"/>
                  </a:lnTo>
                  <a:cubicBezTo>
                    <a:pt x="21600" y="16766"/>
                    <a:pt x="16761" y="21600"/>
                    <a:pt x="10812" y="21600"/>
                  </a:cubicBezTo>
                  <a:cubicBezTo>
                    <a:pt x="4839" y="21600"/>
                    <a:pt x="0" y="16766"/>
                    <a:pt x="0" y="10800"/>
                  </a:cubicBezTo>
                </a:path>
              </a:pathLst>
            </a:custGeom>
            <a:solidFill>
              <a:srgbClr val="FF6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Value"/>
            <p:cNvSpPr txBox="1"/>
            <p:nvPr/>
          </p:nvSpPr>
          <p:spPr>
            <a:xfrm>
              <a:off x="28591" y="80394"/>
              <a:ext cx="718674" cy="328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70000"/>
                </a:lnSpc>
                <a:buClr>
                  <a:srgbClr val="000000"/>
                </a:buClr>
                <a:buFont typeface="Century Gothic"/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</a:t>
              </a:r>
            </a:p>
          </p:txBody>
        </p:sp>
      </p:grpSp>
      <p:sp>
        <p:nvSpPr>
          <p:cNvPr id="653" name="Customer needs"/>
          <p:cNvSpPr/>
          <p:nvPr/>
        </p:nvSpPr>
        <p:spPr>
          <a:xfrm>
            <a:off x="5830870" y="5872278"/>
            <a:ext cx="1374060" cy="620351"/>
          </a:xfrm>
          <a:prstGeom prst="roundRect">
            <a:avLst>
              <a:gd name="adj" fmla="val 9078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needs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7" name="Figure 4. Positioning Strategies Based on their Ability to Create a Sustainable Competitive Advant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4. Positioning Strategies Based on their Ability to Create a Sustainable Competitive Advantage </a:t>
            </a:r>
          </a:p>
        </p:txBody>
      </p:sp>
      <p:sp>
        <p:nvSpPr>
          <p:cNvPr id="658" name="Arrow"/>
          <p:cNvSpPr/>
          <p:nvPr/>
        </p:nvSpPr>
        <p:spPr>
          <a:xfrm rot="16200000">
            <a:off x="6734311" y="4788546"/>
            <a:ext cx="192109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9" name="Sustainable competitive advantage"/>
          <p:cNvSpPr txBox="1"/>
          <p:nvPr/>
        </p:nvSpPr>
        <p:spPr>
          <a:xfrm>
            <a:off x="7824536" y="4543508"/>
            <a:ext cx="1333965" cy="764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Sustainable competitive advantage </a:t>
            </a:r>
          </a:p>
        </p:txBody>
      </p:sp>
      <p:sp>
        <p:nvSpPr>
          <p:cNvPr id="660" name="Line"/>
          <p:cNvSpPr/>
          <p:nvPr/>
        </p:nvSpPr>
        <p:spPr>
          <a:xfrm>
            <a:off x="5289957" y="4881033"/>
            <a:ext cx="570986" cy="1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1" name="Line"/>
          <p:cNvSpPr/>
          <p:nvPr/>
        </p:nvSpPr>
        <p:spPr>
          <a:xfrm>
            <a:off x="5289011" y="4917209"/>
            <a:ext cx="576811" cy="646354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2" name="Line"/>
          <p:cNvSpPr/>
          <p:nvPr/>
        </p:nvSpPr>
        <p:spPr>
          <a:xfrm flipV="1">
            <a:off x="5287290" y="4226043"/>
            <a:ext cx="578502" cy="617853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63" name="Rounded Rectangle"/>
          <p:cNvSpPr/>
          <p:nvPr/>
        </p:nvSpPr>
        <p:spPr>
          <a:xfrm>
            <a:off x="5916169" y="3910468"/>
            <a:ext cx="1585514" cy="582250"/>
          </a:xfrm>
          <a:prstGeom prst="roundRect">
            <a:avLst>
              <a:gd name="adj" fmla="val 18397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664" name="Psychological benefits"/>
          <p:cNvSpPr txBox="1"/>
          <p:nvPr/>
        </p:nvSpPr>
        <p:spPr>
          <a:xfrm>
            <a:off x="5916169" y="3911269"/>
            <a:ext cx="158551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Psychological benefits</a:t>
            </a:r>
          </a:p>
        </p:txBody>
      </p:sp>
      <p:sp>
        <p:nvSpPr>
          <p:cNvPr id="665" name="Rounded Rectangle"/>
          <p:cNvSpPr/>
          <p:nvPr/>
        </p:nvSpPr>
        <p:spPr>
          <a:xfrm>
            <a:off x="5916169" y="4596730"/>
            <a:ext cx="1585514" cy="582250"/>
          </a:xfrm>
          <a:prstGeom prst="roundRect">
            <a:avLst>
              <a:gd name="adj" fmla="val 18397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666" name="Functional benefits"/>
          <p:cNvSpPr txBox="1"/>
          <p:nvPr/>
        </p:nvSpPr>
        <p:spPr>
          <a:xfrm>
            <a:off x="6041943" y="4584699"/>
            <a:ext cx="1333966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Functional benefits</a:t>
            </a:r>
          </a:p>
        </p:txBody>
      </p:sp>
      <p:sp>
        <p:nvSpPr>
          <p:cNvPr id="667" name="Rounded Rectangle"/>
          <p:cNvSpPr/>
          <p:nvPr/>
        </p:nvSpPr>
        <p:spPr>
          <a:xfrm>
            <a:off x="5916169" y="5282991"/>
            <a:ext cx="1585514" cy="582251"/>
          </a:xfrm>
          <a:prstGeom prst="roundRect">
            <a:avLst>
              <a:gd name="adj" fmla="val 18397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668" name="Monetary benefits"/>
          <p:cNvSpPr txBox="1"/>
          <p:nvPr/>
        </p:nvSpPr>
        <p:spPr>
          <a:xfrm>
            <a:off x="6142645" y="5270830"/>
            <a:ext cx="113256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Monetary benefits</a:t>
            </a:r>
          </a:p>
        </p:txBody>
      </p:sp>
      <p:grpSp>
        <p:nvGrpSpPr>
          <p:cNvPr id="671" name="Group"/>
          <p:cNvGrpSpPr/>
          <p:nvPr/>
        </p:nvGrpSpPr>
        <p:grpSpPr>
          <a:xfrm>
            <a:off x="3858999" y="4464039"/>
            <a:ext cx="1468090" cy="834932"/>
            <a:chOff x="0" y="0"/>
            <a:chExt cx="1468089" cy="834931"/>
          </a:xfrm>
        </p:grpSpPr>
        <p:sp>
          <p:nvSpPr>
            <p:cNvPr id="669" name="Oval"/>
            <p:cNvSpPr/>
            <p:nvPr/>
          </p:nvSpPr>
          <p:spPr>
            <a:xfrm>
              <a:off x="19575" y="0"/>
              <a:ext cx="1424919" cy="834932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670" name="Positioning"/>
            <p:cNvSpPr txBox="1"/>
            <p:nvPr/>
          </p:nvSpPr>
          <p:spPr>
            <a:xfrm>
              <a:off x="0" y="132729"/>
              <a:ext cx="1468090" cy="5753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Po</a:t>
              </a:r>
              <a:r>
                <a:rPr spc="64"/>
                <a:t>siti</a:t>
              </a:r>
              <a:r>
                <a:t>oning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Figure 1. Starbucks Brand Association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Starbucks Brand Association Map</a:t>
            </a:r>
          </a:p>
        </p:txBody>
      </p:sp>
      <p:sp>
        <p:nvSpPr>
          <p:cNvPr id="74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23" name="Group"/>
          <p:cNvGrpSpPr/>
          <p:nvPr/>
        </p:nvGrpSpPr>
        <p:grpSpPr>
          <a:xfrm>
            <a:off x="3979287" y="3588067"/>
            <a:ext cx="5046226" cy="4043012"/>
            <a:chOff x="0" y="0"/>
            <a:chExt cx="5046225" cy="4043011"/>
          </a:xfrm>
        </p:grpSpPr>
        <p:sp>
          <p:nvSpPr>
            <p:cNvPr id="124" name="Connection Line"/>
            <p:cNvSpPr/>
            <p:nvPr/>
          </p:nvSpPr>
          <p:spPr>
            <a:xfrm>
              <a:off x="3717428" y="1711976"/>
              <a:ext cx="818570" cy="49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1289" y="796"/>
                    <a:pt x="4089" y="7996"/>
                    <a:pt x="0" y="2160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76" name="Line"/>
            <p:cNvSpPr/>
            <p:nvPr/>
          </p:nvSpPr>
          <p:spPr>
            <a:xfrm rot="780000">
              <a:off x="2531636" y="2073495"/>
              <a:ext cx="2127389" cy="2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79" fill="norm" stroke="1" extrusionOk="0">
                  <a:moveTo>
                    <a:pt x="21600" y="19279"/>
                  </a:moveTo>
                  <a:cubicBezTo>
                    <a:pt x="20281" y="11073"/>
                    <a:pt x="18166" y="5532"/>
                    <a:pt x="15782" y="4038"/>
                  </a:cubicBezTo>
                  <a:cubicBezTo>
                    <a:pt x="13113" y="2365"/>
                    <a:pt x="10407" y="5909"/>
                    <a:pt x="8481" y="13598"/>
                  </a:cubicBezTo>
                  <a:cubicBezTo>
                    <a:pt x="5588" y="21600"/>
                    <a:pt x="1615" y="16784"/>
                    <a:pt x="274" y="3649"/>
                  </a:cubicBezTo>
                  <a:cubicBezTo>
                    <a:pt x="214" y="3060"/>
                    <a:pt x="161" y="2460"/>
                    <a:pt x="115" y="1851"/>
                  </a:cubicBezTo>
                  <a:cubicBezTo>
                    <a:pt x="69" y="1243"/>
                    <a:pt x="31" y="62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25" name="Connection Line"/>
            <p:cNvSpPr/>
            <p:nvPr/>
          </p:nvSpPr>
          <p:spPr>
            <a:xfrm>
              <a:off x="1190301" y="226663"/>
              <a:ext cx="342248" cy="85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57" h="21600" fill="norm" stroke="1" extrusionOk="0">
                  <a:moveTo>
                    <a:pt x="18357" y="21600"/>
                  </a:moveTo>
                  <a:cubicBezTo>
                    <a:pt x="2271" y="17287"/>
                    <a:pt x="-3243" y="10087"/>
                    <a:pt x="1814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126" name="Connection Line"/>
            <p:cNvSpPr/>
            <p:nvPr/>
          </p:nvSpPr>
          <p:spPr>
            <a:xfrm>
              <a:off x="2438858" y="2725685"/>
              <a:ext cx="224427" cy="94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16199" y="21600"/>
                  </a:moveTo>
                  <a:cubicBezTo>
                    <a:pt x="-5400" y="12389"/>
                    <a:pt x="-5400" y="5189"/>
                    <a:pt x="1620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79" name="Line"/>
            <p:cNvSpPr/>
            <p:nvPr/>
          </p:nvSpPr>
          <p:spPr>
            <a:xfrm rot="1080000">
              <a:off x="164429" y="980616"/>
              <a:ext cx="2169739" cy="29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19231"/>
                  </a:moveTo>
                  <a:cubicBezTo>
                    <a:pt x="20345" y="9436"/>
                    <a:pt x="18165" y="3162"/>
                    <a:pt x="15782" y="4028"/>
                  </a:cubicBezTo>
                  <a:cubicBezTo>
                    <a:pt x="12414" y="5251"/>
                    <a:pt x="9415" y="21318"/>
                    <a:pt x="6423" y="21478"/>
                  </a:cubicBezTo>
                  <a:cubicBezTo>
                    <a:pt x="4135" y="21600"/>
                    <a:pt x="1382" y="14629"/>
                    <a:pt x="274" y="3639"/>
                  </a:cubicBezTo>
                  <a:cubicBezTo>
                    <a:pt x="214" y="3050"/>
                    <a:pt x="161" y="2455"/>
                    <a:pt x="115" y="1847"/>
                  </a:cubicBezTo>
                  <a:cubicBezTo>
                    <a:pt x="69" y="1239"/>
                    <a:pt x="31" y="623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0" name="Line"/>
            <p:cNvSpPr/>
            <p:nvPr/>
          </p:nvSpPr>
          <p:spPr>
            <a:xfrm rot="18180000">
              <a:off x="753577" y="2595801"/>
              <a:ext cx="2407790" cy="31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79" fill="norm" stroke="1" extrusionOk="0">
                  <a:moveTo>
                    <a:pt x="21600" y="19279"/>
                  </a:moveTo>
                  <a:cubicBezTo>
                    <a:pt x="20281" y="11073"/>
                    <a:pt x="18166" y="5532"/>
                    <a:pt x="15782" y="4038"/>
                  </a:cubicBezTo>
                  <a:cubicBezTo>
                    <a:pt x="13113" y="2365"/>
                    <a:pt x="10407" y="5909"/>
                    <a:pt x="8481" y="13598"/>
                  </a:cubicBezTo>
                  <a:cubicBezTo>
                    <a:pt x="5588" y="21600"/>
                    <a:pt x="1615" y="16784"/>
                    <a:pt x="274" y="3649"/>
                  </a:cubicBezTo>
                  <a:cubicBezTo>
                    <a:pt x="214" y="3060"/>
                    <a:pt x="161" y="2460"/>
                    <a:pt x="115" y="1851"/>
                  </a:cubicBezTo>
                  <a:cubicBezTo>
                    <a:pt x="69" y="1243"/>
                    <a:pt x="31" y="62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1" name="Line"/>
            <p:cNvSpPr/>
            <p:nvPr/>
          </p:nvSpPr>
          <p:spPr>
            <a:xfrm rot="20400000">
              <a:off x="2180529" y="1239297"/>
              <a:ext cx="2504961" cy="3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494" fill="norm" stroke="1" extrusionOk="0">
                  <a:moveTo>
                    <a:pt x="21600" y="7527"/>
                  </a:moveTo>
                  <a:cubicBezTo>
                    <a:pt x="20982" y="6049"/>
                    <a:pt x="20347" y="4840"/>
                    <a:pt x="19696" y="4038"/>
                  </a:cubicBezTo>
                  <a:cubicBezTo>
                    <a:pt x="16445" y="32"/>
                    <a:pt x="13052" y="3886"/>
                    <a:pt x="10585" y="13598"/>
                  </a:cubicBezTo>
                  <a:cubicBezTo>
                    <a:pt x="6973" y="21600"/>
                    <a:pt x="2016" y="16784"/>
                    <a:pt x="342" y="3649"/>
                  </a:cubicBezTo>
                  <a:cubicBezTo>
                    <a:pt x="267" y="3060"/>
                    <a:pt x="201" y="2460"/>
                    <a:pt x="144" y="1851"/>
                  </a:cubicBezTo>
                  <a:cubicBezTo>
                    <a:pt x="87" y="1243"/>
                    <a:pt x="39" y="62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2" name="Line"/>
            <p:cNvSpPr/>
            <p:nvPr/>
          </p:nvSpPr>
          <p:spPr>
            <a:xfrm rot="16980000">
              <a:off x="1706266" y="764539"/>
              <a:ext cx="1796690" cy="28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79" fill="norm" stroke="1" extrusionOk="0">
                  <a:moveTo>
                    <a:pt x="21600" y="19279"/>
                  </a:moveTo>
                  <a:cubicBezTo>
                    <a:pt x="20281" y="11073"/>
                    <a:pt x="18166" y="5532"/>
                    <a:pt x="15782" y="4038"/>
                  </a:cubicBezTo>
                  <a:cubicBezTo>
                    <a:pt x="13113" y="2365"/>
                    <a:pt x="10407" y="5909"/>
                    <a:pt x="8481" y="13598"/>
                  </a:cubicBezTo>
                  <a:cubicBezTo>
                    <a:pt x="5588" y="21600"/>
                    <a:pt x="1615" y="16784"/>
                    <a:pt x="274" y="3649"/>
                  </a:cubicBezTo>
                  <a:cubicBezTo>
                    <a:pt x="214" y="3060"/>
                    <a:pt x="161" y="2460"/>
                    <a:pt x="115" y="1851"/>
                  </a:cubicBezTo>
                  <a:cubicBezTo>
                    <a:pt x="69" y="1243"/>
                    <a:pt x="31" y="625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3" name="Great…"/>
            <p:cNvSpPr txBox="1"/>
            <p:nvPr/>
          </p:nvSpPr>
          <p:spPr>
            <a:xfrm>
              <a:off x="151403" y="1960258"/>
              <a:ext cx="810779" cy="5176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Great </a:t>
              </a:r>
            </a:p>
            <a:p>
              <a: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taste</a:t>
              </a:r>
            </a:p>
          </p:txBody>
        </p:sp>
        <p:sp>
          <p:nvSpPr>
            <p:cNvPr id="84" name="Nearby"/>
            <p:cNvSpPr txBox="1"/>
            <p:nvPr/>
          </p:nvSpPr>
          <p:spPr>
            <a:xfrm>
              <a:off x="1028408" y="2480422"/>
              <a:ext cx="945696" cy="2445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Nearby</a:t>
              </a:r>
            </a:p>
          </p:txBody>
        </p:sp>
        <p:sp>
          <p:nvSpPr>
            <p:cNvPr id="127" name="Connection Line"/>
            <p:cNvSpPr/>
            <p:nvPr/>
          </p:nvSpPr>
          <p:spPr>
            <a:xfrm>
              <a:off x="2321406" y="1733044"/>
              <a:ext cx="1671825" cy="150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8923" y="21558"/>
                    <a:pt x="1723" y="14358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128" name="Connection Line"/>
            <p:cNvSpPr/>
            <p:nvPr/>
          </p:nvSpPr>
          <p:spPr>
            <a:xfrm>
              <a:off x="251768" y="1924143"/>
              <a:ext cx="1654206" cy="126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4" y="8023"/>
                    <a:pt x="12664" y="823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87" name="Circle"/>
            <p:cNvSpPr/>
            <p:nvPr/>
          </p:nvSpPr>
          <p:spPr>
            <a:xfrm>
              <a:off x="1383473" y="1046187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8" name="Circle"/>
            <p:cNvSpPr/>
            <p:nvPr/>
          </p:nvSpPr>
          <p:spPr>
            <a:xfrm>
              <a:off x="2501089" y="917658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9" name="Coffee"/>
            <p:cNvSpPr txBox="1"/>
            <p:nvPr/>
          </p:nvSpPr>
          <p:spPr>
            <a:xfrm>
              <a:off x="2541137" y="615041"/>
              <a:ext cx="928692" cy="2658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Coffee</a:t>
              </a:r>
            </a:p>
          </p:txBody>
        </p:sp>
        <p:sp>
          <p:nvSpPr>
            <p:cNvPr id="90" name="Circle"/>
            <p:cNvSpPr/>
            <p:nvPr/>
          </p:nvSpPr>
          <p:spPr>
            <a:xfrm>
              <a:off x="3433481" y="1287723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1" name="Circle"/>
            <p:cNvSpPr/>
            <p:nvPr/>
          </p:nvSpPr>
          <p:spPr>
            <a:xfrm>
              <a:off x="2580906" y="2600894"/>
              <a:ext cx="194149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2" name="Circle"/>
            <p:cNvSpPr/>
            <p:nvPr/>
          </p:nvSpPr>
          <p:spPr>
            <a:xfrm>
              <a:off x="959636" y="2128353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3" name="My drink"/>
            <p:cNvSpPr txBox="1"/>
            <p:nvPr/>
          </p:nvSpPr>
          <p:spPr>
            <a:xfrm>
              <a:off x="2910833" y="937060"/>
              <a:ext cx="1047893" cy="508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My drink</a:t>
              </a:r>
            </a:p>
          </p:txBody>
        </p:sp>
        <p:sp>
          <p:nvSpPr>
            <p:cNvPr id="94" name="Circle"/>
            <p:cNvSpPr/>
            <p:nvPr/>
          </p:nvSpPr>
          <p:spPr>
            <a:xfrm>
              <a:off x="2630458" y="139371"/>
              <a:ext cx="194149" cy="194149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5" name="Circle"/>
            <p:cNvSpPr/>
            <p:nvPr/>
          </p:nvSpPr>
          <p:spPr>
            <a:xfrm>
              <a:off x="3580595" y="3117577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6" name="Circle"/>
            <p:cNvSpPr/>
            <p:nvPr/>
          </p:nvSpPr>
          <p:spPr>
            <a:xfrm>
              <a:off x="1785752" y="2837340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7" name="Circle"/>
            <p:cNvSpPr/>
            <p:nvPr/>
          </p:nvSpPr>
          <p:spPr>
            <a:xfrm>
              <a:off x="1434463" y="3443347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8" name="Circle"/>
            <p:cNvSpPr/>
            <p:nvPr/>
          </p:nvSpPr>
          <p:spPr>
            <a:xfrm>
              <a:off x="4254043" y="864836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9" name="Self-identity"/>
            <p:cNvSpPr txBox="1"/>
            <p:nvPr/>
          </p:nvSpPr>
          <p:spPr>
            <a:xfrm>
              <a:off x="3683774" y="541009"/>
              <a:ext cx="1169586" cy="3398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Self-identity</a:t>
              </a:r>
            </a:p>
          </p:txBody>
        </p:sp>
        <p:sp>
          <p:nvSpPr>
            <p:cNvPr id="100" name="Circle"/>
            <p:cNvSpPr/>
            <p:nvPr/>
          </p:nvSpPr>
          <p:spPr>
            <a:xfrm>
              <a:off x="264570" y="2875124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1" name="Circle"/>
            <p:cNvSpPr/>
            <p:nvPr/>
          </p:nvSpPr>
          <p:spPr>
            <a:xfrm>
              <a:off x="281682" y="767450"/>
              <a:ext cx="194149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2" name="Fast"/>
            <p:cNvSpPr txBox="1"/>
            <p:nvPr/>
          </p:nvSpPr>
          <p:spPr>
            <a:xfrm>
              <a:off x="0" y="1142581"/>
              <a:ext cx="774810" cy="3461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Fast</a:t>
              </a:r>
            </a:p>
          </p:txBody>
        </p:sp>
        <p:sp>
          <p:nvSpPr>
            <p:cNvPr id="103" name="Circle"/>
            <p:cNvSpPr/>
            <p:nvPr/>
          </p:nvSpPr>
          <p:spPr>
            <a:xfrm>
              <a:off x="1105877" y="374819"/>
              <a:ext cx="194148" cy="194149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4" name="Friendly"/>
            <p:cNvSpPr txBox="1"/>
            <p:nvPr/>
          </p:nvSpPr>
          <p:spPr>
            <a:xfrm>
              <a:off x="1380887" y="344917"/>
              <a:ext cx="928692" cy="2658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Friendly</a:t>
              </a:r>
            </a:p>
          </p:txBody>
        </p:sp>
        <p:sp>
          <p:nvSpPr>
            <p:cNvPr id="105" name="My place"/>
            <p:cNvSpPr txBox="1"/>
            <p:nvPr/>
          </p:nvSpPr>
          <p:spPr>
            <a:xfrm>
              <a:off x="2964371" y="2420197"/>
              <a:ext cx="928692" cy="508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My place</a:t>
              </a:r>
            </a:p>
          </p:txBody>
        </p:sp>
        <p:sp>
          <p:nvSpPr>
            <p:cNvPr id="106" name="Home"/>
            <p:cNvSpPr txBox="1"/>
            <p:nvPr/>
          </p:nvSpPr>
          <p:spPr>
            <a:xfrm>
              <a:off x="3249914" y="3370328"/>
              <a:ext cx="928692" cy="2658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Home</a:t>
              </a:r>
            </a:p>
          </p:txBody>
        </p:sp>
        <p:sp>
          <p:nvSpPr>
            <p:cNvPr id="107" name="Workplace"/>
            <p:cNvSpPr txBox="1"/>
            <p:nvPr/>
          </p:nvSpPr>
          <p:spPr>
            <a:xfrm>
              <a:off x="2063967" y="3700460"/>
              <a:ext cx="1162031" cy="2658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Workplace</a:t>
              </a:r>
            </a:p>
          </p:txBody>
        </p:sp>
        <p:sp>
          <p:nvSpPr>
            <p:cNvPr id="108" name="Circle"/>
            <p:cNvSpPr/>
            <p:nvPr/>
          </p:nvSpPr>
          <p:spPr>
            <a:xfrm>
              <a:off x="2445070" y="3346301"/>
              <a:ext cx="194149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9" name="Great service"/>
            <p:cNvSpPr txBox="1"/>
            <p:nvPr/>
          </p:nvSpPr>
          <p:spPr>
            <a:xfrm>
              <a:off x="886982" y="1319844"/>
              <a:ext cx="945695" cy="4253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Great service </a:t>
              </a:r>
            </a:p>
          </p:txBody>
        </p:sp>
        <p:sp>
          <p:nvSpPr>
            <p:cNvPr id="110" name="Energy"/>
            <p:cNvSpPr txBox="1"/>
            <p:nvPr/>
          </p:nvSpPr>
          <p:spPr>
            <a:xfrm>
              <a:off x="2969235" y="114463"/>
              <a:ext cx="928692" cy="2658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Energy</a:t>
              </a:r>
            </a:p>
          </p:txBody>
        </p:sp>
        <p:sp>
          <p:nvSpPr>
            <p:cNvPr id="111" name="Indulgence"/>
            <p:cNvSpPr txBox="1"/>
            <p:nvPr/>
          </p:nvSpPr>
          <p:spPr>
            <a:xfrm>
              <a:off x="20433" y="3217637"/>
              <a:ext cx="1225118" cy="33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Indulgence</a:t>
              </a:r>
            </a:p>
          </p:txBody>
        </p:sp>
        <p:sp>
          <p:nvSpPr>
            <p:cNvPr id="112" name="Circle"/>
            <p:cNvSpPr/>
            <p:nvPr/>
          </p:nvSpPr>
          <p:spPr>
            <a:xfrm>
              <a:off x="3639691" y="2065717"/>
              <a:ext cx="194149" cy="194149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13" name="My ritual"/>
            <p:cNvSpPr txBox="1"/>
            <p:nvPr/>
          </p:nvSpPr>
          <p:spPr>
            <a:xfrm>
              <a:off x="2784120" y="1740221"/>
              <a:ext cx="1225118" cy="3398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My ritual</a:t>
              </a:r>
            </a:p>
          </p:txBody>
        </p:sp>
        <p:sp>
          <p:nvSpPr>
            <p:cNvPr id="114" name="Circle"/>
            <p:cNvSpPr/>
            <p:nvPr/>
          </p:nvSpPr>
          <p:spPr>
            <a:xfrm>
              <a:off x="4292143" y="2286070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15" name="Consistent…"/>
            <p:cNvSpPr txBox="1"/>
            <p:nvPr/>
          </p:nvSpPr>
          <p:spPr>
            <a:xfrm>
              <a:off x="3821108" y="2585550"/>
              <a:ext cx="1225118" cy="5146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Consistent</a:t>
              </a:r>
            </a:p>
            <a:p>
              <a: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experience</a:t>
              </a:r>
            </a:p>
          </p:txBody>
        </p:sp>
        <p:sp>
          <p:nvSpPr>
            <p:cNvPr id="116" name="Convenient"/>
            <p:cNvSpPr txBox="1"/>
            <p:nvPr/>
          </p:nvSpPr>
          <p:spPr>
            <a:xfrm>
              <a:off x="711042" y="3703175"/>
              <a:ext cx="1225118" cy="33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Convenient</a:t>
              </a:r>
            </a:p>
          </p:txBody>
        </p:sp>
        <p:sp>
          <p:nvSpPr>
            <p:cNvPr id="117" name="Morning"/>
            <p:cNvSpPr txBox="1"/>
            <p:nvPr/>
          </p:nvSpPr>
          <p:spPr>
            <a:xfrm>
              <a:off x="3694108" y="1344191"/>
              <a:ext cx="1225118" cy="33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Morning</a:t>
              </a:r>
            </a:p>
          </p:txBody>
        </p:sp>
        <p:sp>
          <p:nvSpPr>
            <p:cNvPr id="118" name="Circle"/>
            <p:cNvSpPr/>
            <p:nvPr/>
          </p:nvSpPr>
          <p:spPr>
            <a:xfrm>
              <a:off x="4165143" y="1655223"/>
              <a:ext cx="194148" cy="194148"/>
            </a:xfrm>
            <a:prstGeom prst="ellipse">
              <a:avLst/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grpSp>
          <p:nvGrpSpPr>
            <p:cNvPr id="121" name="Group"/>
            <p:cNvGrpSpPr/>
            <p:nvPr/>
          </p:nvGrpSpPr>
          <p:grpSpPr>
            <a:xfrm>
              <a:off x="1808765" y="1357922"/>
              <a:ext cx="1040008" cy="1041630"/>
              <a:chOff x="0" y="0"/>
              <a:chExt cx="1040006" cy="1041628"/>
            </a:xfrm>
          </p:grpSpPr>
          <p:sp>
            <p:nvSpPr>
              <p:cNvPr id="119" name="Circle"/>
              <p:cNvSpPr/>
              <p:nvPr/>
            </p:nvSpPr>
            <p:spPr>
              <a:xfrm>
                <a:off x="558" y="2180"/>
                <a:ext cx="1039449" cy="1039449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3000">
                    <a:effectLst>
                      <a:outerShdw sx="100000" sy="100000" kx="0" ky="0" algn="b" rotWithShape="0"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</a:p>
            </p:txBody>
          </p:sp>
          <p:pic>
            <p:nvPicPr>
              <p:cNvPr id="120" name="https://upload.wikimedia.org/wikipedia/en/thumb/d/d3/Starbucks_Corporation_Logo_2011.svg/1017px-Starbucks_Corporation_Logo_2011.svg.png" descr="https://upload.wikimedia.org/wikipedia/en/thumb/d/d3/Starbucks_Corporation_Logo_2011.svg/1017px-Starbucks_Corporation_Logo_2011.svg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0" t="0" r="1226" b="1218"/>
              <a:stretch>
                <a:fillRect/>
              </a:stretch>
            </p:blipFill>
            <p:spPr>
              <a:xfrm>
                <a:off x="0" y="0"/>
                <a:ext cx="1022370" cy="102949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22" name="Rounded Rectangle"/>
            <p:cNvSpPr/>
            <p:nvPr/>
          </p:nvSpPr>
          <p:spPr>
            <a:xfrm>
              <a:off x="2578722" y="2302006"/>
              <a:ext cx="198516" cy="20367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4" name="Figure 5. Brand-Positioning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Brand-Positioning Map</a:t>
            </a:r>
          </a:p>
        </p:txBody>
      </p:sp>
      <p:sp>
        <p:nvSpPr>
          <p:cNvPr id="67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676" name="Attribute 1"/>
          <p:cNvSpPr txBox="1"/>
          <p:nvPr/>
        </p:nvSpPr>
        <p:spPr>
          <a:xfrm>
            <a:off x="5172332" y="3843823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Attribute 1 </a:t>
            </a:r>
          </a:p>
        </p:txBody>
      </p:sp>
      <p:sp>
        <p:nvSpPr>
          <p:cNvPr id="677" name="Attribute 2"/>
          <p:cNvSpPr txBox="1"/>
          <p:nvPr/>
        </p:nvSpPr>
        <p:spPr>
          <a:xfrm>
            <a:off x="6679198" y="5750401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Attribute 2</a:t>
            </a:r>
          </a:p>
        </p:txBody>
      </p:sp>
      <p:sp>
        <p:nvSpPr>
          <p:cNvPr id="678" name="Brand A"/>
          <p:cNvSpPr txBox="1"/>
          <p:nvPr/>
        </p:nvSpPr>
        <p:spPr>
          <a:xfrm>
            <a:off x="6645685" y="4164605"/>
            <a:ext cx="110039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Brand A</a:t>
            </a:r>
          </a:p>
        </p:txBody>
      </p:sp>
      <p:sp>
        <p:nvSpPr>
          <p:cNvPr id="679" name="Brand E"/>
          <p:cNvSpPr txBox="1"/>
          <p:nvPr/>
        </p:nvSpPr>
        <p:spPr>
          <a:xfrm>
            <a:off x="4260813" y="6075128"/>
            <a:ext cx="1145566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Brand E</a:t>
            </a:r>
          </a:p>
        </p:txBody>
      </p:sp>
      <p:sp>
        <p:nvSpPr>
          <p:cNvPr id="680" name="Brand C"/>
          <p:cNvSpPr txBox="1"/>
          <p:nvPr/>
        </p:nvSpPr>
        <p:spPr>
          <a:xfrm>
            <a:off x="6087076" y="5077411"/>
            <a:ext cx="1047705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Brand C</a:t>
            </a:r>
          </a:p>
        </p:txBody>
      </p:sp>
      <p:sp>
        <p:nvSpPr>
          <p:cNvPr id="681" name="Brand D"/>
          <p:cNvSpPr txBox="1"/>
          <p:nvPr/>
        </p:nvSpPr>
        <p:spPr>
          <a:xfrm>
            <a:off x="6423422" y="6383827"/>
            <a:ext cx="114556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Brand D</a:t>
            </a:r>
          </a:p>
        </p:txBody>
      </p:sp>
      <p:sp>
        <p:nvSpPr>
          <p:cNvPr id="682" name="Brand B"/>
          <p:cNvSpPr txBox="1"/>
          <p:nvPr/>
        </p:nvSpPr>
        <p:spPr>
          <a:xfrm>
            <a:off x="4407055" y="4699126"/>
            <a:ext cx="114305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9144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Brand B</a:t>
            </a:r>
          </a:p>
        </p:txBody>
      </p:sp>
      <p:sp>
        <p:nvSpPr>
          <p:cNvPr id="683" name="Line"/>
          <p:cNvSpPr/>
          <p:nvPr/>
        </p:nvSpPr>
        <p:spPr>
          <a:xfrm flipV="1">
            <a:off x="5745115" y="4165445"/>
            <a:ext cx="1" cy="2821744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84" name="Line"/>
          <p:cNvSpPr/>
          <p:nvPr/>
        </p:nvSpPr>
        <p:spPr>
          <a:xfrm>
            <a:off x="3989235" y="5684286"/>
            <a:ext cx="3724688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85" name="Circle"/>
          <p:cNvSpPr/>
          <p:nvPr/>
        </p:nvSpPr>
        <p:spPr>
          <a:xfrm>
            <a:off x="6395699" y="4218806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686" name="Circle"/>
          <p:cNvSpPr/>
          <p:nvPr/>
        </p:nvSpPr>
        <p:spPr>
          <a:xfrm>
            <a:off x="6147887" y="6434497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687" name="Circle"/>
          <p:cNvSpPr/>
          <p:nvPr/>
        </p:nvSpPr>
        <p:spPr>
          <a:xfrm>
            <a:off x="5347249" y="6144978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688" name="Circle"/>
          <p:cNvSpPr/>
          <p:nvPr/>
        </p:nvSpPr>
        <p:spPr>
          <a:xfrm>
            <a:off x="4156484" y="4753162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689" name="Circle"/>
          <p:cNvSpPr/>
          <p:nvPr/>
        </p:nvSpPr>
        <p:spPr>
          <a:xfrm>
            <a:off x="7042066" y="5140781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92" name="Figure 6. Harley-Davidson Brand Lege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6. Harley-Davidson Brand Legend</a:t>
            </a:r>
          </a:p>
        </p:txBody>
      </p:sp>
      <p:sp>
        <p:nvSpPr>
          <p:cNvPr id="693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701" name="Group"/>
          <p:cNvGrpSpPr/>
          <p:nvPr/>
        </p:nvGrpSpPr>
        <p:grpSpPr>
          <a:xfrm>
            <a:off x="4765712" y="3443199"/>
            <a:ext cx="3869113" cy="2164040"/>
            <a:chOff x="0" y="0"/>
            <a:chExt cx="3869111" cy="2164038"/>
          </a:xfrm>
        </p:grpSpPr>
        <p:sp>
          <p:nvSpPr>
            <p:cNvPr id="694" name="Shape"/>
            <p:cNvSpPr/>
            <p:nvPr/>
          </p:nvSpPr>
          <p:spPr>
            <a:xfrm>
              <a:off x="548475" y="85898"/>
              <a:ext cx="2790313" cy="188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20"/>
                  </a:moveTo>
                  <a:cubicBezTo>
                    <a:pt x="0" y="4831"/>
                    <a:pt x="4813" y="0"/>
                    <a:pt x="10800" y="0"/>
                  </a:cubicBezTo>
                  <a:cubicBezTo>
                    <a:pt x="16748" y="0"/>
                    <a:pt x="21600" y="4831"/>
                    <a:pt x="21600" y="10820"/>
                  </a:cubicBezTo>
                  <a:lnTo>
                    <a:pt x="21600" y="10820"/>
                  </a:lnTo>
                  <a:cubicBezTo>
                    <a:pt x="21600" y="16769"/>
                    <a:pt x="16748" y="21600"/>
                    <a:pt x="10800" y="21600"/>
                  </a:cubicBezTo>
                  <a:cubicBezTo>
                    <a:pt x="4813" y="21600"/>
                    <a:pt x="0" y="16769"/>
                    <a:pt x="0" y="1082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Fire"/>
            <p:cNvSpPr txBox="1"/>
            <p:nvPr/>
          </p:nvSpPr>
          <p:spPr>
            <a:xfrm>
              <a:off x="0" y="886967"/>
              <a:ext cx="981298" cy="3339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Fire</a:t>
              </a:r>
            </a:p>
          </p:txBody>
        </p:sp>
        <p:sp>
          <p:nvSpPr>
            <p:cNvPr id="696" name="Icon"/>
            <p:cNvSpPr txBox="1"/>
            <p:nvPr/>
          </p:nvSpPr>
          <p:spPr>
            <a:xfrm>
              <a:off x="2887814" y="886967"/>
              <a:ext cx="981298" cy="3339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Icon</a:t>
              </a:r>
            </a:p>
          </p:txBody>
        </p:sp>
        <p:sp>
          <p:nvSpPr>
            <p:cNvPr id="697" name="Bond"/>
            <p:cNvSpPr txBox="1"/>
            <p:nvPr/>
          </p:nvSpPr>
          <p:spPr>
            <a:xfrm>
              <a:off x="1526902" y="1830105"/>
              <a:ext cx="833459" cy="3339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Bond</a:t>
              </a:r>
            </a:p>
          </p:txBody>
        </p:sp>
        <p:sp>
          <p:nvSpPr>
            <p:cNvPr id="698" name="Muscle"/>
            <p:cNvSpPr txBox="1"/>
            <p:nvPr/>
          </p:nvSpPr>
          <p:spPr>
            <a:xfrm>
              <a:off x="1452983" y="0"/>
              <a:ext cx="981298" cy="3339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Muscle</a:t>
              </a:r>
            </a:p>
          </p:txBody>
        </p:sp>
        <p:sp>
          <p:nvSpPr>
            <p:cNvPr id="699" name="Shape"/>
            <p:cNvSpPr/>
            <p:nvPr/>
          </p:nvSpPr>
          <p:spPr>
            <a:xfrm>
              <a:off x="1337216" y="630783"/>
              <a:ext cx="1212831" cy="80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20"/>
                  </a:moveTo>
                  <a:cubicBezTo>
                    <a:pt x="0" y="4831"/>
                    <a:pt x="4813" y="0"/>
                    <a:pt x="10800" y="0"/>
                  </a:cubicBezTo>
                  <a:cubicBezTo>
                    <a:pt x="16748" y="0"/>
                    <a:pt x="21600" y="4831"/>
                    <a:pt x="21600" y="10820"/>
                  </a:cubicBezTo>
                  <a:lnTo>
                    <a:pt x="21600" y="10820"/>
                  </a:lnTo>
                  <a:cubicBezTo>
                    <a:pt x="21600" y="16769"/>
                    <a:pt x="16748" y="21600"/>
                    <a:pt x="10800" y="21600"/>
                  </a:cubicBezTo>
                  <a:cubicBezTo>
                    <a:pt x="4813" y="21600"/>
                    <a:pt x="0" y="16769"/>
                    <a:pt x="0" y="10820"/>
                  </a:cubicBezTo>
                </a:path>
              </a:pathLst>
            </a:cu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lnSpc>
                  <a:spcPct val="90000"/>
                </a:lnSpc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Rebél"/>
            <p:cNvSpPr txBox="1"/>
            <p:nvPr/>
          </p:nvSpPr>
          <p:spPr>
            <a:xfrm>
              <a:off x="1384274" y="915859"/>
              <a:ext cx="1118714" cy="276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80000"/>
                </a:lnSpc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Rebél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4" name="Chapter 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5</a:t>
            </a:r>
          </a:p>
        </p:txBody>
      </p:sp>
      <p:sp>
        <p:nvSpPr>
          <p:cNvPr id="705" name="Designing the Brand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Designing the Brand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8" name="Figure 1. Brand Identifiers and Brand Refer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</a:t>
            </a:r>
            <a:r>
              <a:t>Brand Identifiers and Brand Referents</a:t>
            </a:r>
          </a:p>
        </p:txBody>
      </p:sp>
      <p:sp>
        <p:nvSpPr>
          <p:cNvPr id="70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710" name="Not inherently meaningful"/>
          <p:cNvSpPr/>
          <p:nvPr/>
        </p:nvSpPr>
        <p:spPr>
          <a:xfrm>
            <a:off x="2722331" y="5488985"/>
            <a:ext cx="3534407" cy="319208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Not inherently meaningful</a:t>
            </a:r>
          </a:p>
        </p:txBody>
      </p:sp>
      <p:sp>
        <p:nvSpPr>
          <p:cNvPr id="711" name="Controlled by the brand owner"/>
          <p:cNvSpPr/>
          <p:nvPr/>
        </p:nvSpPr>
        <p:spPr>
          <a:xfrm>
            <a:off x="2722331" y="5155562"/>
            <a:ext cx="3534407" cy="319208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Controlled by the brand owner</a:t>
            </a:r>
          </a:p>
        </p:txBody>
      </p:sp>
      <p:sp>
        <p:nvSpPr>
          <p:cNvPr id="712" name="Created for branding purposes"/>
          <p:cNvSpPr/>
          <p:nvPr/>
        </p:nvSpPr>
        <p:spPr>
          <a:xfrm>
            <a:off x="2722331" y="4822139"/>
            <a:ext cx="3534407" cy="319207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Created for branding purposes</a:t>
            </a:r>
          </a:p>
        </p:txBody>
      </p:sp>
      <p:sp>
        <p:nvSpPr>
          <p:cNvPr id="713" name="Unique to the brand"/>
          <p:cNvSpPr/>
          <p:nvPr/>
        </p:nvSpPr>
        <p:spPr>
          <a:xfrm>
            <a:off x="2722331" y="4488716"/>
            <a:ext cx="3534407" cy="319207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Unique to the brand</a:t>
            </a:r>
          </a:p>
        </p:txBody>
      </p:sp>
      <p:sp>
        <p:nvSpPr>
          <p:cNvPr id="714" name="Inherently meaningful"/>
          <p:cNvSpPr/>
          <p:nvPr/>
        </p:nvSpPr>
        <p:spPr>
          <a:xfrm>
            <a:off x="6506762" y="5488985"/>
            <a:ext cx="3534407" cy="319208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Inherently meaningful</a:t>
            </a:r>
          </a:p>
        </p:txBody>
      </p:sp>
      <p:sp>
        <p:nvSpPr>
          <p:cNvPr id="715" name="Not controlled by the brand owner"/>
          <p:cNvSpPr/>
          <p:nvPr/>
        </p:nvSpPr>
        <p:spPr>
          <a:xfrm>
            <a:off x="6494062" y="5155562"/>
            <a:ext cx="3534407" cy="319208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Not controlled by the brand owner</a:t>
            </a:r>
          </a:p>
        </p:txBody>
      </p:sp>
      <p:sp>
        <p:nvSpPr>
          <p:cNvPr id="716" name="Exists independently of the brand"/>
          <p:cNvSpPr/>
          <p:nvPr/>
        </p:nvSpPr>
        <p:spPr>
          <a:xfrm>
            <a:off x="6494062" y="4822139"/>
            <a:ext cx="3534407" cy="319207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Exists independently of the brand</a:t>
            </a:r>
          </a:p>
        </p:txBody>
      </p:sp>
      <p:sp>
        <p:nvSpPr>
          <p:cNvPr id="717" name="Shared by different brands"/>
          <p:cNvSpPr/>
          <p:nvPr/>
        </p:nvSpPr>
        <p:spPr>
          <a:xfrm>
            <a:off x="6494062" y="4488716"/>
            <a:ext cx="3534407" cy="319207"/>
          </a:xfrm>
          <a:prstGeom prst="roundRect">
            <a:avLst>
              <a:gd name="adj" fmla="val 1591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Shared by different brands</a:t>
            </a:r>
          </a:p>
        </p:txBody>
      </p:sp>
      <p:sp>
        <p:nvSpPr>
          <p:cNvPr id="718" name="Rounded Rectangle"/>
          <p:cNvSpPr/>
          <p:nvPr/>
        </p:nvSpPr>
        <p:spPr>
          <a:xfrm>
            <a:off x="2634442" y="4320306"/>
            <a:ext cx="3629457" cy="1541862"/>
          </a:xfrm>
          <a:prstGeom prst="roundRect">
            <a:avLst>
              <a:gd name="adj" fmla="val 7614"/>
            </a:avLst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719" name="Brand Identifiers"/>
          <p:cNvSpPr txBox="1"/>
          <p:nvPr/>
        </p:nvSpPr>
        <p:spPr>
          <a:xfrm>
            <a:off x="3483227" y="4152604"/>
            <a:ext cx="2027318" cy="3139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Identifiers</a:t>
            </a:r>
          </a:p>
        </p:txBody>
      </p:sp>
      <p:sp>
        <p:nvSpPr>
          <p:cNvPr id="720" name="Rounded Rectangle"/>
          <p:cNvSpPr/>
          <p:nvPr/>
        </p:nvSpPr>
        <p:spPr>
          <a:xfrm>
            <a:off x="6393472" y="4320306"/>
            <a:ext cx="3629457" cy="1541862"/>
          </a:xfrm>
          <a:prstGeom prst="roundRect">
            <a:avLst>
              <a:gd name="adj" fmla="val 7614"/>
            </a:avLst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721" name="Brand Referents"/>
          <p:cNvSpPr txBox="1"/>
          <p:nvPr/>
        </p:nvSpPr>
        <p:spPr>
          <a:xfrm>
            <a:off x="7191457" y="4152604"/>
            <a:ext cx="2038016" cy="31395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Referents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4" name="Figure 2. Key Brand Identifi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Key Brand Identifiers</a:t>
            </a:r>
          </a:p>
        </p:txBody>
      </p:sp>
      <p:sp>
        <p:nvSpPr>
          <p:cNvPr id="72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726" name="Line"/>
          <p:cNvSpPr/>
          <p:nvPr/>
        </p:nvSpPr>
        <p:spPr>
          <a:xfrm flipH="1" flipV="1">
            <a:off x="4998472" y="4015757"/>
            <a:ext cx="2030546" cy="1172337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7" name="Line"/>
          <p:cNvSpPr/>
          <p:nvPr/>
        </p:nvSpPr>
        <p:spPr>
          <a:xfrm flipV="1">
            <a:off x="6013745" y="3562269"/>
            <a:ext cx="1" cy="1969658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8" name="Line"/>
          <p:cNvSpPr/>
          <p:nvPr/>
        </p:nvSpPr>
        <p:spPr>
          <a:xfrm flipV="1">
            <a:off x="5116593" y="4058706"/>
            <a:ext cx="1895904" cy="1094602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9" name="Shape"/>
          <p:cNvSpPr/>
          <p:nvPr/>
        </p:nvSpPr>
        <p:spPr>
          <a:xfrm>
            <a:off x="4804142" y="3583541"/>
            <a:ext cx="2393077" cy="192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20"/>
                </a:moveTo>
                <a:cubicBezTo>
                  <a:pt x="0" y="4831"/>
                  <a:pt x="4813" y="0"/>
                  <a:pt x="10800" y="0"/>
                </a:cubicBezTo>
                <a:cubicBezTo>
                  <a:pt x="16748" y="0"/>
                  <a:pt x="21600" y="4831"/>
                  <a:pt x="21600" y="10820"/>
                </a:cubicBezTo>
                <a:lnTo>
                  <a:pt x="21600" y="10820"/>
                </a:lnTo>
                <a:cubicBezTo>
                  <a:pt x="21600" y="16769"/>
                  <a:pt x="16748" y="21600"/>
                  <a:pt x="10800" y="21600"/>
                </a:cubicBezTo>
                <a:cubicBezTo>
                  <a:pt x="4813" y="21600"/>
                  <a:pt x="0" y="16769"/>
                  <a:pt x="0" y="10820"/>
                </a:cubicBezTo>
              </a:path>
            </a:pathLst>
          </a:cu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lnSpc>
                <a:spcPct val="90000"/>
              </a:lnSpc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0" name="Logo"/>
          <p:cNvSpPr txBox="1"/>
          <p:nvPr/>
        </p:nvSpPr>
        <p:spPr>
          <a:xfrm>
            <a:off x="5367249" y="3097390"/>
            <a:ext cx="1266862" cy="35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Logo</a:t>
            </a:r>
          </a:p>
        </p:txBody>
      </p:sp>
      <p:sp>
        <p:nvSpPr>
          <p:cNvPr id="731" name="Character"/>
          <p:cNvSpPr txBox="1"/>
          <p:nvPr/>
        </p:nvSpPr>
        <p:spPr>
          <a:xfrm>
            <a:off x="6727776" y="3555139"/>
            <a:ext cx="1222621" cy="275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Character</a:t>
            </a:r>
          </a:p>
        </p:txBody>
      </p:sp>
      <p:sp>
        <p:nvSpPr>
          <p:cNvPr id="732" name="Circle"/>
          <p:cNvSpPr/>
          <p:nvPr/>
        </p:nvSpPr>
        <p:spPr>
          <a:xfrm>
            <a:off x="5878231" y="3445714"/>
            <a:ext cx="258328" cy="25832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33" name="Motto"/>
          <p:cNvSpPr txBox="1"/>
          <p:nvPr/>
        </p:nvSpPr>
        <p:spPr>
          <a:xfrm>
            <a:off x="4388481" y="3555139"/>
            <a:ext cx="841598" cy="275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Motto</a:t>
            </a:r>
          </a:p>
        </p:txBody>
      </p:sp>
      <p:sp>
        <p:nvSpPr>
          <p:cNvPr id="734" name="Soundmark"/>
          <p:cNvSpPr txBox="1"/>
          <p:nvPr/>
        </p:nvSpPr>
        <p:spPr>
          <a:xfrm>
            <a:off x="4079963" y="5365647"/>
            <a:ext cx="1170564" cy="332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Soundmark</a:t>
            </a:r>
          </a:p>
        </p:txBody>
      </p:sp>
      <p:sp>
        <p:nvSpPr>
          <p:cNvPr id="735" name="Product design"/>
          <p:cNvSpPr txBox="1"/>
          <p:nvPr/>
        </p:nvSpPr>
        <p:spPr>
          <a:xfrm>
            <a:off x="5269818" y="5712274"/>
            <a:ext cx="1487125" cy="334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design</a:t>
            </a:r>
          </a:p>
        </p:txBody>
      </p:sp>
      <p:sp>
        <p:nvSpPr>
          <p:cNvPr id="736" name="Circle"/>
          <p:cNvSpPr/>
          <p:nvPr/>
        </p:nvSpPr>
        <p:spPr>
          <a:xfrm>
            <a:off x="4876502" y="3888326"/>
            <a:ext cx="258328" cy="258327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37" name="Circle"/>
          <p:cNvSpPr/>
          <p:nvPr/>
        </p:nvSpPr>
        <p:spPr>
          <a:xfrm>
            <a:off x="6892661" y="3888326"/>
            <a:ext cx="258328" cy="258327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38" name="Circle"/>
          <p:cNvSpPr/>
          <p:nvPr/>
        </p:nvSpPr>
        <p:spPr>
          <a:xfrm>
            <a:off x="5878231" y="5376064"/>
            <a:ext cx="258328" cy="258327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39" name="Circle"/>
          <p:cNvSpPr/>
          <p:nvPr/>
        </p:nvSpPr>
        <p:spPr>
          <a:xfrm>
            <a:off x="6803761" y="5010259"/>
            <a:ext cx="258328" cy="25832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40" name="Circle"/>
          <p:cNvSpPr/>
          <p:nvPr/>
        </p:nvSpPr>
        <p:spPr>
          <a:xfrm>
            <a:off x="4940002" y="5022959"/>
            <a:ext cx="258328" cy="25832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41" name="Packaging"/>
          <p:cNvSpPr txBox="1"/>
          <p:nvPr/>
        </p:nvSpPr>
        <p:spPr>
          <a:xfrm>
            <a:off x="6776964" y="5378347"/>
            <a:ext cx="1112962" cy="332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Packaging</a:t>
            </a:r>
          </a:p>
        </p:txBody>
      </p:sp>
      <p:sp>
        <p:nvSpPr>
          <p:cNvPr id="742" name="Shape"/>
          <p:cNvSpPr/>
          <p:nvPr/>
        </p:nvSpPr>
        <p:spPr>
          <a:xfrm>
            <a:off x="5562095" y="4169129"/>
            <a:ext cx="912402" cy="760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20"/>
                </a:moveTo>
                <a:cubicBezTo>
                  <a:pt x="0" y="4831"/>
                  <a:pt x="4813" y="0"/>
                  <a:pt x="10800" y="0"/>
                </a:cubicBezTo>
                <a:cubicBezTo>
                  <a:pt x="16748" y="0"/>
                  <a:pt x="21600" y="4831"/>
                  <a:pt x="21600" y="10820"/>
                </a:cubicBezTo>
                <a:lnTo>
                  <a:pt x="21600" y="10820"/>
                </a:lnTo>
                <a:cubicBezTo>
                  <a:pt x="21600" y="16769"/>
                  <a:pt x="16748" y="21600"/>
                  <a:pt x="10800" y="21600"/>
                </a:cubicBezTo>
                <a:cubicBezTo>
                  <a:pt x="4813" y="21600"/>
                  <a:pt x="0" y="16769"/>
                  <a:pt x="0" y="10820"/>
                </a:cubicBezTo>
              </a:path>
            </a:pathLst>
          </a:custGeom>
          <a:solidFill>
            <a:srgbClr val="253A6C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lnSpc>
                <a:spcPct val="90000"/>
              </a:lnSpc>
              <a:defRPr b="1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3" name="Brand  name"/>
          <p:cNvSpPr txBox="1"/>
          <p:nvPr/>
        </p:nvSpPr>
        <p:spPr>
          <a:xfrm>
            <a:off x="5524904" y="4307590"/>
            <a:ext cx="996089" cy="470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Font typeface="Century Gothic"/>
              <a:defRPr b="1" sz="1600"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Brand </a:t>
            </a:r>
            <a:br/>
            <a:r>
              <a:t>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6" name="Figure 4. Brand Association Map of Nespress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4. Brand Association Map of Nespresso</a:t>
            </a:r>
          </a:p>
        </p:txBody>
      </p:sp>
      <p:sp>
        <p:nvSpPr>
          <p:cNvPr id="74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794" name="Connection Line"/>
          <p:cNvSpPr/>
          <p:nvPr/>
        </p:nvSpPr>
        <p:spPr>
          <a:xfrm>
            <a:off x="7392279" y="5058289"/>
            <a:ext cx="963101" cy="558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1749" y="1477"/>
                  <a:pt x="4549" y="8677"/>
                  <a:pt x="0" y="2160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749" name="Espresso"/>
          <p:cNvSpPr txBox="1"/>
          <p:nvPr/>
        </p:nvSpPr>
        <p:spPr>
          <a:xfrm>
            <a:off x="6383583" y="4282244"/>
            <a:ext cx="1047893" cy="265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Espresso</a:t>
            </a:r>
          </a:p>
        </p:txBody>
      </p:sp>
      <p:sp>
        <p:nvSpPr>
          <p:cNvPr id="750" name="Nestlé"/>
          <p:cNvSpPr txBox="1"/>
          <p:nvPr/>
        </p:nvSpPr>
        <p:spPr>
          <a:xfrm>
            <a:off x="6517085" y="5841047"/>
            <a:ext cx="751409" cy="292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Nestlé</a:t>
            </a:r>
          </a:p>
        </p:txBody>
      </p:sp>
      <p:sp>
        <p:nvSpPr>
          <p:cNvPr id="751" name="Nescafe"/>
          <p:cNvSpPr txBox="1"/>
          <p:nvPr/>
        </p:nvSpPr>
        <p:spPr>
          <a:xfrm>
            <a:off x="6924764" y="6739492"/>
            <a:ext cx="928692" cy="265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Nescafe</a:t>
            </a:r>
          </a:p>
        </p:txBody>
      </p:sp>
      <p:sp>
        <p:nvSpPr>
          <p:cNvPr id="752" name="Nestea"/>
          <p:cNvSpPr txBox="1"/>
          <p:nvPr/>
        </p:nvSpPr>
        <p:spPr>
          <a:xfrm>
            <a:off x="5738818" y="6980724"/>
            <a:ext cx="1162031" cy="265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Nestea</a:t>
            </a:r>
          </a:p>
        </p:txBody>
      </p:sp>
      <p:sp>
        <p:nvSpPr>
          <p:cNvPr id="753" name="Energy"/>
          <p:cNvSpPr txBox="1"/>
          <p:nvPr/>
        </p:nvSpPr>
        <p:spPr>
          <a:xfrm>
            <a:off x="6517085" y="3572527"/>
            <a:ext cx="928692" cy="265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Energy</a:t>
            </a:r>
          </a:p>
        </p:txBody>
      </p:sp>
      <p:sp>
        <p:nvSpPr>
          <p:cNvPr id="754" name="Afternoon"/>
          <p:cNvSpPr txBox="1"/>
          <p:nvPr/>
        </p:nvSpPr>
        <p:spPr>
          <a:xfrm>
            <a:off x="7292760" y="5992814"/>
            <a:ext cx="1162031" cy="33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Afternoon</a:t>
            </a:r>
          </a:p>
        </p:txBody>
      </p:sp>
      <p:sp>
        <p:nvSpPr>
          <p:cNvPr id="755" name="Morning"/>
          <p:cNvSpPr txBox="1"/>
          <p:nvPr/>
        </p:nvSpPr>
        <p:spPr>
          <a:xfrm>
            <a:off x="7368959" y="4662554"/>
            <a:ext cx="1225118" cy="339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Morning</a:t>
            </a:r>
          </a:p>
        </p:txBody>
      </p:sp>
      <p:sp>
        <p:nvSpPr>
          <p:cNvPr id="756" name="Line"/>
          <p:cNvSpPr/>
          <p:nvPr/>
        </p:nvSpPr>
        <p:spPr>
          <a:xfrm flipH="1" rot="18600000">
            <a:off x="4339801" y="5940082"/>
            <a:ext cx="1796690" cy="285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79" fill="norm" stroke="1" extrusionOk="0">
                <a:moveTo>
                  <a:pt x="21600" y="19279"/>
                </a:moveTo>
                <a:cubicBezTo>
                  <a:pt x="20281" y="11073"/>
                  <a:pt x="18166" y="5532"/>
                  <a:pt x="15782" y="4038"/>
                </a:cubicBezTo>
                <a:cubicBezTo>
                  <a:pt x="13113" y="2365"/>
                  <a:pt x="10407" y="5909"/>
                  <a:pt x="8481" y="13598"/>
                </a:cubicBezTo>
                <a:cubicBezTo>
                  <a:pt x="5588" y="21600"/>
                  <a:pt x="1615" y="16784"/>
                  <a:pt x="274" y="3649"/>
                </a:cubicBezTo>
                <a:cubicBezTo>
                  <a:pt x="214" y="3060"/>
                  <a:pt x="161" y="2460"/>
                  <a:pt x="115" y="1851"/>
                </a:cubicBezTo>
                <a:cubicBezTo>
                  <a:pt x="69" y="1243"/>
                  <a:pt x="31" y="625"/>
                  <a:pt x="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57" name="Line"/>
          <p:cNvSpPr/>
          <p:nvPr/>
        </p:nvSpPr>
        <p:spPr>
          <a:xfrm rot="780000">
            <a:off x="6206488" y="5480759"/>
            <a:ext cx="2127389" cy="254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79" fill="norm" stroke="1" extrusionOk="0">
                <a:moveTo>
                  <a:pt x="21600" y="19279"/>
                </a:moveTo>
                <a:cubicBezTo>
                  <a:pt x="20281" y="11073"/>
                  <a:pt x="18166" y="5532"/>
                  <a:pt x="15782" y="4038"/>
                </a:cubicBezTo>
                <a:cubicBezTo>
                  <a:pt x="13113" y="2365"/>
                  <a:pt x="10407" y="5909"/>
                  <a:pt x="8481" y="13598"/>
                </a:cubicBezTo>
                <a:cubicBezTo>
                  <a:pt x="5588" y="21600"/>
                  <a:pt x="1615" y="16784"/>
                  <a:pt x="274" y="3649"/>
                </a:cubicBezTo>
                <a:cubicBezTo>
                  <a:pt x="214" y="3060"/>
                  <a:pt x="161" y="2460"/>
                  <a:pt x="115" y="1851"/>
                </a:cubicBezTo>
                <a:cubicBezTo>
                  <a:pt x="69" y="1243"/>
                  <a:pt x="31" y="625"/>
                  <a:pt x="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5" name="Connection Line"/>
          <p:cNvSpPr/>
          <p:nvPr/>
        </p:nvSpPr>
        <p:spPr>
          <a:xfrm>
            <a:off x="4839752" y="3710127"/>
            <a:ext cx="342248" cy="856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57" h="21600" fill="norm" stroke="1" extrusionOk="0">
                <a:moveTo>
                  <a:pt x="18357" y="21600"/>
                </a:moveTo>
                <a:cubicBezTo>
                  <a:pt x="2271" y="17287"/>
                  <a:pt x="-3243" y="10087"/>
                  <a:pt x="1814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796" name="Connection Line"/>
          <p:cNvSpPr/>
          <p:nvPr/>
        </p:nvSpPr>
        <p:spPr>
          <a:xfrm>
            <a:off x="6129954" y="6132948"/>
            <a:ext cx="208183" cy="849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32" h="21600" fill="norm" stroke="1" extrusionOk="0">
                <a:moveTo>
                  <a:pt x="8486" y="21600"/>
                </a:moveTo>
                <a:cubicBezTo>
                  <a:pt x="-5068" y="12519"/>
                  <a:pt x="-2386" y="5319"/>
                  <a:pt x="16532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760" name="Line"/>
          <p:cNvSpPr/>
          <p:nvPr/>
        </p:nvSpPr>
        <p:spPr>
          <a:xfrm rot="1260000">
            <a:off x="3839281" y="4387880"/>
            <a:ext cx="2169739" cy="296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79" fill="norm" stroke="1" extrusionOk="0">
                <a:moveTo>
                  <a:pt x="21600" y="19231"/>
                </a:moveTo>
                <a:cubicBezTo>
                  <a:pt x="20345" y="9436"/>
                  <a:pt x="18165" y="3162"/>
                  <a:pt x="15782" y="4028"/>
                </a:cubicBezTo>
                <a:cubicBezTo>
                  <a:pt x="12414" y="5251"/>
                  <a:pt x="9415" y="21318"/>
                  <a:pt x="6423" y="21478"/>
                </a:cubicBezTo>
                <a:cubicBezTo>
                  <a:pt x="4135" y="21600"/>
                  <a:pt x="1382" y="14629"/>
                  <a:pt x="274" y="3639"/>
                </a:cubicBezTo>
                <a:cubicBezTo>
                  <a:pt x="214" y="3050"/>
                  <a:pt x="161" y="2455"/>
                  <a:pt x="115" y="1847"/>
                </a:cubicBezTo>
                <a:cubicBezTo>
                  <a:pt x="69" y="1239"/>
                  <a:pt x="31" y="623"/>
                  <a:pt x="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1" name="Line"/>
          <p:cNvSpPr/>
          <p:nvPr/>
        </p:nvSpPr>
        <p:spPr>
          <a:xfrm rot="20460000">
            <a:off x="5876001" y="4591175"/>
            <a:ext cx="2027919" cy="306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494" fill="norm" stroke="1" extrusionOk="0">
                <a:moveTo>
                  <a:pt x="21600" y="7527"/>
                </a:moveTo>
                <a:cubicBezTo>
                  <a:pt x="20982" y="6049"/>
                  <a:pt x="20347" y="4840"/>
                  <a:pt x="19696" y="4038"/>
                </a:cubicBezTo>
                <a:cubicBezTo>
                  <a:pt x="16445" y="32"/>
                  <a:pt x="13052" y="3886"/>
                  <a:pt x="10585" y="13598"/>
                </a:cubicBezTo>
                <a:cubicBezTo>
                  <a:pt x="6973" y="21600"/>
                  <a:pt x="2016" y="16784"/>
                  <a:pt x="342" y="3649"/>
                </a:cubicBezTo>
                <a:cubicBezTo>
                  <a:pt x="267" y="3060"/>
                  <a:pt x="201" y="2460"/>
                  <a:pt x="144" y="1851"/>
                </a:cubicBezTo>
                <a:cubicBezTo>
                  <a:pt x="87" y="1243"/>
                  <a:pt x="39" y="625"/>
                  <a:pt x="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7" name="Connection Line"/>
          <p:cNvSpPr/>
          <p:nvPr/>
        </p:nvSpPr>
        <p:spPr>
          <a:xfrm>
            <a:off x="5996257" y="5140307"/>
            <a:ext cx="1671825" cy="1500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8923" y="21558"/>
                  <a:pt x="1723" y="14358"/>
                  <a:pt x="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763" name="Coffee"/>
          <p:cNvSpPr txBox="1"/>
          <p:nvPr/>
        </p:nvSpPr>
        <p:spPr>
          <a:xfrm>
            <a:off x="5241888" y="4105799"/>
            <a:ext cx="928692" cy="265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Coffee</a:t>
            </a:r>
          </a:p>
        </p:txBody>
      </p:sp>
      <p:sp>
        <p:nvSpPr>
          <p:cNvPr id="764" name="Circle"/>
          <p:cNvSpPr/>
          <p:nvPr/>
        </p:nvSpPr>
        <p:spPr>
          <a:xfrm>
            <a:off x="6217657" y="5970058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5" name="Line"/>
          <p:cNvSpPr/>
          <p:nvPr/>
        </p:nvSpPr>
        <p:spPr>
          <a:xfrm rot="16980000">
            <a:off x="5266818" y="4171802"/>
            <a:ext cx="1796689" cy="285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79" fill="norm" stroke="1" extrusionOk="0">
                <a:moveTo>
                  <a:pt x="21600" y="19279"/>
                </a:moveTo>
                <a:cubicBezTo>
                  <a:pt x="20281" y="11073"/>
                  <a:pt x="18166" y="5532"/>
                  <a:pt x="15782" y="4038"/>
                </a:cubicBezTo>
                <a:cubicBezTo>
                  <a:pt x="13113" y="2365"/>
                  <a:pt x="10407" y="5909"/>
                  <a:pt x="8481" y="13598"/>
                </a:cubicBezTo>
                <a:cubicBezTo>
                  <a:pt x="5588" y="21600"/>
                  <a:pt x="1615" y="16784"/>
                  <a:pt x="274" y="3649"/>
                </a:cubicBezTo>
                <a:cubicBezTo>
                  <a:pt x="214" y="3060"/>
                  <a:pt x="161" y="2460"/>
                  <a:pt x="115" y="1851"/>
                </a:cubicBezTo>
                <a:cubicBezTo>
                  <a:pt x="69" y="1243"/>
                  <a:pt x="31" y="625"/>
                  <a:pt x="0" y="0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8" name="Connection Line"/>
          <p:cNvSpPr/>
          <p:nvPr/>
        </p:nvSpPr>
        <p:spPr>
          <a:xfrm>
            <a:off x="4022618" y="5260921"/>
            <a:ext cx="1896374" cy="882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698" fill="norm" stroke="1" extrusionOk="0">
                <a:moveTo>
                  <a:pt x="0" y="19698"/>
                </a:moveTo>
                <a:cubicBezTo>
                  <a:pt x="6681" y="4502"/>
                  <a:pt x="13881" y="-1902"/>
                  <a:pt x="21600" y="487"/>
                </a:cubicBez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/>
          <a:lstStyle/>
          <a:p>
            <a:pPr/>
          </a:p>
        </p:txBody>
      </p:sp>
      <p:sp>
        <p:nvSpPr>
          <p:cNvPr id="767" name="Home"/>
          <p:cNvSpPr txBox="1"/>
          <p:nvPr/>
        </p:nvSpPr>
        <p:spPr>
          <a:xfrm>
            <a:off x="3583385" y="4400209"/>
            <a:ext cx="774811" cy="346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Home</a:t>
            </a:r>
          </a:p>
        </p:txBody>
      </p:sp>
      <p:sp>
        <p:nvSpPr>
          <p:cNvPr id="768" name="Easy"/>
          <p:cNvSpPr txBox="1"/>
          <p:nvPr/>
        </p:nvSpPr>
        <p:spPr>
          <a:xfrm>
            <a:off x="5030338" y="3764880"/>
            <a:ext cx="711778" cy="265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Easy</a:t>
            </a:r>
          </a:p>
        </p:txBody>
      </p:sp>
      <p:sp>
        <p:nvSpPr>
          <p:cNvPr id="769" name="Circle"/>
          <p:cNvSpPr/>
          <p:nvPr/>
        </p:nvSpPr>
        <p:spPr>
          <a:xfrm>
            <a:off x="6069122" y="6677365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70" name="Convenience"/>
          <p:cNvSpPr txBox="1"/>
          <p:nvPr/>
        </p:nvSpPr>
        <p:spPr>
          <a:xfrm>
            <a:off x="4141388" y="4701707"/>
            <a:ext cx="1442340" cy="42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Convenience</a:t>
            </a:r>
          </a:p>
        </p:txBody>
      </p:sp>
      <p:sp>
        <p:nvSpPr>
          <p:cNvPr id="771" name="Indulgence"/>
          <p:cNvSpPr txBox="1"/>
          <p:nvPr/>
        </p:nvSpPr>
        <p:spPr>
          <a:xfrm>
            <a:off x="3634261" y="5164610"/>
            <a:ext cx="1225118" cy="33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Indulgence</a:t>
            </a:r>
          </a:p>
        </p:txBody>
      </p:sp>
      <p:sp>
        <p:nvSpPr>
          <p:cNvPr id="772" name="Daily  routine"/>
          <p:cNvSpPr txBox="1"/>
          <p:nvPr/>
        </p:nvSpPr>
        <p:spPr>
          <a:xfrm>
            <a:off x="6573272" y="4918885"/>
            <a:ext cx="1225118" cy="499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Daily </a:t>
            </a:r>
            <a:br/>
            <a:r>
              <a:t>routine</a:t>
            </a:r>
          </a:p>
        </p:txBody>
      </p:sp>
      <p:sp>
        <p:nvSpPr>
          <p:cNvPr id="773" name="Circle"/>
          <p:cNvSpPr/>
          <p:nvPr/>
        </p:nvSpPr>
        <p:spPr>
          <a:xfrm>
            <a:off x="5481627" y="4770628"/>
            <a:ext cx="1039449" cy="1039449"/>
          </a:xfrm>
          <a:prstGeom prst="ellipse">
            <a:avLst/>
          </a:prstGeom>
          <a:ln w="15875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774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2992" t="2977" r="2992" b="2992"/>
          <a:stretch>
            <a:fillRect/>
          </a:stretch>
        </p:blipFill>
        <p:spPr>
          <a:xfrm>
            <a:off x="5488097" y="4776083"/>
            <a:ext cx="1028376" cy="1028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5" fill="norm" stroke="1" extrusionOk="0">
                <a:moveTo>
                  <a:pt x="9839" y="0"/>
                </a:moveTo>
                <a:cubicBezTo>
                  <a:pt x="7320" y="0"/>
                  <a:pt x="4804" y="1009"/>
                  <a:pt x="2883" y="3020"/>
                </a:cubicBezTo>
                <a:cubicBezTo>
                  <a:pt x="-961" y="7042"/>
                  <a:pt x="-961" y="13556"/>
                  <a:pt x="2883" y="17578"/>
                </a:cubicBezTo>
                <a:cubicBezTo>
                  <a:pt x="6726" y="21600"/>
                  <a:pt x="12952" y="21600"/>
                  <a:pt x="16795" y="17578"/>
                </a:cubicBezTo>
                <a:cubicBezTo>
                  <a:pt x="20639" y="13556"/>
                  <a:pt x="20639" y="7042"/>
                  <a:pt x="16795" y="3020"/>
                </a:cubicBezTo>
                <a:cubicBezTo>
                  <a:pt x="14874" y="1009"/>
                  <a:pt x="12358" y="0"/>
                  <a:pt x="983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775" name="Great taste"/>
          <p:cNvSpPr txBox="1"/>
          <p:nvPr/>
        </p:nvSpPr>
        <p:spPr>
          <a:xfrm>
            <a:off x="3499019" y="6167921"/>
            <a:ext cx="994877" cy="5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Great taste</a:t>
            </a:r>
          </a:p>
        </p:txBody>
      </p:sp>
      <p:sp>
        <p:nvSpPr>
          <p:cNvPr id="776" name="Fashionable"/>
          <p:cNvSpPr txBox="1"/>
          <p:nvPr/>
        </p:nvSpPr>
        <p:spPr>
          <a:xfrm>
            <a:off x="4231622" y="6912031"/>
            <a:ext cx="1225118" cy="33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Fashionable</a:t>
            </a:r>
          </a:p>
        </p:txBody>
      </p:sp>
      <p:sp>
        <p:nvSpPr>
          <p:cNvPr id="777" name="George Clooney"/>
          <p:cNvSpPr txBox="1"/>
          <p:nvPr/>
        </p:nvSpPr>
        <p:spPr>
          <a:xfrm>
            <a:off x="5071813" y="6136582"/>
            <a:ext cx="994877" cy="517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George Clooney</a:t>
            </a:r>
          </a:p>
        </p:txBody>
      </p:sp>
      <p:sp>
        <p:nvSpPr>
          <p:cNvPr id="778" name="Circle"/>
          <p:cNvSpPr/>
          <p:nvPr/>
        </p:nvSpPr>
        <p:spPr>
          <a:xfrm flipH="1" rot="13980000">
            <a:off x="5217709" y="5901158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79" name="Circle"/>
          <p:cNvSpPr/>
          <p:nvPr/>
        </p:nvSpPr>
        <p:spPr>
          <a:xfrm flipH="1" rot="13980000">
            <a:off x="4689284" y="6543947"/>
            <a:ext cx="194148" cy="194149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0" name="Circle"/>
          <p:cNvSpPr/>
          <p:nvPr/>
        </p:nvSpPr>
        <p:spPr>
          <a:xfrm>
            <a:off x="5083724" y="4466150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1" name="Circle"/>
          <p:cNvSpPr/>
          <p:nvPr/>
        </p:nvSpPr>
        <p:spPr>
          <a:xfrm>
            <a:off x="6069489" y="4349435"/>
            <a:ext cx="194149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2" name="Circle"/>
          <p:cNvSpPr/>
          <p:nvPr/>
        </p:nvSpPr>
        <p:spPr>
          <a:xfrm>
            <a:off x="6216409" y="3572035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3" name="Circle"/>
          <p:cNvSpPr/>
          <p:nvPr/>
        </p:nvSpPr>
        <p:spPr>
          <a:xfrm rot="780000">
            <a:off x="4936845" y="5300256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4" name="Circle"/>
          <p:cNvSpPr/>
          <p:nvPr/>
        </p:nvSpPr>
        <p:spPr>
          <a:xfrm rot="780000">
            <a:off x="4065555" y="5877245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5" name="Circle"/>
          <p:cNvSpPr/>
          <p:nvPr/>
        </p:nvSpPr>
        <p:spPr>
          <a:xfrm>
            <a:off x="3969233" y="4149314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6" name="Circle"/>
          <p:cNvSpPr/>
          <p:nvPr/>
        </p:nvSpPr>
        <p:spPr>
          <a:xfrm>
            <a:off x="4755328" y="3820183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7" name="Circle"/>
          <p:cNvSpPr/>
          <p:nvPr/>
        </p:nvSpPr>
        <p:spPr>
          <a:xfrm>
            <a:off x="7280847" y="6524841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8" name="Circle"/>
          <p:cNvSpPr/>
          <p:nvPr/>
        </p:nvSpPr>
        <p:spPr>
          <a:xfrm>
            <a:off x="7301842" y="5447581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9" name="Circle"/>
          <p:cNvSpPr/>
          <p:nvPr/>
        </p:nvSpPr>
        <p:spPr>
          <a:xfrm>
            <a:off x="8005094" y="5731433"/>
            <a:ext cx="194148" cy="194149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0" name="Circle"/>
          <p:cNvSpPr/>
          <p:nvPr/>
        </p:nvSpPr>
        <p:spPr>
          <a:xfrm>
            <a:off x="7979694" y="4998987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1" name="Circle"/>
          <p:cNvSpPr/>
          <p:nvPr/>
        </p:nvSpPr>
        <p:spPr>
          <a:xfrm>
            <a:off x="6899355" y="4635200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2" name="Circle"/>
          <p:cNvSpPr/>
          <p:nvPr/>
        </p:nvSpPr>
        <p:spPr>
          <a:xfrm>
            <a:off x="7513322" y="4318102"/>
            <a:ext cx="194148" cy="194148"/>
          </a:xfrm>
          <a:prstGeom prst="ellipse">
            <a:avLst/>
          </a:prstGeom>
          <a:solidFill>
            <a:srgbClr val="7EB5EA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3" name="Variety"/>
          <p:cNvSpPr txBox="1"/>
          <p:nvPr/>
        </p:nvSpPr>
        <p:spPr>
          <a:xfrm>
            <a:off x="7234949" y="3982033"/>
            <a:ext cx="928692" cy="265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lnSpc>
                <a:spcPct val="80000"/>
              </a:lnSpc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Variety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1" name="Chapter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4</a:t>
            </a:r>
          </a:p>
        </p:txBody>
      </p:sp>
      <p:sp>
        <p:nvSpPr>
          <p:cNvPr id="802" name="Communicating the Brand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Communicating the Brand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5" name="Figure 1. Brand Communication as a Distinct Type of Marketing Commun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Brand Communication as a Distinct Type of Marketing Communication </a:t>
            </a:r>
          </a:p>
        </p:txBody>
      </p:sp>
      <p:sp>
        <p:nvSpPr>
          <p:cNvPr id="806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807" name="Line"/>
          <p:cNvSpPr/>
          <p:nvPr/>
        </p:nvSpPr>
        <p:spPr>
          <a:xfrm>
            <a:off x="5178065" y="5388903"/>
            <a:ext cx="1348283" cy="1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8" name="Line"/>
          <p:cNvSpPr/>
          <p:nvPr/>
        </p:nvSpPr>
        <p:spPr>
          <a:xfrm>
            <a:off x="5178065" y="5745078"/>
            <a:ext cx="1350801" cy="1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9" name="Line"/>
          <p:cNvSpPr/>
          <p:nvPr/>
        </p:nvSpPr>
        <p:spPr>
          <a:xfrm>
            <a:off x="5178065" y="6126078"/>
            <a:ext cx="1350801" cy="1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16" name="Group"/>
          <p:cNvGrpSpPr/>
          <p:nvPr/>
        </p:nvGrpSpPr>
        <p:grpSpPr>
          <a:xfrm flipH="1" rot="10800000">
            <a:off x="5161216" y="4274213"/>
            <a:ext cx="2309113" cy="900394"/>
            <a:chOff x="0" y="2840"/>
            <a:chExt cx="2309111" cy="900393"/>
          </a:xfrm>
        </p:grpSpPr>
        <p:sp>
          <p:nvSpPr>
            <p:cNvPr id="810" name="Line"/>
            <p:cNvSpPr/>
            <p:nvPr/>
          </p:nvSpPr>
          <p:spPr>
            <a:xfrm>
              <a:off x="0" y="163625"/>
              <a:ext cx="1348283" cy="1"/>
            </a:xfrm>
            <a:prstGeom prst="line">
              <a:avLst/>
            </a:prstGeom>
            <a:solidFill>
              <a:srgbClr val="00E6B7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l" defTabSz="64293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0" y="519800"/>
              <a:ext cx="1350801" cy="1"/>
            </a:xfrm>
            <a:prstGeom prst="line">
              <a:avLst/>
            </a:prstGeom>
            <a:solidFill>
              <a:srgbClr val="00E6B7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l" defTabSz="64293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 flipV="1">
              <a:off x="1340968" y="2840"/>
              <a:ext cx="935435" cy="159418"/>
            </a:xfrm>
            <a:prstGeom prst="line">
              <a:avLst/>
            </a:prstGeom>
            <a:solidFill>
              <a:srgbClr val="00E6B7"/>
            </a:solidFill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l" defTabSz="64293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 flipV="1">
              <a:off x="1340952" y="96797"/>
              <a:ext cx="954018" cy="422552"/>
            </a:xfrm>
            <a:prstGeom prst="line">
              <a:avLst/>
            </a:prstGeom>
            <a:solidFill>
              <a:srgbClr val="00E6B7"/>
            </a:solidFill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l" defTabSz="64293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0" y="900800"/>
              <a:ext cx="1350801" cy="1"/>
            </a:xfrm>
            <a:prstGeom prst="line">
              <a:avLst/>
            </a:prstGeom>
            <a:solidFill>
              <a:srgbClr val="00E6B7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l" defTabSz="64293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 flipV="1">
              <a:off x="1335576" y="177595"/>
              <a:ext cx="973536" cy="725639"/>
            </a:xfrm>
            <a:prstGeom prst="line">
              <a:avLst/>
            </a:prstGeom>
            <a:solidFill>
              <a:srgbClr val="00E6B7"/>
            </a:solidFill>
            <a:ln w="12700" cap="flat">
              <a:solidFill>
                <a:srgbClr val="0000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algn="l" defTabSz="642937"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817" name="Line"/>
          <p:cNvSpPr/>
          <p:nvPr/>
        </p:nvSpPr>
        <p:spPr>
          <a:xfrm flipV="1">
            <a:off x="6519034" y="5263820"/>
            <a:ext cx="923950" cy="123716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  <a:tailEnd type="stealth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8" name="Line"/>
          <p:cNvSpPr/>
          <p:nvPr/>
        </p:nvSpPr>
        <p:spPr>
          <a:xfrm flipV="1">
            <a:off x="6519017" y="5342515"/>
            <a:ext cx="945032" cy="402112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  <a:tailEnd type="stealth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9" name="Offering attributes"/>
          <p:cNvSpPr txBox="1"/>
          <p:nvPr/>
        </p:nvSpPr>
        <p:spPr>
          <a:xfrm>
            <a:off x="4235069" y="6179748"/>
            <a:ext cx="1863676" cy="5714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1285875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attributes</a:t>
            </a:r>
          </a:p>
        </p:txBody>
      </p:sp>
      <p:grpSp>
        <p:nvGrpSpPr>
          <p:cNvPr id="822" name="Group"/>
          <p:cNvGrpSpPr/>
          <p:nvPr/>
        </p:nvGrpSpPr>
        <p:grpSpPr>
          <a:xfrm>
            <a:off x="7504674" y="4836578"/>
            <a:ext cx="1298770" cy="733140"/>
            <a:chOff x="0" y="0"/>
            <a:chExt cx="1298769" cy="733138"/>
          </a:xfrm>
        </p:grpSpPr>
        <p:sp>
          <p:nvSpPr>
            <p:cNvPr id="820" name="Oval"/>
            <p:cNvSpPr/>
            <p:nvPr/>
          </p:nvSpPr>
          <p:spPr>
            <a:xfrm>
              <a:off x="0" y="0"/>
              <a:ext cx="1298770" cy="733139"/>
            </a:xfrm>
            <a:prstGeom prst="ellipse">
              <a:avLst/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2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821" name="Target audience"/>
            <p:cNvSpPr txBox="1"/>
            <p:nvPr/>
          </p:nvSpPr>
          <p:spPr>
            <a:xfrm>
              <a:off x="25577" y="66603"/>
              <a:ext cx="1247615" cy="549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Target audience</a:t>
              </a:r>
            </a:p>
          </p:txBody>
        </p:sp>
      </p:grpSp>
      <p:grpSp>
        <p:nvGrpSpPr>
          <p:cNvPr id="829" name="Group"/>
          <p:cNvGrpSpPr/>
          <p:nvPr/>
        </p:nvGrpSpPr>
        <p:grpSpPr>
          <a:xfrm>
            <a:off x="4445496" y="4140133"/>
            <a:ext cx="1341222" cy="2126030"/>
            <a:chOff x="0" y="0"/>
            <a:chExt cx="1341221" cy="2126028"/>
          </a:xfrm>
        </p:grpSpPr>
        <p:sp>
          <p:nvSpPr>
            <p:cNvPr id="823" name="Incentives"/>
            <p:cNvSpPr/>
            <p:nvPr/>
          </p:nvSpPr>
          <p:spPr>
            <a:xfrm>
              <a:off x="0" y="1454564"/>
              <a:ext cx="1341222" cy="307823"/>
            </a:xfrm>
            <a:prstGeom prst="roundRect">
              <a:avLst>
                <a:gd name="adj" fmla="val 4085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339328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  <p:sp>
          <p:nvSpPr>
            <p:cNvPr id="824" name="Price"/>
            <p:cNvSpPr/>
            <p:nvPr/>
          </p:nvSpPr>
          <p:spPr>
            <a:xfrm>
              <a:off x="0" y="1090923"/>
              <a:ext cx="1341222" cy="307824"/>
            </a:xfrm>
            <a:prstGeom prst="roundRect">
              <a:avLst>
                <a:gd name="adj" fmla="val 4085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339328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825" name="Brand"/>
            <p:cNvSpPr/>
            <p:nvPr/>
          </p:nvSpPr>
          <p:spPr>
            <a:xfrm>
              <a:off x="0" y="727282"/>
              <a:ext cx="1341222" cy="307824"/>
            </a:xfrm>
            <a:prstGeom prst="roundRect">
              <a:avLst>
                <a:gd name="adj" fmla="val 40856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339328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826" name="Service"/>
            <p:cNvSpPr/>
            <p:nvPr/>
          </p:nvSpPr>
          <p:spPr>
            <a:xfrm>
              <a:off x="0" y="363641"/>
              <a:ext cx="1341222" cy="307824"/>
            </a:xfrm>
            <a:prstGeom prst="roundRect">
              <a:avLst>
                <a:gd name="adj" fmla="val 4085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339328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827" name="Product"/>
            <p:cNvSpPr/>
            <p:nvPr/>
          </p:nvSpPr>
          <p:spPr>
            <a:xfrm>
              <a:off x="0" y="0"/>
              <a:ext cx="1341222" cy="307823"/>
            </a:xfrm>
            <a:prstGeom prst="roundRect">
              <a:avLst>
                <a:gd name="adj" fmla="val 40856"/>
              </a:avLst>
            </a:prstGeom>
            <a:solidFill>
              <a:srgbClr val="FFD67E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339328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828" name="Distribution"/>
            <p:cNvSpPr/>
            <p:nvPr/>
          </p:nvSpPr>
          <p:spPr>
            <a:xfrm>
              <a:off x="0" y="1818206"/>
              <a:ext cx="1341222" cy="307823"/>
            </a:xfrm>
            <a:prstGeom prst="roundRect">
              <a:avLst>
                <a:gd name="adj" fmla="val 4085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339328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</p:grpSp>
      <p:sp>
        <p:nvSpPr>
          <p:cNvPr id="830" name="Line"/>
          <p:cNvSpPr/>
          <p:nvPr/>
        </p:nvSpPr>
        <p:spPr>
          <a:xfrm flipV="1">
            <a:off x="6513641" y="5440062"/>
            <a:ext cx="975296" cy="688450"/>
          </a:xfrm>
          <a:prstGeom prst="line">
            <a:avLst/>
          </a:prstGeom>
          <a:solidFill>
            <a:srgbClr val="00E6B7"/>
          </a:solidFill>
          <a:ln w="12700">
            <a:solidFill>
              <a:srgbClr val="000000"/>
            </a:solidFill>
            <a:miter lim="400000"/>
            <a:tailEnd type="stealth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31" name="Communication"/>
          <p:cNvSpPr/>
          <p:nvPr/>
        </p:nvSpPr>
        <p:spPr>
          <a:xfrm rot="16200000">
            <a:off x="5446890" y="5042886"/>
            <a:ext cx="2111020" cy="307824"/>
          </a:xfrm>
          <a:prstGeom prst="roundRect">
            <a:avLst>
              <a:gd name="adj" fmla="val 40856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339328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Communication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34" name="Figure 2. The G-STIC Framework for Brand Communic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The G-STIC Framework for Brand Communication</a:t>
            </a:r>
          </a:p>
        </p:txBody>
      </p:sp>
      <p:sp>
        <p:nvSpPr>
          <p:cNvPr id="83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836" name="Audience"/>
          <p:cNvSpPr/>
          <p:nvPr/>
        </p:nvSpPr>
        <p:spPr>
          <a:xfrm>
            <a:off x="4536699" y="4411362"/>
            <a:ext cx="1739901" cy="310886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Audience</a:t>
            </a:r>
          </a:p>
        </p:txBody>
      </p:sp>
      <p:sp>
        <p:nvSpPr>
          <p:cNvPr id="837" name="Message"/>
          <p:cNvSpPr/>
          <p:nvPr/>
        </p:nvSpPr>
        <p:spPr>
          <a:xfrm>
            <a:off x="6314699" y="4411362"/>
            <a:ext cx="1739901" cy="310886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Message</a:t>
            </a:r>
          </a:p>
        </p:txBody>
      </p:sp>
      <p:sp>
        <p:nvSpPr>
          <p:cNvPr id="838" name="Strategy"/>
          <p:cNvSpPr/>
          <p:nvPr/>
        </p:nvSpPr>
        <p:spPr>
          <a:xfrm>
            <a:off x="4536699" y="4055275"/>
            <a:ext cx="3517901" cy="312424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Strategy</a:t>
            </a:r>
          </a:p>
        </p:txBody>
      </p:sp>
      <p:sp>
        <p:nvSpPr>
          <p:cNvPr id="839" name="Tactics"/>
          <p:cNvSpPr/>
          <p:nvPr/>
        </p:nvSpPr>
        <p:spPr>
          <a:xfrm>
            <a:off x="4536699" y="4791311"/>
            <a:ext cx="3517901" cy="312425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Tactics</a:t>
            </a:r>
          </a:p>
        </p:txBody>
      </p:sp>
      <p:sp>
        <p:nvSpPr>
          <p:cNvPr id="840" name="Goal"/>
          <p:cNvSpPr/>
          <p:nvPr/>
        </p:nvSpPr>
        <p:spPr>
          <a:xfrm>
            <a:off x="4536699" y="3319238"/>
            <a:ext cx="3517901" cy="312424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Goal</a:t>
            </a:r>
          </a:p>
        </p:txBody>
      </p:sp>
      <p:sp>
        <p:nvSpPr>
          <p:cNvPr id="841" name="Focus"/>
          <p:cNvSpPr/>
          <p:nvPr/>
        </p:nvSpPr>
        <p:spPr>
          <a:xfrm>
            <a:off x="4536699" y="3675326"/>
            <a:ext cx="1739901" cy="310885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Focus</a:t>
            </a:r>
          </a:p>
        </p:txBody>
      </p:sp>
      <p:sp>
        <p:nvSpPr>
          <p:cNvPr id="842" name="Benchmarks"/>
          <p:cNvSpPr/>
          <p:nvPr/>
        </p:nvSpPr>
        <p:spPr>
          <a:xfrm>
            <a:off x="6314699" y="3675326"/>
            <a:ext cx="1739901" cy="310885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Benchmarks</a:t>
            </a:r>
          </a:p>
        </p:txBody>
      </p:sp>
      <p:sp>
        <p:nvSpPr>
          <p:cNvPr id="843" name="Implementation"/>
          <p:cNvSpPr/>
          <p:nvPr/>
        </p:nvSpPr>
        <p:spPr>
          <a:xfrm>
            <a:off x="4536699" y="5527348"/>
            <a:ext cx="3517901" cy="312424"/>
          </a:xfrm>
          <a:prstGeom prst="roundRect">
            <a:avLst>
              <a:gd name="adj" fmla="val 45935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Implementation</a:t>
            </a:r>
          </a:p>
        </p:txBody>
      </p:sp>
      <p:sp>
        <p:nvSpPr>
          <p:cNvPr id="844" name="Performance"/>
          <p:cNvSpPr/>
          <p:nvPr/>
        </p:nvSpPr>
        <p:spPr>
          <a:xfrm>
            <a:off x="4536699" y="6619471"/>
            <a:ext cx="1739901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Performance</a:t>
            </a:r>
          </a:p>
        </p:txBody>
      </p:sp>
      <p:sp>
        <p:nvSpPr>
          <p:cNvPr id="845" name="Context"/>
          <p:cNvSpPr/>
          <p:nvPr/>
        </p:nvSpPr>
        <p:spPr>
          <a:xfrm>
            <a:off x="6314699" y="6619471"/>
            <a:ext cx="1739901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Context</a:t>
            </a:r>
          </a:p>
        </p:txBody>
      </p:sp>
      <p:sp>
        <p:nvSpPr>
          <p:cNvPr id="846" name="Control"/>
          <p:cNvSpPr/>
          <p:nvPr/>
        </p:nvSpPr>
        <p:spPr>
          <a:xfrm>
            <a:off x="4536699" y="6263384"/>
            <a:ext cx="3517901" cy="312424"/>
          </a:xfrm>
          <a:prstGeom prst="roundRect">
            <a:avLst>
              <a:gd name="adj" fmla="val 45935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Control</a:t>
            </a:r>
          </a:p>
        </p:txBody>
      </p:sp>
      <p:sp>
        <p:nvSpPr>
          <p:cNvPr id="847" name="Media"/>
          <p:cNvSpPr/>
          <p:nvPr/>
        </p:nvSpPr>
        <p:spPr>
          <a:xfrm>
            <a:off x="4536699" y="5147399"/>
            <a:ext cx="17399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Media</a:t>
            </a:r>
          </a:p>
        </p:txBody>
      </p:sp>
      <p:sp>
        <p:nvSpPr>
          <p:cNvPr id="848" name="Creative"/>
          <p:cNvSpPr/>
          <p:nvPr/>
        </p:nvSpPr>
        <p:spPr>
          <a:xfrm>
            <a:off x="6314699" y="5147399"/>
            <a:ext cx="17399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Creative</a:t>
            </a:r>
          </a:p>
        </p:txBody>
      </p:sp>
      <p:sp>
        <p:nvSpPr>
          <p:cNvPr id="849" name="Development"/>
          <p:cNvSpPr/>
          <p:nvPr/>
        </p:nvSpPr>
        <p:spPr>
          <a:xfrm>
            <a:off x="4536699" y="5883435"/>
            <a:ext cx="1739901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Development</a:t>
            </a:r>
          </a:p>
        </p:txBody>
      </p:sp>
      <p:sp>
        <p:nvSpPr>
          <p:cNvPr id="850" name="Deployment"/>
          <p:cNvSpPr/>
          <p:nvPr/>
        </p:nvSpPr>
        <p:spPr>
          <a:xfrm>
            <a:off x="6314699" y="5883435"/>
            <a:ext cx="1739901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Deployment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3" name="Chapter 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5</a:t>
            </a:r>
          </a:p>
        </p:txBody>
      </p:sp>
      <p:sp>
        <p:nvSpPr>
          <p:cNvPr id="854" name="Designing the Brand Architecture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Designing the Brand Architecture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1" name="Figure 2. Benefit Visibility and Brand Impa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Benefit Visibility and Brand Impact </a:t>
            </a:r>
          </a:p>
        </p:txBody>
      </p:sp>
      <p:sp>
        <p:nvSpPr>
          <p:cNvPr id="132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33" name="Arrow"/>
          <p:cNvSpPr/>
          <p:nvPr/>
        </p:nvSpPr>
        <p:spPr>
          <a:xfrm flipH="1" rot="5400000">
            <a:off x="6093770" y="5385461"/>
            <a:ext cx="1708224" cy="234383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" name="Value added  by brands"/>
          <p:cNvSpPr txBox="1"/>
          <p:nvPr/>
        </p:nvSpPr>
        <p:spPr>
          <a:xfrm>
            <a:off x="7085496" y="5096797"/>
            <a:ext cx="1042809" cy="764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Value added </a:t>
            </a:r>
            <a:br/>
            <a:r>
              <a:t>by brands</a:t>
            </a:r>
          </a:p>
        </p:txBody>
      </p:sp>
      <p:sp>
        <p:nvSpPr>
          <p:cNvPr id="135" name="Rounded Rectangle"/>
          <p:cNvSpPr/>
          <p:nvPr/>
        </p:nvSpPr>
        <p:spPr>
          <a:xfrm>
            <a:off x="5169191" y="4614511"/>
            <a:ext cx="1585515" cy="531450"/>
          </a:xfrm>
          <a:prstGeom prst="roundRect">
            <a:avLst>
              <a:gd name="adj" fmla="val 10596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36" name="Credence attributes"/>
          <p:cNvSpPr txBox="1"/>
          <p:nvPr/>
        </p:nvSpPr>
        <p:spPr>
          <a:xfrm>
            <a:off x="5169191" y="4589912"/>
            <a:ext cx="158551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Credence attributes </a:t>
            </a:r>
          </a:p>
        </p:txBody>
      </p:sp>
      <p:sp>
        <p:nvSpPr>
          <p:cNvPr id="137" name="Rounded Rectangle"/>
          <p:cNvSpPr/>
          <p:nvPr/>
        </p:nvSpPr>
        <p:spPr>
          <a:xfrm>
            <a:off x="5169191" y="5224573"/>
            <a:ext cx="1585515" cy="531450"/>
          </a:xfrm>
          <a:prstGeom prst="roundRect">
            <a:avLst>
              <a:gd name="adj" fmla="val 10596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38" name="Experiential attributes"/>
          <p:cNvSpPr txBox="1"/>
          <p:nvPr/>
        </p:nvSpPr>
        <p:spPr>
          <a:xfrm>
            <a:off x="5294965" y="5199843"/>
            <a:ext cx="133396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Experiential attributes</a:t>
            </a:r>
          </a:p>
        </p:txBody>
      </p:sp>
      <p:sp>
        <p:nvSpPr>
          <p:cNvPr id="139" name="Rounded Rectangle"/>
          <p:cNvSpPr/>
          <p:nvPr/>
        </p:nvSpPr>
        <p:spPr>
          <a:xfrm>
            <a:off x="5169191" y="5834634"/>
            <a:ext cx="1585515" cy="531451"/>
          </a:xfrm>
          <a:prstGeom prst="roundRect">
            <a:avLst>
              <a:gd name="adj" fmla="val 10596"/>
            </a:avLst>
          </a:prstGeom>
          <a:solidFill>
            <a:srgbClr val="FFD37D"/>
          </a:solidFill>
          <a:ln>
            <a:solidFill>
              <a:srgbClr val="000000"/>
            </a:solidFill>
          </a:ln>
        </p:spPr>
        <p:txBody>
          <a:bodyPr lIns="38100" tIns="38100" rIns="38100" bIns="3810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40" name="Observable attributes"/>
          <p:cNvSpPr txBox="1"/>
          <p:nvPr/>
        </p:nvSpPr>
        <p:spPr>
          <a:xfrm>
            <a:off x="5294965" y="5809773"/>
            <a:ext cx="133396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8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Observable attributes</a:t>
            </a:r>
          </a:p>
        </p:txBody>
      </p:sp>
      <p:sp>
        <p:nvSpPr>
          <p:cNvPr id="141" name="Arrow"/>
          <p:cNvSpPr/>
          <p:nvPr/>
        </p:nvSpPr>
        <p:spPr>
          <a:xfrm flipH="1" rot="16200000">
            <a:off x="4146677" y="5386152"/>
            <a:ext cx="1708224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2" name="Visibility of benefits"/>
          <p:cNvSpPr txBox="1"/>
          <p:nvPr/>
        </p:nvSpPr>
        <p:spPr>
          <a:xfrm>
            <a:off x="3504434" y="5096797"/>
            <a:ext cx="1333966" cy="764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r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Visibility</a:t>
            </a:r>
            <a:br/>
            <a:r>
              <a:t>of benefits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57" name="Figure 1. The Role of Brands in Targeting Multiple Seg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The Role of Brands in Targeting Multiple Segments</a:t>
            </a:r>
          </a:p>
        </p:txBody>
      </p:sp>
      <p:sp>
        <p:nvSpPr>
          <p:cNvPr id="858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859" name="Rounded Rectangle"/>
          <p:cNvSpPr/>
          <p:nvPr/>
        </p:nvSpPr>
        <p:spPr>
          <a:xfrm>
            <a:off x="2588034" y="5228743"/>
            <a:ext cx="3621285" cy="308260"/>
          </a:xfrm>
          <a:prstGeom prst="roundRect">
            <a:avLst>
              <a:gd name="adj" fmla="val 4924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grpSp>
        <p:nvGrpSpPr>
          <p:cNvPr id="868" name="Group"/>
          <p:cNvGrpSpPr/>
          <p:nvPr/>
        </p:nvGrpSpPr>
        <p:grpSpPr>
          <a:xfrm>
            <a:off x="2622292" y="5398074"/>
            <a:ext cx="3552768" cy="1230886"/>
            <a:chOff x="0" y="0"/>
            <a:chExt cx="3552767" cy="1230884"/>
          </a:xfrm>
        </p:grpSpPr>
        <p:sp>
          <p:nvSpPr>
            <p:cNvPr id="860" name="Rounded Rectangle"/>
            <p:cNvSpPr/>
            <p:nvPr/>
          </p:nvSpPr>
          <p:spPr>
            <a:xfrm>
              <a:off x="0" y="0"/>
              <a:ext cx="3552768" cy="1230885"/>
            </a:xfrm>
            <a:prstGeom prst="roundRect">
              <a:avLst>
                <a:gd name="adj" fmla="val 12067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861" name="Product"/>
            <p:cNvSpPr/>
            <p:nvPr/>
          </p:nvSpPr>
          <p:spPr>
            <a:xfrm>
              <a:off x="54737" y="209913"/>
              <a:ext cx="1117284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862" name="Service"/>
            <p:cNvSpPr/>
            <p:nvPr/>
          </p:nvSpPr>
          <p:spPr>
            <a:xfrm>
              <a:off x="1205816" y="216252"/>
              <a:ext cx="1117284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863" name="Brand"/>
            <p:cNvSpPr/>
            <p:nvPr/>
          </p:nvSpPr>
          <p:spPr>
            <a:xfrm>
              <a:off x="2351281" y="208585"/>
              <a:ext cx="1142704" cy="290830"/>
            </a:xfrm>
            <a:prstGeom prst="roundRect">
              <a:avLst>
                <a:gd name="adj" fmla="val 50000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864" name="Communication"/>
            <p:cNvSpPr/>
            <p:nvPr/>
          </p:nvSpPr>
          <p:spPr>
            <a:xfrm>
              <a:off x="54737" y="878752"/>
              <a:ext cx="18415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865" name="Distribution"/>
            <p:cNvSpPr/>
            <p:nvPr/>
          </p:nvSpPr>
          <p:spPr>
            <a:xfrm>
              <a:off x="1931884" y="878752"/>
              <a:ext cx="15621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866" name="Price"/>
            <p:cNvSpPr/>
            <p:nvPr/>
          </p:nvSpPr>
          <p:spPr>
            <a:xfrm>
              <a:off x="54737" y="541743"/>
              <a:ext cx="18415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867" name="Incentives"/>
            <p:cNvSpPr/>
            <p:nvPr/>
          </p:nvSpPr>
          <p:spPr>
            <a:xfrm>
              <a:off x="1931884" y="541743"/>
              <a:ext cx="15621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</p:grpSp>
      <p:sp>
        <p:nvSpPr>
          <p:cNvPr id="869" name="Offering A"/>
          <p:cNvSpPr txBox="1"/>
          <p:nvPr/>
        </p:nvSpPr>
        <p:spPr>
          <a:xfrm>
            <a:off x="3743099" y="5246836"/>
            <a:ext cx="1311155" cy="29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Offering A</a:t>
            </a:r>
          </a:p>
        </p:txBody>
      </p:sp>
      <p:sp>
        <p:nvSpPr>
          <p:cNvPr id="870" name="Arrow"/>
          <p:cNvSpPr/>
          <p:nvPr/>
        </p:nvSpPr>
        <p:spPr>
          <a:xfrm rot="5399925">
            <a:off x="4347058" y="5059476"/>
            <a:ext cx="128635" cy="255256"/>
          </a:xfrm>
          <a:prstGeom prst="rightArrow">
            <a:avLst>
              <a:gd name="adj1" fmla="val 32944"/>
              <a:gd name="adj2" fmla="val 2759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71" name="Rounded Rectangle"/>
          <p:cNvSpPr/>
          <p:nvPr/>
        </p:nvSpPr>
        <p:spPr>
          <a:xfrm>
            <a:off x="6465177" y="5228743"/>
            <a:ext cx="3621285" cy="308260"/>
          </a:xfrm>
          <a:prstGeom prst="roundRect">
            <a:avLst>
              <a:gd name="adj" fmla="val 4924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grpSp>
        <p:nvGrpSpPr>
          <p:cNvPr id="880" name="Group"/>
          <p:cNvGrpSpPr/>
          <p:nvPr/>
        </p:nvGrpSpPr>
        <p:grpSpPr>
          <a:xfrm>
            <a:off x="6499435" y="5398074"/>
            <a:ext cx="3552769" cy="1230886"/>
            <a:chOff x="0" y="0"/>
            <a:chExt cx="3552767" cy="1230884"/>
          </a:xfrm>
        </p:grpSpPr>
        <p:sp>
          <p:nvSpPr>
            <p:cNvPr id="872" name="Rounded Rectangle"/>
            <p:cNvSpPr/>
            <p:nvPr/>
          </p:nvSpPr>
          <p:spPr>
            <a:xfrm>
              <a:off x="0" y="0"/>
              <a:ext cx="3552768" cy="1230885"/>
            </a:xfrm>
            <a:prstGeom prst="roundRect">
              <a:avLst>
                <a:gd name="adj" fmla="val 12067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873" name="Product"/>
            <p:cNvSpPr/>
            <p:nvPr/>
          </p:nvSpPr>
          <p:spPr>
            <a:xfrm>
              <a:off x="54737" y="209913"/>
              <a:ext cx="1117284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Product</a:t>
              </a:r>
            </a:p>
          </p:txBody>
        </p:sp>
        <p:sp>
          <p:nvSpPr>
            <p:cNvPr id="874" name="Service"/>
            <p:cNvSpPr/>
            <p:nvPr/>
          </p:nvSpPr>
          <p:spPr>
            <a:xfrm>
              <a:off x="1205816" y="216252"/>
              <a:ext cx="1117284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Service</a:t>
              </a:r>
            </a:p>
          </p:txBody>
        </p:sp>
        <p:sp>
          <p:nvSpPr>
            <p:cNvPr id="875" name="Brand"/>
            <p:cNvSpPr/>
            <p:nvPr/>
          </p:nvSpPr>
          <p:spPr>
            <a:xfrm>
              <a:off x="2351281" y="208585"/>
              <a:ext cx="1142704" cy="290830"/>
            </a:xfrm>
            <a:prstGeom prst="roundRect">
              <a:avLst>
                <a:gd name="adj" fmla="val 50000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</a:t>
              </a:r>
            </a:p>
          </p:txBody>
        </p:sp>
        <p:sp>
          <p:nvSpPr>
            <p:cNvPr id="876" name="Communication"/>
            <p:cNvSpPr/>
            <p:nvPr/>
          </p:nvSpPr>
          <p:spPr>
            <a:xfrm>
              <a:off x="54737" y="878752"/>
              <a:ext cx="18415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877" name="Distribution"/>
            <p:cNvSpPr/>
            <p:nvPr/>
          </p:nvSpPr>
          <p:spPr>
            <a:xfrm>
              <a:off x="1931884" y="878752"/>
              <a:ext cx="15621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Distribution</a:t>
              </a:r>
            </a:p>
          </p:txBody>
        </p:sp>
        <p:sp>
          <p:nvSpPr>
            <p:cNvPr id="878" name="Price"/>
            <p:cNvSpPr/>
            <p:nvPr/>
          </p:nvSpPr>
          <p:spPr>
            <a:xfrm>
              <a:off x="54737" y="541743"/>
              <a:ext cx="18415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Price</a:t>
              </a:r>
            </a:p>
          </p:txBody>
        </p:sp>
        <p:sp>
          <p:nvSpPr>
            <p:cNvPr id="879" name="Incentives"/>
            <p:cNvSpPr/>
            <p:nvPr/>
          </p:nvSpPr>
          <p:spPr>
            <a:xfrm>
              <a:off x="1931884" y="541743"/>
              <a:ext cx="1562101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Incentives</a:t>
              </a:r>
            </a:p>
          </p:txBody>
        </p:sp>
      </p:grpSp>
      <p:sp>
        <p:nvSpPr>
          <p:cNvPr id="881" name="Offering B"/>
          <p:cNvSpPr txBox="1"/>
          <p:nvPr/>
        </p:nvSpPr>
        <p:spPr>
          <a:xfrm>
            <a:off x="7620242" y="5246836"/>
            <a:ext cx="1311155" cy="29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Offering B</a:t>
            </a:r>
          </a:p>
        </p:txBody>
      </p:sp>
      <p:sp>
        <p:nvSpPr>
          <p:cNvPr id="882" name="Arrow"/>
          <p:cNvSpPr/>
          <p:nvPr/>
        </p:nvSpPr>
        <p:spPr>
          <a:xfrm rot="5399925">
            <a:off x="8224201" y="5059476"/>
            <a:ext cx="128635" cy="255256"/>
          </a:xfrm>
          <a:prstGeom prst="rightArrow">
            <a:avLst>
              <a:gd name="adj1" fmla="val 32944"/>
              <a:gd name="adj2" fmla="val 2759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887" name="Group"/>
          <p:cNvGrpSpPr/>
          <p:nvPr/>
        </p:nvGrpSpPr>
        <p:grpSpPr>
          <a:xfrm>
            <a:off x="2622292" y="4300387"/>
            <a:ext cx="3552768" cy="729219"/>
            <a:chOff x="0" y="0"/>
            <a:chExt cx="3552767" cy="729217"/>
          </a:xfrm>
        </p:grpSpPr>
        <p:sp>
          <p:nvSpPr>
            <p:cNvPr id="883" name="Customers"/>
            <p:cNvSpPr/>
            <p:nvPr/>
          </p:nvSpPr>
          <p:spPr>
            <a:xfrm>
              <a:off x="60976" y="348390"/>
              <a:ext cx="1423229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Customers</a:t>
              </a:r>
            </a:p>
          </p:txBody>
        </p:sp>
        <p:sp>
          <p:nvSpPr>
            <p:cNvPr id="884" name="Rounded Rectangle"/>
            <p:cNvSpPr/>
            <p:nvPr/>
          </p:nvSpPr>
          <p:spPr>
            <a:xfrm>
              <a:off x="0" y="161107"/>
              <a:ext cx="3552768" cy="568111"/>
            </a:xfrm>
            <a:prstGeom prst="roundRect">
              <a:avLst>
                <a:gd name="adj" fmla="val 26145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885" name="Value Proposition"/>
            <p:cNvSpPr/>
            <p:nvPr/>
          </p:nvSpPr>
          <p:spPr>
            <a:xfrm>
              <a:off x="1527925" y="348390"/>
              <a:ext cx="1960455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886" name="Strategy A"/>
            <p:cNvSpPr txBox="1"/>
            <p:nvPr/>
          </p:nvSpPr>
          <p:spPr>
            <a:xfrm>
              <a:off x="1120806" y="0"/>
              <a:ext cx="1311155" cy="2963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Strategy A</a:t>
              </a:r>
            </a:p>
          </p:txBody>
        </p:sp>
      </p:grpSp>
      <p:grpSp>
        <p:nvGrpSpPr>
          <p:cNvPr id="892" name="Group"/>
          <p:cNvGrpSpPr/>
          <p:nvPr/>
        </p:nvGrpSpPr>
        <p:grpSpPr>
          <a:xfrm>
            <a:off x="6499435" y="4300387"/>
            <a:ext cx="3552769" cy="729219"/>
            <a:chOff x="0" y="0"/>
            <a:chExt cx="3552767" cy="729217"/>
          </a:xfrm>
        </p:grpSpPr>
        <p:sp>
          <p:nvSpPr>
            <p:cNvPr id="888" name="Customers"/>
            <p:cNvSpPr/>
            <p:nvPr/>
          </p:nvSpPr>
          <p:spPr>
            <a:xfrm>
              <a:off x="60976" y="348390"/>
              <a:ext cx="1423229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Customers</a:t>
              </a:r>
            </a:p>
          </p:txBody>
        </p:sp>
        <p:sp>
          <p:nvSpPr>
            <p:cNvPr id="889" name="Rounded Rectangle"/>
            <p:cNvSpPr/>
            <p:nvPr/>
          </p:nvSpPr>
          <p:spPr>
            <a:xfrm>
              <a:off x="0" y="161107"/>
              <a:ext cx="3552768" cy="568111"/>
            </a:xfrm>
            <a:prstGeom prst="roundRect">
              <a:avLst>
                <a:gd name="adj" fmla="val 26145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24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890" name="Value Proposition"/>
            <p:cNvSpPr/>
            <p:nvPr/>
          </p:nvSpPr>
          <p:spPr>
            <a:xfrm>
              <a:off x="1527925" y="348390"/>
              <a:ext cx="1960455" cy="290830"/>
            </a:xfrm>
            <a:prstGeom prst="roundRect">
              <a:avLst>
                <a:gd name="adj" fmla="val 50000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891" name="Strategy B"/>
            <p:cNvSpPr txBox="1"/>
            <p:nvPr/>
          </p:nvSpPr>
          <p:spPr>
            <a:xfrm>
              <a:off x="1120806" y="0"/>
              <a:ext cx="1311155" cy="29633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8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Strategy B</a:t>
              </a:r>
            </a:p>
          </p:txBody>
        </p:sp>
      </p:grpSp>
      <p:grpSp>
        <p:nvGrpSpPr>
          <p:cNvPr id="895" name="Group"/>
          <p:cNvGrpSpPr/>
          <p:nvPr/>
        </p:nvGrpSpPr>
        <p:grpSpPr>
          <a:xfrm>
            <a:off x="4376250" y="3650317"/>
            <a:ext cx="3988611" cy="539448"/>
            <a:chOff x="0" y="0"/>
            <a:chExt cx="3988609" cy="539446"/>
          </a:xfrm>
        </p:grpSpPr>
        <p:sp>
          <p:nvSpPr>
            <p:cNvPr id="893" name="Line"/>
            <p:cNvSpPr/>
            <p:nvPr/>
          </p:nvSpPr>
          <p:spPr>
            <a:xfrm flipV="1">
              <a:off x="0" y="2228"/>
              <a:ext cx="1998465" cy="53548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 flipH="1" flipV="1">
              <a:off x="1975366" y="-1"/>
              <a:ext cx="2013244" cy="53944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896" name="Market Strategy"/>
          <p:cNvSpPr txBox="1"/>
          <p:nvPr/>
        </p:nvSpPr>
        <p:spPr>
          <a:xfrm>
            <a:off x="5249466" y="3258293"/>
            <a:ext cx="2261027" cy="403893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Strategy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9" name="Figure 2. Designing a Brand Portfolio Strategy: Toyo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Designing a Brand Portfolio Strategy: Toyota</a:t>
            </a:r>
          </a:p>
        </p:txBody>
      </p:sp>
      <p:sp>
        <p:nvSpPr>
          <p:cNvPr id="90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901" name="Practical and  inexpensive"/>
          <p:cNvSpPr txBox="1"/>
          <p:nvPr/>
        </p:nvSpPr>
        <p:spPr>
          <a:xfrm>
            <a:off x="2446997" y="3867145"/>
            <a:ext cx="1757255" cy="65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Practical and </a:t>
            </a:r>
            <a:br/>
            <a:r>
              <a:t>inexpensive</a:t>
            </a:r>
          </a:p>
        </p:txBody>
      </p:sp>
      <p:sp>
        <p:nvSpPr>
          <p:cNvPr id="902" name="Everyday  transportation"/>
          <p:cNvSpPr txBox="1"/>
          <p:nvPr/>
        </p:nvSpPr>
        <p:spPr>
          <a:xfrm>
            <a:off x="4071578" y="3867145"/>
            <a:ext cx="1813712" cy="65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Everyday </a:t>
            </a:r>
            <a:br/>
            <a:r>
              <a:t>transportation </a:t>
            </a:r>
          </a:p>
        </p:txBody>
      </p:sp>
      <p:sp>
        <p:nvSpPr>
          <p:cNvPr id="903" name="Commercial  transportation"/>
          <p:cNvSpPr txBox="1"/>
          <p:nvPr/>
        </p:nvSpPr>
        <p:spPr>
          <a:xfrm>
            <a:off x="5803079" y="3867145"/>
            <a:ext cx="1747845" cy="65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Commercial </a:t>
            </a:r>
            <a:br/>
            <a:r>
              <a:t>transportation</a:t>
            </a:r>
          </a:p>
        </p:txBody>
      </p:sp>
      <p:sp>
        <p:nvSpPr>
          <p:cNvPr id="904" name="Utilitarian  transportation"/>
          <p:cNvSpPr txBox="1"/>
          <p:nvPr/>
        </p:nvSpPr>
        <p:spPr>
          <a:xfrm>
            <a:off x="7584896" y="3867145"/>
            <a:ext cx="1747846" cy="65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Utilitarian </a:t>
            </a:r>
            <a:br/>
            <a:r>
              <a:t>transportation</a:t>
            </a:r>
          </a:p>
        </p:txBody>
      </p:sp>
      <p:sp>
        <p:nvSpPr>
          <p:cNvPr id="905" name="Luxury  experience"/>
          <p:cNvSpPr txBox="1"/>
          <p:nvPr/>
        </p:nvSpPr>
        <p:spPr>
          <a:xfrm>
            <a:off x="9424074" y="3867145"/>
            <a:ext cx="1446974" cy="65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Luxury </a:t>
            </a:r>
            <a:br/>
            <a:r>
              <a:t>experience</a:t>
            </a:r>
          </a:p>
        </p:txBody>
      </p:sp>
      <p:sp>
        <p:nvSpPr>
          <p:cNvPr id="906" name="Value  proposition"/>
          <p:cNvSpPr txBox="1"/>
          <p:nvPr/>
        </p:nvSpPr>
        <p:spPr>
          <a:xfrm>
            <a:off x="1117860" y="3867145"/>
            <a:ext cx="1413750" cy="65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>
              <a:lnSpc>
                <a:spcPct val="80000"/>
              </a:lnSpc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Value </a:t>
            </a:r>
            <a:br/>
            <a:r>
              <a:t>proposition</a:t>
            </a:r>
          </a:p>
        </p:txBody>
      </p:sp>
      <p:pic>
        <p:nvPicPr>
          <p:cNvPr id="907" name="image8.jpg" descr="image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44419" y="4485755"/>
            <a:ext cx="1606982" cy="770772"/>
          </a:xfrm>
          <a:prstGeom prst="rect">
            <a:avLst/>
          </a:prstGeom>
          <a:ln w="12700"/>
        </p:spPr>
      </p:pic>
      <p:pic>
        <p:nvPicPr>
          <p:cNvPr id="908" name="image17.jpg" descr="image17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84834" y="4610315"/>
            <a:ext cx="1587202" cy="598847"/>
          </a:xfrm>
          <a:prstGeom prst="rect">
            <a:avLst/>
          </a:prstGeom>
          <a:ln w="12700"/>
        </p:spPr>
      </p:pic>
      <p:pic>
        <p:nvPicPr>
          <p:cNvPr id="909" name="image18.jpg" descr="image18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84293" y="4604629"/>
            <a:ext cx="1566288" cy="591734"/>
          </a:xfrm>
          <a:prstGeom prst="rect">
            <a:avLst/>
          </a:prstGeom>
          <a:ln w="12700"/>
        </p:spPr>
      </p:pic>
      <p:pic>
        <p:nvPicPr>
          <p:cNvPr id="910" name="image19.jpg" descr="image19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960027" y="4578583"/>
            <a:ext cx="1626733" cy="614707"/>
          </a:xfrm>
          <a:prstGeom prst="rect">
            <a:avLst/>
          </a:prstGeom>
          <a:ln w="12700"/>
        </p:spPr>
      </p:pic>
      <p:pic>
        <p:nvPicPr>
          <p:cNvPr id="911" name="image20.jpg" descr="image20.jpg"/>
          <p:cNvPicPr>
            <a:picLocks noChangeAspect="1"/>
          </p:cNvPicPr>
          <p:nvPr/>
        </p:nvPicPr>
        <p:blipFill>
          <a:blip r:embed="rId6">
            <a:extLst/>
          </a:blip>
          <a:srcRect l="0" t="15694" r="0" b="0"/>
          <a:stretch>
            <a:fillRect/>
          </a:stretch>
        </p:blipFill>
        <p:spPr>
          <a:xfrm>
            <a:off x="2764293" y="4563044"/>
            <a:ext cx="1122662" cy="710334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Product"/>
          <p:cNvSpPr txBox="1"/>
          <p:nvPr/>
        </p:nvSpPr>
        <p:spPr>
          <a:xfrm>
            <a:off x="1512710" y="4643920"/>
            <a:ext cx="1018900" cy="416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</a:t>
            </a:r>
          </a:p>
        </p:txBody>
      </p:sp>
      <p:sp>
        <p:nvSpPr>
          <p:cNvPr id="913" name="$"/>
          <p:cNvSpPr txBox="1"/>
          <p:nvPr/>
        </p:nvSpPr>
        <p:spPr>
          <a:xfrm>
            <a:off x="3165360" y="6158624"/>
            <a:ext cx="320529" cy="496432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buFont typeface="Century Gothic"/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$</a:t>
            </a:r>
          </a:p>
        </p:txBody>
      </p:sp>
      <p:sp>
        <p:nvSpPr>
          <p:cNvPr id="914" name="$$"/>
          <p:cNvSpPr txBox="1"/>
          <p:nvPr/>
        </p:nvSpPr>
        <p:spPr>
          <a:xfrm>
            <a:off x="6435451" y="6158624"/>
            <a:ext cx="483102" cy="496432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buFont typeface="Century Gothic"/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$$</a:t>
            </a:r>
          </a:p>
        </p:txBody>
      </p:sp>
      <p:sp>
        <p:nvSpPr>
          <p:cNvPr id="915" name="$$$"/>
          <p:cNvSpPr txBox="1"/>
          <p:nvPr/>
        </p:nvSpPr>
        <p:spPr>
          <a:xfrm>
            <a:off x="9824722" y="6158624"/>
            <a:ext cx="645676" cy="496432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buFont typeface="Century Gothic"/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$$$</a:t>
            </a:r>
          </a:p>
        </p:txBody>
      </p:sp>
      <p:sp>
        <p:nvSpPr>
          <p:cNvPr id="916" name="Price"/>
          <p:cNvSpPr txBox="1"/>
          <p:nvPr/>
        </p:nvSpPr>
        <p:spPr>
          <a:xfrm>
            <a:off x="1826825" y="6198669"/>
            <a:ext cx="704785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</a:t>
            </a:r>
          </a:p>
        </p:txBody>
      </p:sp>
      <p:sp>
        <p:nvSpPr>
          <p:cNvPr id="917" name="$$"/>
          <p:cNvSpPr txBox="1"/>
          <p:nvPr/>
        </p:nvSpPr>
        <p:spPr>
          <a:xfrm>
            <a:off x="4736884" y="6158624"/>
            <a:ext cx="483101" cy="496432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buFont typeface="Century Gothic"/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$$</a:t>
            </a:r>
          </a:p>
        </p:txBody>
      </p:sp>
      <p:sp>
        <p:nvSpPr>
          <p:cNvPr id="918" name="$$"/>
          <p:cNvSpPr txBox="1"/>
          <p:nvPr/>
        </p:nvSpPr>
        <p:spPr>
          <a:xfrm>
            <a:off x="8217268" y="6158624"/>
            <a:ext cx="483102" cy="496432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buClr>
                <a:srgbClr val="000000"/>
              </a:buClr>
              <a:buFont typeface="Century Gothic"/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rPr b="0">
                <a:latin typeface="+mn-lt"/>
                <a:ea typeface="+mn-ea"/>
                <a:cs typeface="+mn-cs"/>
                <a:sym typeface="Century Gothic"/>
              </a:rPr>
              <a:t>$$</a:t>
            </a:r>
          </a:p>
        </p:txBody>
      </p:sp>
      <p:sp>
        <p:nvSpPr>
          <p:cNvPr id="919" name="Distribution"/>
          <p:cNvSpPr txBox="1"/>
          <p:nvPr/>
        </p:nvSpPr>
        <p:spPr>
          <a:xfrm>
            <a:off x="1141790" y="6676290"/>
            <a:ext cx="1389820" cy="416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Distribution</a:t>
            </a:r>
          </a:p>
        </p:txBody>
      </p:sp>
      <p:sp>
        <p:nvSpPr>
          <p:cNvPr id="920" name="Toyota  dealership"/>
          <p:cNvSpPr txBox="1"/>
          <p:nvPr/>
        </p:nvSpPr>
        <p:spPr>
          <a:xfrm>
            <a:off x="2672941" y="6586790"/>
            <a:ext cx="1305367" cy="624514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Toyota </a:t>
            </a:r>
            <a:br>
              <a:rPr>
                <a:latin typeface="+mn-lt"/>
                <a:ea typeface="+mn-ea"/>
                <a:cs typeface="+mn-cs"/>
                <a:sym typeface="Century Gothic"/>
              </a:rPr>
            </a:br>
            <a:r>
              <a:rPr>
                <a:latin typeface="+mn-lt"/>
                <a:ea typeface="+mn-ea"/>
                <a:cs typeface="+mn-cs"/>
                <a:sym typeface="Century Gothic"/>
              </a:rPr>
              <a:t>dealership</a:t>
            </a:r>
          </a:p>
        </p:txBody>
      </p:sp>
      <p:sp>
        <p:nvSpPr>
          <p:cNvPr id="921" name="Toyota  dealership"/>
          <p:cNvSpPr txBox="1"/>
          <p:nvPr/>
        </p:nvSpPr>
        <p:spPr>
          <a:xfrm>
            <a:off x="4325751" y="6586790"/>
            <a:ext cx="1305367" cy="624514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Toyota </a:t>
            </a:r>
            <a:br>
              <a:rPr>
                <a:latin typeface="+mn-lt"/>
                <a:ea typeface="+mn-ea"/>
                <a:cs typeface="+mn-cs"/>
                <a:sym typeface="Century Gothic"/>
              </a:rPr>
            </a:br>
            <a:r>
              <a:rPr>
                <a:latin typeface="+mn-lt"/>
                <a:ea typeface="+mn-ea"/>
                <a:cs typeface="+mn-cs"/>
                <a:sym typeface="Century Gothic"/>
              </a:rPr>
              <a:t>dealership</a:t>
            </a:r>
          </a:p>
        </p:txBody>
      </p:sp>
      <p:sp>
        <p:nvSpPr>
          <p:cNvPr id="922" name="Toyota  dealership"/>
          <p:cNvSpPr txBox="1"/>
          <p:nvPr/>
        </p:nvSpPr>
        <p:spPr>
          <a:xfrm>
            <a:off x="6024318" y="6586790"/>
            <a:ext cx="1305366" cy="624514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Toyota </a:t>
            </a:r>
            <a:br>
              <a:rPr>
                <a:latin typeface="+mn-lt"/>
                <a:ea typeface="+mn-ea"/>
                <a:cs typeface="+mn-cs"/>
                <a:sym typeface="Century Gothic"/>
              </a:rPr>
            </a:br>
            <a:r>
              <a:rPr>
                <a:latin typeface="+mn-lt"/>
                <a:ea typeface="+mn-ea"/>
                <a:cs typeface="+mn-cs"/>
                <a:sym typeface="Century Gothic"/>
              </a:rPr>
              <a:t>dealership</a:t>
            </a:r>
          </a:p>
        </p:txBody>
      </p:sp>
      <p:sp>
        <p:nvSpPr>
          <p:cNvPr id="923" name="Toyota  dealership"/>
          <p:cNvSpPr txBox="1"/>
          <p:nvPr/>
        </p:nvSpPr>
        <p:spPr>
          <a:xfrm>
            <a:off x="7806135" y="6586790"/>
            <a:ext cx="1305367" cy="624514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Toyota </a:t>
            </a:r>
            <a:br>
              <a:rPr>
                <a:latin typeface="+mn-lt"/>
                <a:ea typeface="+mn-ea"/>
                <a:cs typeface="+mn-cs"/>
                <a:sym typeface="Century Gothic"/>
              </a:rPr>
            </a:br>
            <a:r>
              <a:rPr>
                <a:latin typeface="+mn-lt"/>
                <a:ea typeface="+mn-ea"/>
                <a:cs typeface="+mn-cs"/>
                <a:sym typeface="Century Gothic"/>
              </a:rPr>
              <a:t>dealership</a:t>
            </a:r>
          </a:p>
        </p:txBody>
      </p:sp>
      <p:sp>
        <p:nvSpPr>
          <p:cNvPr id="924" name="High-end  dealership"/>
          <p:cNvSpPr txBox="1"/>
          <p:nvPr/>
        </p:nvSpPr>
        <p:spPr>
          <a:xfrm>
            <a:off x="9494877" y="6586790"/>
            <a:ext cx="1305367" cy="624514"/>
          </a:xfrm>
          <a:prstGeom prst="rect">
            <a:avLst/>
          </a:prstGeom>
          <a:ln w="635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High-end </a:t>
            </a:r>
            <a:br>
              <a:rPr>
                <a:latin typeface="+mn-lt"/>
                <a:ea typeface="+mn-ea"/>
                <a:cs typeface="+mn-cs"/>
                <a:sym typeface="Century Gothic"/>
              </a:rPr>
            </a:br>
            <a:r>
              <a:rPr>
                <a:latin typeface="+mn-lt"/>
                <a:ea typeface="+mn-ea"/>
                <a:cs typeface="+mn-cs"/>
                <a:sym typeface="Century Gothic"/>
              </a:rPr>
              <a:t>dealership</a:t>
            </a:r>
          </a:p>
        </p:txBody>
      </p:sp>
      <p:sp>
        <p:nvSpPr>
          <p:cNvPr id="925" name="Service"/>
          <p:cNvSpPr txBox="1"/>
          <p:nvPr/>
        </p:nvSpPr>
        <p:spPr>
          <a:xfrm>
            <a:off x="1550813" y="5253545"/>
            <a:ext cx="980797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Service</a:t>
            </a:r>
          </a:p>
        </p:txBody>
      </p:sp>
      <p:sp>
        <p:nvSpPr>
          <p:cNvPr id="926" name="Standard"/>
          <p:cNvSpPr txBox="1"/>
          <p:nvPr/>
        </p:nvSpPr>
        <p:spPr>
          <a:xfrm>
            <a:off x="2726029" y="5250724"/>
            <a:ext cx="1199190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Standard</a:t>
            </a:r>
          </a:p>
        </p:txBody>
      </p:sp>
      <p:sp>
        <p:nvSpPr>
          <p:cNvPr id="927" name="Standard"/>
          <p:cNvSpPr txBox="1"/>
          <p:nvPr/>
        </p:nvSpPr>
        <p:spPr>
          <a:xfrm>
            <a:off x="4378840" y="5250724"/>
            <a:ext cx="1199190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Standard</a:t>
            </a:r>
          </a:p>
        </p:txBody>
      </p:sp>
      <p:sp>
        <p:nvSpPr>
          <p:cNvPr id="928" name="Standard"/>
          <p:cNvSpPr txBox="1"/>
          <p:nvPr/>
        </p:nvSpPr>
        <p:spPr>
          <a:xfrm>
            <a:off x="6077406" y="5250724"/>
            <a:ext cx="1199190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Standard</a:t>
            </a:r>
          </a:p>
        </p:txBody>
      </p:sp>
      <p:sp>
        <p:nvSpPr>
          <p:cNvPr id="929" name="Standard"/>
          <p:cNvSpPr txBox="1"/>
          <p:nvPr/>
        </p:nvSpPr>
        <p:spPr>
          <a:xfrm>
            <a:off x="7859224" y="5250724"/>
            <a:ext cx="1199190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Standard</a:t>
            </a:r>
          </a:p>
        </p:txBody>
      </p:sp>
      <p:sp>
        <p:nvSpPr>
          <p:cNvPr id="930" name="Premium"/>
          <p:cNvSpPr txBox="1"/>
          <p:nvPr/>
        </p:nvSpPr>
        <p:spPr>
          <a:xfrm>
            <a:off x="9578344" y="5250724"/>
            <a:ext cx="1138435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Premium</a:t>
            </a:r>
          </a:p>
        </p:txBody>
      </p:sp>
      <p:sp>
        <p:nvSpPr>
          <p:cNvPr id="931" name="Brand"/>
          <p:cNvSpPr txBox="1"/>
          <p:nvPr/>
        </p:nvSpPr>
        <p:spPr>
          <a:xfrm>
            <a:off x="1726806" y="5749058"/>
            <a:ext cx="804804" cy="416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r"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</a:t>
            </a:r>
          </a:p>
        </p:txBody>
      </p:sp>
      <p:sp>
        <p:nvSpPr>
          <p:cNvPr id="932" name="Scion"/>
          <p:cNvSpPr txBox="1"/>
          <p:nvPr/>
        </p:nvSpPr>
        <p:spPr>
          <a:xfrm>
            <a:off x="2948256" y="5738806"/>
            <a:ext cx="754736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Scion</a:t>
            </a:r>
          </a:p>
        </p:txBody>
      </p:sp>
      <p:sp>
        <p:nvSpPr>
          <p:cNvPr id="933" name="Toyota"/>
          <p:cNvSpPr txBox="1"/>
          <p:nvPr/>
        </p:nvSpPr>
        <p:spPr>
          <a:xfrm>
            <a:off x="4525557" y="5738806"/>
            <a:ext cx="905753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Toyota</a:t>
            </a:r>
          </a:p>
        </p:txBody>
      </p:sp>
      <p:sp>
        <p:nvSpPr>
          <p:cNvPr id="934" name="Toyota"/>
          <p:cNvSpPr txBox="1"/>
          <p:nvPr/>
        </p:nvSpPr>
        <p:spPr>
          <a:xfrm>
            <a:off x="6224125" y="5738806"/>
            <a:ext cx="905753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Toyota</a:t>
            </a:r>
          </a:p>
        </p:txBody>
      </p:sp>
      <p:sp>
        <p:nvSpPr>
          <p:cNvPr id="935" name="Toyota"/>
          <p:cNvSpPr txBox="1"/>
          <p:nvPr/>
        </p:nvSpPr>
        <p:spPr>
          <a:xfrm>
            <a:off x="8005942" y="5738806"/>
            <a:ext cx="905753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Toyota</a:t>
            </a:r>
          </a:p>
        </p:txBody>
      </p:sp>
      <p:sp>
        <p:nvSpPr>
          <p:cNvPr id="936" name="Lexus"/>
          <p:cNvSpPr txBox="1"/>
          <p:nvPr/>
        </p:nvSpPr>
        <p:spPr>
          <a:xfrm>
            <a:off x="9772806" y="5738806"/>
            <a:ext cx="749509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Lexus</a:t>
            </a:r>
          </a:p>
        </p:txBody>
      </p:sp>
      <p:sp>
        <p:nvSpPr>
          <p:cNvPr id="937" name="Target  customers"/>
          <p:cNvSpPr txBox="1"/>
          <p:nvPr/>
        </p:nvSpPr>
        <p:spPr>
          <a:xfrm>
            <a:off x="1217763" y="3362567"/>
            <a:ext cx="1313847" cy="654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r">
              <a:lnSpc>
                <a:spcPct val="80000"/>
              </a:lnSpc>
              <a:defRPr b="1"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Target </a:t>
            </a:r>
            <a:br/>
            <a:r>
              <a:t>customers</a:t>
            </a:r>
          </a:p>
        </p:txBody>
      </p:sp>
      <p:grpSp>
        <p:nvGrpSpPr>
          <p:cNvPr id="943" name="Group"/>
          <p:cNvGrpSpPr/>
          <p:nvPr/>
        </p:nvGrpSpPr>
        <p:grpSpPr>
          <a:xfrm>
            <a:off x="3324652" y="2803796"/>
            <a:ext cx="6745135" cy="671613"/>
            <a:chOff x="13363" y="0"/>
            <a:chExt cx="6745133" cy="671612"/>
          </a:xfrm>
        </p:grpSpPr>
        <p:sp>
          <p:nvSpPr>
            <p:cNvPr id="938" name="Line"/>
            <p:cNvSpPr/>
            <p:nvPr/>
          </p:nvSpPr>
          <p:spPr>
            <a:xfrm flipV="1">
              <a:off x="13363" y="588"/>
              <a:ext cx="3335747" cy="64223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 flipH="1" flipV="1">
              <a:off x="3344974" y="0"/>
              <a:ext cx="3413524" cy="671613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 flipV="1">
              <a:off x="3345798" y="800"/>
              <a:ext cx="1" cy="631156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 flipH="1" flipV="1">
              <a:off x="3344939" y="13258"/>
              <a:ext cx="1683405" cy="61384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 flipV="1">
              <a:off x="1631918" y="13162"/>
              <a:ext cx="1714193" cy="615774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  <p:sp>
        <p:nvSpPr>
          <p:cNvPr id="944" name="Segment A"/>
          <p:cNvSpPr txBox="1"/>
          <p:nvPr/>
        </p:nvSpPr>
        <p:spPr>
          <a:xfrm>
            <a:off x="2619446" y="3481521"/>
            <a:ext cx="1412356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Segment A</a:t>
            </a:r>
          </a:p>
        </p:txBody>
      </p:sp>
      <p:sp>
        <p:nvSpPr>
          <p:cNvPr id="945" name="Segment B"/>
          <p:cNvSpPr txBox="1"/>
          <p:nvPr/>
        </p:nvSpPr>
        <p:spPr>
          <a:xfrm>
            <a:off x="4291946" y="3481521"/>
            <a:ext cx="1372976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Segment B</a:t>
            </a:r>
          </a:p>
        </p:txBody>
      </p:sp>
      <p:sp>
        <p:nvSpPr>
          <p:cNvPr id="946" name="Segment C"/>
          <p:cNvSpPr txBox="1"/>
          <p:nvPr/>
        </p:nvSpPr>
        <p:spPr>
          <a:xfrm>
            <a:off x="5962111" y="3481521"/>
            <a:ext cx="1429781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Segment C</a:t>
            </a:r>
          </a:p>
        </p:txBody>
      </p:sp>
      <p:sp>
        <p:nvSpPr>
          <p:cNvPr id="947" name="Segment D"/>
          <p:cNvSpPr txBox="1"/>
          <p:nvPr/>
        </p:nvSpPr>
        <p:spPr>
          <a:xfrm>
            <a:off x="7752117" y="3481521"/>
            <a:ext cx="1413402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Segment D</a:t>
            </a:r>
          </a:p>
        </p:txBody>
      </p:sp>
      <p:sp>
        <p:nvSpPr>
          <p:cNvPr id="948" name="Segment E"/>
          <p:cNvSpPr txBox="1"/>
          <p:nvPr/>
        </p:nvSpPr>
        <p:spPr>
          <a:xfrm>
            <a:off x="9465603" y="3481521"/>
            <a:ext cx="1363915" cy="416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Segment E</a:t>
            </a:r>
          </a:p>
        </p:txBody>
      </p:sp>
      <p:sp>
        <p:nvSpPr>
          <p:cNvPr id="949" name="Brand  portfolio"/>
          <p:cNvSpPr txBox="1"/>
          <p:nvPr/>
        </p:nvSpPr>
        <p:spPr>
          <a:xfrm>
            <a:off x="11172263" y="5580358"/>
            <a:ext cx="1114861" cy="721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/>
          <a:p>
            <a:pPr algn="l" defTabSz="914400">
              <a:lnSpc>
                <a:spcPct val="80000"/>
              </a:lnSpc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Brand </a:t>
            </a:r>
            <a:br/>
            <a:r>
              <a:t>portfolio</a:t>
            </a:r>
          </a:p>
        </p:txBody>
      </p:sp>
      <p:sp>
        <p:nvSpPr>
          <p:cNvPr id="950" name="Arrow"/>
          <p:cNvSpPr/>
          <p:nvPr/>
        </p:nvSpPr>
        <p:spPr>
          <a:xfrm flipH="1">
            <a:off x="10945384" y="5844558"/>
            <a:ext cx="187031" cy="204839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51" name="Toyota product line"/>
          <p:cNvSpPr txBox="1"/>
          <p:nvPr/>
        </p:nvSpPr>
        <p:spPr>
          <a:xfrm>
            <a:off x="5338511" y="2357124"/>
            <a:ext cx="2647242" cy="472883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Toyota product line</a:t>
            </a:r>
          </a:p>
        </p:txBody>
      </p:sp>
      <p:sp>
        <p:nvSpPr>
          <p:cNvPr id="952" name="Rounded Rectangle"/>
          <p:cNvSpPr/>
          <p:nvPr/>
        </p:nvSpPr>
        <p:spPr>
          <a:xfrm>
            <a:off x="2757375" y="5773253"/>
            <a:ext cx="8032037" cy="371735"/>
          </a:xfrm>
          <a:prstGeom prst="roundRect">
            <a:avLst>
              <a:gd name="adj" fmla="val 42000"/>
            </a:avLst>
          </a:prstGeom>
          <a:ln>
            <a:solidFill>
              <a:srgbClr val="000000"/>
            </a:solidFill>
            <a:custDash>
              <a:ds d="600000" sp="6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55" name="Rounded Rectangle"/>
          <p:cNvSpPr/>
          <p:nvPr/>
        </p:nvSpPr>
        <p:spPr>
          <a:xfrm>
            <a:off x="5437785" y="3019444"/>
            <a:ext cx="3352849" cy="871018"/>
          </a:xfrm>
          <a:prstGeom prst="roundRect">
            <a:avLst>
              <a:gd name="adj" fmla="val 15497"/>
            </a:avLst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56" name="Rounded Rectangle"/>
          <p:cNvSpPr/>
          <p:nvPr/>
        </p:nvSpPr>
        <p:spPr>
          <a:xfrm>
            <a:off x="5440045" y="4194399"/>
            <a:ext cx="3348330" cy="2787592"/>
          </a:xfrm>
          <a:prstGeom prst="roundRect">
            <a:avLst>
              <a:gd name="adj" fmla="val 4842"/>
            </a:avLst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57" name="Figure 3. The Brand-Market Matri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</a:t>
            </a:r>
            <a:r>
              <a:t>The Brand-Market Matrix</a:t>
            </a:r>
          </a:p>
        </p:txBody>
      </p:sp>
      <p:sp>
        <p:nvSpPr>
          <p:cNvPr id="958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959" name="Rounded Rectangle"/>
          <p:cNvSpPr/>
          <p:nvPr/>
        </p:nvSpPr>
        <p:spPr>
          <a:xfrm>
            <a:off x="6174058" y="4093719"/>
            <a:ext cx="342901" cy="2976252"/>
          </a:xfrm>
          <a:prstGeom prst="roundRect">
            <a:avLst>
              <a:gd name="adj" fmla="val 40741"/>
            </a:avLst>
          </a:prstGeom>
          <a:solidFill>
            <a:srgbClr val="FFD37D"/>
          </a:soli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60" name="Rounded Rectangle"/>
          <p:cNvSpPr/>
          <p:nvPr/>
        </p:nvSpPr>
        <p:spPr>
          <a:xfrm>
            <a:off x="4436434" y="5015222"/>
            <a:ext cx="4536559" cy="317501"/>
          </a:xfrm>
          <a:prstGeom prst="roundRect">
            <a:avLst>
              <a:gd name="adj" fmla="val 42000"/>
            </a:avLst>
          </a:prstGeom>
          <a:solidFill>
            <a:srgbClr val="253A6C"/>
          </a:soli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61" name="TA"/>
          <p:cNvSpPr txBox="1"/>
          <p:nvPr/>
        </p:nvSpPr>
        <p:spPr>
          <a:xfrm>
            <a:off x="5481952" y="3015766"/>
            <a:ext cx="74742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</a:t>
            </a:r>
            <a:r>
              <a:rPr baseline="-5999"/>
              <a:t>A</a:t>
            </a:r>
          </a:p>
        </p:txBody>
      </p:sp>
      <p:sp>
        <p:nvSpPr>
          <p:cNvPr id="962" name="Target Customers"/>
          <p:cNvSpPr txBox="1"/>
          <p:nvPr/>
        </p:nvSpPr>
        <p:spPr>
          <a:xfrm>
            <a:off x="3023996" y="3015766"/>
            <a:ext cx="226429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Target Customers</a:t>
            </a:r>
          </a:p>
        </p:txBody>
      </p:sp>
      <p:sp>
        <p:nvSpPr>
          <p:cNvPr id="963" name="TB"/>
          <p:cNvSpPr txBox="1"/>
          <p:nvPr/>
        </p:nvSpPr>
        <p:spPr>
          <a:xfrm>
            <a:off x="6167752" y="3015766"/>
            <a:ext cx="74742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</a:t>
            </a:r>
            <a:r>
              <a:rPr baseline="-5999"/>
              <a:t>B</a:t>
            </a:r>
          </a:p>
        </p:txBody>
      </p:sp>
      <p:sp>
        <p:nvSpPr>
          <p:cNvPr id="964" name="TC"/>
          <p:cNvSpPr txBox="1"/>
          <p:nvPr/>
        </p:nvSpPr>
        <p:spPr>
          <a:xfrm>
            <a:off x="6891652" y="3015766"/>
            <a:ext cx="7474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</a:t>
            </a:r>
            <a:r>
              <a:rPr baseline="-5999"/>
              <a:t>C</a:t>
            </a:r>
          </a:p>
        </p:txBody>
      </p:sp>
      <p:sp>
        <p:nvSpPr>
          <p:cNvPr id="965" name="TD"/>
          <p:cNvSpPr txBox="1"/>
          <p:nvPr/>
        </p:nvSpPr>
        <p:spPr>
          <a:xfrm>
            <a:off x="7615552" y="3015766"/>
            <a:ext cx="7474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</a:t>
            </a:r>
            <a:r>
              <a:rPr baseline="-5999"/>
              <a:t>D</a:t>
            </a:r>
          </a:p>
        </p:txBody>
      </p:sp>
      <p:sp>
        <p:nvSpPr>
          <p:cNvPr id="966" name="VA"/>
          <p:cNvSpPr txBox="1"/>
          <p:nvPr/>
        </p:nvSpPr>
        <p:spPr>
          <a:xfrm>
            <a:off x="5494652" y="3447567"/>
            <a:ext cx="74742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</a:t>
            </a:r>
            <a:r>
              <a:rPr baseline="-5999"/>
              <a:t>A</a:t>
            </a:r>
          </a:p>
        </p:txBody>
      </p:sp>
      <p:sp>
        <p:nvSpPr>
          <p:cNvPr id="967" name="Value Proposition"/>
          <p:cNvSpPr txBox="1"/>
          <p:nvPr/>
        </p:nvSpPr>
        <p:spPr>
          <a:xfrm>
            <a:off x="2998596" y="3447567"/>
            <a:ext cx="228969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Value Proposition</a:t>
            </a:r>
          </a:p>
        </p:txBody>
      </p:sp>
      <p:sp>
        <p:nvSpPr>
          <p:cNvPr id="968" name="VB"/>
          <p:cNvSpPr txBox="1"/>
          <p:nvPr/>
        </p:nvSpPr>
        <p:spPr>
          <a:xfrm>
            <a:off x="6167752" y="3447567"/>
            <a:ext cx="74742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</a:t>
            </a:r>
            <a:r>
              <a:rPr baseline="-5999"/>
              <a:t>B</a:t>
            </a:r>
          </a:p>
        </p:txBody>
      </p:sp>
      <p:sp>
        <p:nvSpPr>
          <p:cNvPr id="969" name="VC"/>
          <p:cNvSpPr txBox="1"/>
          <p:nvPr/>
        </p:nvSpPr>
        <p:spPr>
          <a:xfrm>
            <a:off x="6904352" y="3447567"/>
            <a:ext cx="7474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</a:t>
            </a:r>
            <a:r>
              <a:rPr baseline="-5999"/>
              <a:t>C</a:t>
            </a:r>
          </a:p>
        </p:txBody>
      </p:sp>
      <p:sp>
        <p:nvSpPr>
          <p:cNvPr id="970" name="VD"/>
          <p:cNvSpPr txBox="1"/>
          <p:nvPr/>
        </p:nvSpPr>
        <p:spPr>
          <a:xfrm>
            <a:off x="7628252" y="3447567"/>
            <a:ext cx="7474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</a:t>
            </a:r>
            <a:r>
              <a:rPr baseline="-5999"/>
              <a:t>D</a:t>
            </a:r>
          </a:p>
        </p:txBody>
      </p:sp>
      <p:sp>
        <p:nvSpPr>
          <p:cNvPr id="971" name="Marketing strategy"/>
          <p:cNvSpPr txBox="1"/>
          <p:nvPr/>
        </p:nvSpPr>
        <p:spPr>
          <a:xfrm>
            <a:off x="8650199" y="3125040"/>
            <a:ext cx="1203127" cy="61611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l" defTabSz="914400">
              <a:lnSpc>
                <a:spcPct val="80000"/>
              </a:lnSpc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Marketing strategy</a:t>
            </a:r>
          </a:p>
        </p:txBody>
      </p:sp>
      <p:sp>
        <p:nvSpPr>
          <p:cNvPr id="972" name="TE"/>
          <p:cNvSpPr txBox="1"/>
          <p:nvPr/>
        </p:nvSpPr>
        <p:spPr>
          <a:xfrm>
            <a:off x="8275952" y="3015766"/>
            <a:ext cx="7474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T</a:t>
            </a:r>
            <a:r>
              <a:rPr baseline="-5999"/>
              <a:t>E</a:t>
            </a:r>
          </a:p>
        </p:txBody>
      </p:sp>
      <p:sp>
        <p:nvSpPr>
          <p:cNvPr id="973" name="VE"/>
          <p:cNvSpPr txBox="1"/>
          <p:nvPr/>
        </p:nvSpPr>
        <p:spPr>
          <a:xfrm>
            <a:off x="8288652" y="3447567"/>
            <a:ext cx="7474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algn="l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V</a:t>
            </a:r>
            <a:r>
              <a:rPr baseline="-5999"/>
              <a:t>E</a:t>
            </a:r>
          </a:p>
        </p:txBody>
      </p:sp>
      <p:sp>
        <p:nvSpPr>
          <p:cNvPr id="974" name="Marketing tactics"/>
          <p:cNvSpPr txBox="1"/>
          <p:nvPr/>
        </p:nvSpPr>
        <p:spPr>
          <a:xfrm>
            <a:off x="8650199" y="5838280"/>
            <a:ext cx="1203127" cy="6287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l" defTabSz="914400">
              <a:lnSpc>
                <a:spcPct val="90000"/>
              </a:lnSpc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Marketing tactics</a:t>
            </a:r>
          </a:p>
        </p:txBody>
      </p:sp>
      <p:sp>
        <p:nvSpPr>
          <p:cNvPr id="975" name="P3…"/>
          <p:cNvSpPr txBox="1"/>
          <p:nvPr/>
        </p:nvSpPr>
        <p:spPr>
          <a:xfrm>
            <a:off x="8275952" y="4152659"/>
            <a:ext cx="386763" cy="2988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</a:t>
            </a:r>
            <a:r>
              <a:rPr baseline="-5999"/>
              <a:t>3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</a:t>
            </a:r>
            <a:r>
              <a:rPr baseline="-5999"/>
              <a:t>3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b="1"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</a:t>
            </a:r>
            <a:r>
              <a:rPr baseline="-5999"/>
              <a:t>3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R</a:t>
            </a:r>
            <a:r>
              <a:rPr baseline="-5999"/>
              <a:t>4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-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C</a:t>
            </a:r>
            <a:r>
              <a:rPr baseline="-5999"/>
              <a:t>4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</a:t>
            </a:r>
            <a:r>
              <a:rPr baseline="-5999"/>
              <a:t>3</a:t>
            </a:r>
          </a:p>
        </p:txBody>
      </p:sp>
      <p:sp>
        <p:nvSpPr>
          <p:cNvPr id="976" name="P2…"/>
          <p:cNvSpPr txBox="1"/>
          <p:nvPr/>
        </p:nvSpPr>
        <p:spPr>
          <a:xfrm>
            <a:off x="6904352" y="4157312"/>
            <a:ext cx="368301" cy="2836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b="1"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R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I</a:t>
            </a:r>
            <a:r>
              <a:rPr baseline="-5999"/>
              <a:t>3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C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</a:t>
            </a:r>
            <a:r>
              <a:rPr baseline="-5999"/>
              <a:t>1</a:t>
            </a:r>
          </a:p>
        </p:txBody>
      </p:sp>
      <p:sp>
        <p:nvSpPr>
          <p:cNvPr id="977" name="P2…"/>
          <p:cNvSpPr txBox="1"/>
          <p:nvPr/>
        </p:nvSpPr>
        <p:spPr>
          <a:xfrm>
            <a:off x="7615552" y="4157312"/>
            <a:ext cx="420335" cy="2836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</a:t>
            </a:r>
            <a:r>
              <a:rPr baseline="-5999"/>
              <a:t>3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b="1"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R</a:t>
            </a:r>
            <a:r>
              <a:rPr baseline="-5999"/>
              <a:t>3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-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C</a:t>
            </a:r>
            <a:r>
              <a:rPr baseline="-5999"/>
              <a:t>3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</a:t>
            </a:r>
            <a:r>
              <a:rPr baseline="-5999"/>
              <a:t>3</a:t>
            </a:r>
          </a:p>
        </p:txBody>
      </p:sp>
      <p:sp>
        <p:nvSpPr>
          <p:cNvPr id="978" name="P1…"/>
          <p:cNvSpPr txBox="1"/>
          <p:nvPr/>
        </p:nvSpPr>
        <p:spPr>
          <a:xfrm>
            <a:off x="5507352" y="4157312"/>
            <a:ext cx="368301" cy="2836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b="1"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R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I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C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</a:t>
            </a:r>
            <a:r>
              <a:rPr baseline="-5999"/>
              <a:t>1</a:t>
            </a:r>
          </a:p>
        </p:txBody>
      </p:sp>
      <p:sp>
        <p:nvSpPr>
          <p:cNvPr id="979" name="Arrow"/>
          <p:cNvSpPr/>
          <p:nvPr/>
        </p:nvSpPr>
        <p:spPr>
          <a:xfrm flipH="1" rot="16200000">
            <a:off x="5631699" y="3930325"/>
            <a:ext cx="90288" cy="135427"/>
          </a:xfrm>
          <a:prstGeom prst="rightArrow">
            <a:avLst>
              <a:gd name="adj1" fmla="val 32944"/>
              <a:gd name="adj2" fmla="val 30357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0" name="Arrow"/>
          <p:cNvSpPr/>
          <p:nvPr/>
        </p:nvSpPr>
        <p:spPr>
          <a:xfrm flipH="1" rot="16200000">
            <a:off x="8417232" y="3930325"/>
            <a:ext cx="90289" cy="135427"/>
          </a:xfrm>
          <a:prstGeom prst="rightArrow">
            <a:avLst>
              <a:gd name="adj1" fmla="val 32944"/>
              <a:gd name="adj2" fmla="val 30357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1" name="Arrow"/>
          <p:cNvSpPr/>
          <p:nvPr/>
        </p:nvSpPr>
        <p:spPr>
          <a:xfrm flipH="1" rot="16200000">
            <a:off x="7032530" y="3930325"/>
            <a:ext cx="90288" cy="135427"/>
          </a:xfrm>
          <a:prstGeom prst="rightArrow">
            <a:avLst>
              <a:gd name="adj1" fmla="val 32944"/>
              <a:gd name="adj2" fmla="val 30357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2" name="Arrow"/>
          <p:cNvSpPr/>
          <p:nvPr/>
        </p:nvSpPr>
        <p:spPr>
          <a:xfrm flipH="1" rot="16200000">
            <a:off x="7750281" y="3922383"/>
            <a:ext cx="90288" cy="135427"/>
          </a:xfrm>
          <a:prstGeom prst="rightArrow">
            <a:avLst>
              <a:gd name="adj1" fmla="val 32944"/>
              <a:gd name="adj2" fmla="val 30357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3" name="Arrow"/>
          <p:cNvSpPr/>
          <p:nvPr/>
        </p:nvSpPr>
        <p:spPr>
          <a:xfrm flipH="1" rot="16200000">
            <a:off x="6289378" y="3930325"/>
            <a:ext cx="90289" cy="135427"/>
          </a:xfrm>
          <a:prstGeom prst="rightArrow">
            <a:avLst>
              <a:gd name="adj1" fmla="val 32944"/>
              <a:gd name="adj2" fmla="val 30357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4" name="Brand  portfolio"/>
          <p:cNvSpPr txBox="1"/>
          <p:nvPr/>
        </p:nvSpPr>
        <p:spPr>
          <a:xfrm>
            <a:off x="9255131" y="4865915"/>
            <a:ext cx="952210" cy="616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/>
          <a:p>
            <a:pPr algn="l" defTabSz="914400">
              <a:lnSpc>
                <a:spcPct val="80000"/>
              </a:lnSpc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Brand </a:t>
            </a:r>
            <a:br/>
            <a:r>
              <a:t>portfolio</a:t>
            </a:r>
          </a:p>
        </p:txBody>
      </p:sp>
      <p:sp>
        <p:nvSpPr>
          <p:cNvPr id="985" name="Arrow"/>
          <p:cNvSpPr/>
          <p:nvPr/>
        </p:nvSpPr>
        <p:spPr>
          <a:xfrm flipH="1">
            <a:off x="9061352" y="5091569"/>
            <a:ext cx="159745" cy="174955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6" name="Market offering"/>
          <p:cNvSpPr txBox="1"/>
          <p:nvPr/>
        </p:nvSpPr>
        <p:spPr>
          <a:xfrm>
            <a:off x="5496671" y="7179778"/>
            <a:ext cx="1710375" cy="616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ctr"/>
          <a:lstStyle>
            <a:lvl1pPr defTabSz="914400">
              <a:lnSpc>
                <a:spcPct val="80000"/>
              </a:lnSpc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offering</a:t>
            </a:r>
          </a:p>
        </p:txBody>
      </p:sp>
      <p:sp>
        <p:nvSpPr>
          <p:cNvPr id="987" name="Arrow"/>
          <p:cNvSpPr/>
          <p:nvPr/>
        </p:nvSpPr>
        <p:spPr>
          <a:xfrm rot="16200000">
            <a:off x="6274315" y="7170864"/>
            <a:ext cx="159745" cy="174954"/>
          </a:xfrm>
          <a:prstGeom prst="rightArrow">
            <a:avLst>
              <a:gd name="adj1" fmla="val 32944"/>
              <a:gd name="adj2" fmla="val 38017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8" name="P1…"/>
          <p:cNvSpPr txBox="1"/>
          <p:nvPr/>
        </p:nvSpPr>
        <p:spPr>
          <a:xfrm>
            <a:off x="6155052" y="4157312"/>
            <a:ext cx="368301" cy="2988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/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b="1"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</a:t>
            </a:r>
            <a:r>
              <a:rPr baseline="-5999"/>
              <a:t>1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R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I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C</a:t>
            </a:r>
            <a:r>
              <a:rPr baseline="-5999"/>
              <a:t>2</a:t>
            </a:r>
          </a:p>
          <a:p>
            <a:pPr defTabSz="914400">
              <a:lnSpc>
                <a:spcPct val="11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</a:t>
            </a:r>
            <a:r>
              <a:rPr baseline="-5999"/>
              <a:t>2</a:t>
            </a:r>
          </a:p>
        </p:txBody>
      </p:sp>
      <p:sp>
        <p:nvSpPr>
          <p:cNvPr id="989" name="Product…"/>
          <p:cNvSpPr txBox="1"/>
          <p:nvPr>
            <p:ph type="body" sz="quarter" idx="4294967295"/>
          </p:nvPr>
        </p:nvSpPr>
        <p:spPr>
          <a:xfrm>
            <a:off x="2914411" y="4158299"/>
            <a:ext cx="2381862" cy="2834392"/>
          </a:xfrm>
          <a:prstGeom prst="rect">
            <a:avLst/>
          </a:prstGeom>
        </p:spPr>
        <p:txBody>
          <a:bodyPr lIns="63500" tIns="63500" rIns="63500" bIns="63500">
            <a:noAutofit/>
          </a:bodyPr>
          <a:lstStyle/>
          <a:p>
            <a:pPr marL="0" indent="0" algn="r" defTabSz="914400">
              <a:lnSpc>
                <a:spcPct val="110000"/>
              </a:lnSpc>
              <a:spcBef>
                <a:spcPts val="1000"/>
              </a:spcBef>
              <a:buSzTx/>
              <a:buFontTx/>
              <a:buNone/>
              <a:defRPr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Product</a:t>
            </a:r>
          </a:p>
          <a:p>
            <a:pPr marL="0" indent="0" algn="r" defTabSz="914400">
              <a:lnSpc>
                <a:spcPct val="110000"/>
              </a:lnSpc>
              <a:spcBef>
                <a:spcPts val="1000"/>
              </a:spcBef>
              <a:buSzTx/>
              <a:buFontTx/>
              <a:buNone/>
              <a:defRPr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Service</a:t>
            </a:r>
          </a:p>
          <a:p>
            <a:pPr marL="0" indent="0" algn="r" defTabSz="914400">
              <a:lnSpc>
                <a:spcPct val="110000"/>
              </a:lnSpc>
              <a:spcBef>
                <a:spcPts val="1000"/>
              </a:spcBef>
              <a:buSzTx/>
              <a:buFontTx/>
              <a:buNone/>
              <a:defRPr b="1" sz="16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Brand</a:t>
            </a:r>
          </a:p>
          <a:p>
            <a:pPr marL="0" indent="0" algn="r" defTabSz="914400">
              <a:lnSpc>
                <a:spcPct val="110000"/>
              </a:lnSpc>
              <a:spcBef>
                <a:spcPts val="1000"/>
              </a:spcBef>
              <a:buSzTx/>
              <a:buFontTx/>
              <a:buNone/>
              <a:defRPr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Price</a:t>
            </a:r>
          </a:p>
          <a:p>
            <a:pPr marL="0" indent="0" algn="r" defTabSz="914400">
              <a:lnSpc>
                <a:spcPct val="110000"/>
              </a:lnSpc>
              <a:spcBef>
                <a:spcPts val="1000"/>
              </a:spcBef>
              <a:buSzTx/>
              <a:buFontTx/>
              <a:buNone/>
              <a:defRPr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Incentives</a:t>
            </a:r>
          </a:p>
          <a:p>
            <a:pPr marL="0" indent="0" algn="r" defTabSz="914400">
              <a:lnSpc>
                <a:spcPct val="110000"/>
              </a:lnSpc>
              <a:spcBef>
                <a:spcPts val="1000"/>
              </a:spcBef>
              <a:buSzTx/>
              <a:buFontTx/>
              <a:buNone/>
              <a:defRPr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Communication</a:t>
            </a:r>
          </a:p>
          <a:p>
            <a:pPr marL="0" indent="0" algn="r" defTabSz="914400">
              <a:lnSpc>
                <a:spcPct val="110000"/>
              </a:lnSpc>
              <a:spcBef>
                <a:spcPts val="1000"/>
              </a:spcBef>
              <a:buSzTx/>
              <a:buFontTx/>
              <a:buNone/>
              <a:defRPr sz="1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Distribution</a:t>
            </a:r>
          </a:p>
        </p:txBody>
      </p:sp>
      <p:sp>
        <p:nvSpPr>
          <p:cNvPr id="990" name="Market Segments"/>
          <p:cNvSpPr txBox="1"/>
          <p:nvPr/>
        </p:nvSpPr>
        <p:spPr>
          <a:xfrm>
            <a:off x="5956356" y="2548428"/>
            <a:ext cx="226429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Segments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499"/>
                                        <p:tgtEl>
                                          <p:spTgt spid="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499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9" grpId="1"/>
      <p:bldP build="whole" bldLvl="1" animBg="1" rev="0" advAuto="0" spid="960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93" name="Rounded Rectangle"/>
          <p:cNvSpPr/>
          <p:nvPr/>
        </p:nvSpPr>
        <p:spPr>
          <a:xfrm>
            <a:off x="5401945" y="4080099"/>
            <a:ext cx="5773968" cy="2526738"/>
          </a:xfrm>
          <a:prstGeom prst="roundRect">
            <a:avLst>
              <a:gd name="adj" fmla="val 7352"/>
            </a:avLst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94" name="Figure 4. The Product–Brand Matri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4. The Product–Brand Matrix</a:t>
            </a:r>
          </a:p>
        </p:txBody>
      </p:sp>
      <p:sp>
        <p:nvSpPr>
          <p:cNvPr id="995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996" name="Product 1"/>
          <p:cNvSpPr txBox="1"/>
          <p:nvPr/>
        </p:nvSpPr>
        <p:spPr>
          <a:xfrm>
            <a:off x="4188760" y="4106639"/>
            <a:ext cx="10995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1</a:t>
            </a:r>
          </a:p>
        </p:txBody>
      </p:sp>
      <p:sp>
        <p:nvSpPr>
          <p:cNvPr id="997" name="Brand A"/>
          <p:cNvSpPr txBox="1"/>
          <p:nvPr/>
        </p:nvSpPr>
        <p:spPr>
          <a:xfrm>
            <a:off x="5610142" y="3670372"/>
            <a:ext cx="109952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sp>
        <p:nvSpPr>
          <p:cNvPr id="998" name="Brand B"/>
          <p:cNvSpPr txBox="1"/>
          <p:nvPr/>
        </p:nvSpPr>
        <p:spPr>
          <a:xfrm>
            <a:off x="7038973" y="3672555"/>
            <a:ext cx="109952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</a:t>
            </a:r>
          </a:p>
        </p:txBody>
      </p:sp>
      <p:sp>
        <p:nvSpPr>
          <p:cNvPr id="999" name="Brand C"/>
          <p:cNvSpPr txBox="1"/>
          <p:nvPr/>
        </p:nvSpPr>
        <p:spPr>
          <a:xfrm>
            <a:off x="8470417" y="3669636"/>
            <a:ext cx="109952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C</a:t>
            </a:r>
          </a:p>
        </p:txBody>
      </p:sp>
      <p:sp>
        <p:nvSpPr>
          <p:cNvPr id="1000" name="Product 2"/>
          <p:cNvSpPr txBox="1"/>
          <p:nvPr/>
        </p:nvSpPr>
        <p:spPr>
          <a:xfrm>
            <a:off x="4188760" y="4518979"/>
            <a:ext cx="10995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2</a:t>
            </a:r>
          </a:p>
        </p:txBody>
      </p:sp>
      <p:sp>
        <p:nvSpPr>
          <p:cNvPr id="1001" name="Product 3"/>
          <p:cNvSpPr txBox="1"/>
          <p:nvPr/>
        </p:nvSpPr>
        <p:spPr>
          <a:xfrm>
            <a:off x="4188760" y="4931318"/>
            <a:ext cx="10995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3</a:t>
            </a:r>
          </a:p>
        </p:txBody>
      </p:sp>
      <p:sp>
        <p:nvSpPr>
          <p:cNvPr id="1002" name="Product 4"/>
          <p:cNvSpPr txBox="1"/>
          <p:nvPr/>
        </p:nvSpPr>
        <p:spPr>
          <a:xfrm>
            <a:off x="4188760" y="5343658"/>
            <a:ext cx="10995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4</a:t>
            </a:r>
          </a:p>
        </p:txBody>
      </p:sp>
      <p:sp>
        <p:nvSpPr>
          <p:cNvPr id="1003" name="Product 5"/>
          <p:cNvSpPr txBox="1"/>
          <p:nvPr/>
        </p:nvSpPr>
        <p:spPr>
          <a:xfrm>
            <a:off x="4188760" y="5755997"/>
            <a:ext cx="10995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5</a:t>
            </a:r>
          </a:p>
        </p:txBody>
      </p:sp>
      <p:sp>
        <p:nvSpPr>
          <p:cNvPr id="1004" name="Product 6"/>
          <p:cNvSpPr txBox="1"/>
          <p:nvPr/>
        </p:nvSpPr>
        <p:spPr>
          <a:xfrm>
            <a:off x="4188760" y="6168337"/>
            <a:ext cx="10995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algn="r"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Product 6</a:t>
            </a:r>
          </a:p>
        </p:txBody>
      </p:sp>
      <p:sp>
        <p:nvSpPr>
          <p:cNvPr id="1005" name="–"/>
          <p:cNvSpPr txBox="1"/>
          <p:nvPr/>
        </p:nvSpPr>
        <p:spPr>
          <a:xfrm>
            <a:off x="5602602" y="4518979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06" name="–"/>
          <p:cNvSpPr txBox="1"/>
          <p:nvPr/>
        </p:nvSpPr>
        <p:spPr>
          <a:xfrm>
            <a:off x="5602602" y="4931318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07" name="–"/>
          <p:cNvSpPr txBox="1"/>
          <p:nvPr/>
        </p:nvSpPr>
        <p:spPr>
          <a:xfrm>
            <a:off x="5602602" y="5343658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08" name="–"/>
          <p:cNvSpPr txBox="1"/>
          <p:nvPr/>
        </p:nvSpPr>
        <p:spPr>
          <a:xfrm>
            <a:off x="5602602" y="5755997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09" name="–"/>
          <p:cNvSpPr txBox="1"/>
          <p:nvPr/>
        </p:nvSpPr>
        <p:spPr>
          <a:xfrm>
            <a:off x="5602602" y="6168337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0" name="–"/>
          <p:cNvSpPr txBox="1"/>
          <p:nvPr/>
        </p:nvSpPr>
        <p:spPr>
          <a:xfrm>
            <a:off x="8462877" y="4105903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1" name="–"/>
          <p:cNvSpPr txBox="1"/>
          <p:nvPr/>
        </p:nvSpPr>
        <p:spPr>
          <a:xfrm>
            <a:off x="8462877" y="4518243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2" name="–"/>
          <p:cNvSpPr txBox="1"/>
          <p:nvPr/>
        </p:nvSpPr>
        <p:spPr>
          <a:xfrm>
            <a:off x="8462877" y="4930582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3" name="–"/>
          <p:cNvSpPr txBox="1"/>
          <p:nvPr/>
        </p:nvSpPr>
        <p:spPr>
          <a:xfrm>
            <a:off x="8462877" y="5342922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4" name="–"/>
          <p:cNvSpPr txBox="1"/>
          <p:nvPr/>
        </p:nvSpPr>
        <p:spPr>
          <a:xfrm>
            <a:off x="7031432" y="5758181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5" name="–"/>
          <p:cNvSpPr txBox="1"/>
          <p:nvPr/>
        </p:nvSpPr>
        <p:spPr>
          <a:xfrm>
            <a:off x="7031432" y="6170520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6" name="–"/>
          <p:cNvSpPr txBox="1"/>
          <p:nvPr/>
        </p:nvSpPr>
        <p:spPr>
          <a:xfrm>
            <a:off x="7031432" y="4108822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17" name="Offering A1"/>
          <p:cNvSpPr/>
          <p:nvPr/>
        </p:nvSpPr>
        <p:spPr>
          <a:xfrm>
            <a:off x="5490543" y="4171723"/>
            <a:ext cx="1338727" cy="293299"/>
          </a:xfrm>
          <a:prstGeom prst="roundRect">
            <a:avLst>
              <a:gd name="adj" fmla="val 4927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A1</a:t>
            </a:r>
          </a:p>
        </p:txBody>
      </p:sp>
      <p:sp>
        <p:nvSpPr>
          <p:cNvPr id="1018" name="Offering B2"/>
          <p:cNvSpPr/>
          <p:nvPr/>
        </p:nvSpPr>
        <p:spPr>
          <a:xfrm>
            <a:off x="6921987" y="4569180"/>
            <a:ext cx="1333501" cy="293299"/>
          </a:xfrm>
          <a:prstGeom prst="roundRect">
            <a:avLst>
              <a:gd name="adj" fmla="val 4927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B2</a:t>
            </a:r>
          </a:p>
        </p:txBody>
      </p:sp>
      <p:sp>
        <p:nvSpPr>
          <p:cNvPr id="1019" name="Offering B3"/>
          <p:cNvSpPr/>
          <p:nvPr/>
        </p:nvSpPr>
        <p:spPr>
          <a:xfrm>
            <a:off x="6921987" y="4981519"/>
            <a:ext cx="1333501" cy="293299"/>
          </a:xfrm>
          <a:prstGeom prst="roundRect">
            <a:avLst>
              <a:gd name="adj" fmla="val 4927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B3</a:t>
            </a:r>
          </a:p>
        </p:txBody>
      </p:sp>
      <p:sp>
        <p:nvSpPr>
          <p:cNvPr id="1020" name="Offering B4"/>
          <p:cNvSpPr/>
          <p:nvPr/>
        </p:nvSpPr>
        <p:spPr>
          <a:xfrm>
            <a:off x="6921987" y="5393859"/>
            <a:ext cx="1333501" cy="293299"/>
          </a:xfrm>
          <a:prstGeom prst="roundRect">
            <a:avLst>
              <a:gd name="adj" fmla="val 4927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B4</a:t>
            </a:r>
          </a:p>
        </p:txBody>
      </p:sp>
      <p:sp>
        <p:nvSpPr>
          <p:cNvPr id="1021" name="Offering C5"/>
          <p:cNvSpPr/>
          <p:nvPr/>
        </p:nvSpPr>
        <p:spPr>
          <a:xfrm>
            <a:off x="8353431" y="5806198"/>
            <a:ext cx="1346201" cy="293299"/>
          </a:xfrm>
          <a:prstGeom prst="roundRect">
            <a:avLst>
              <a:gd name="adj" fmla="val 4927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C5</a:t>
            </a:r>
          </a:p>
        </p:txBody>
      </p:sp>
      <p:sp>
        <p:nvSpPr>
          <p:cNvPr id="1022" name="Offering C6"/>
          <p:cNvSpPr/>
          <p:nvPr/>
        </p:nvSpPr>
        <p:spPr>
          <a:xfrm>
            <a:off x="8353431" y="6218537"/>
            <a:ext cx="1346201" cy="293300"/>
          </a:xfrm>
          <a:prstGeom prst="roundRect">
            <a:avLst>
              <a:gd name="adj" fmla="val 4927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C6</a:t>
            </a:r>
          </a:p>
        </p:txBody>
      </p:sp>
      <p:sp>
        <p:nvSpPr>
          <p:cNvPr id="1023" name="Brand D"/>
          <p:cNvSpPr txBox="1"/>
          <p:nvPr/>
        </p:nvSpPr>
        <p:spPr>
          <a:xfrm>
            <a:off x="9872633" y="3666587"/>
            <a:ext cx="109952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D</a:t>
            </a:r>
          </a:p>
        </p:txBody>
      </p:sp>
      <p:sp>
        <p:nvSpPr>
          <p:cNvPr id="1024" name="–"/>
          <p:cNvSpPr txBox="1"/>
          <p:nvPr/>
        </p:nvSpPr>
        <p:spPr>
          <a:xfrm>
            <a:off x="9865092" y="4115554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25" name="–"/>
          <p:cNvSpPr txBox="1"/>
          <p:nvPr/>
        </p:nvSpPr>
        <p:spPr>
          <a:xfrm>
            <a:off x="9865092" y="4527894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26" name="–"/>
          <p:cNvSpPr txBox="1"/>
          <p:nvPr/>
        </p:nvSpPr>
        <p:spPr>
          <a:xfrm>
            <a:off x="9865092" y="4940234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27" name="–"/>
          <p:cNvSpPr txBox="1"/>
          <p:nvPr/>
        </p:nvSpPr>
        <p:spPr>
          <a:xfrm>
            <a:off x="9865092" y="5352573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28" name="–"/>
          <p:cNvSpPr txBox="1"/>
          <p:nvPr/>
        </p:nvSpPr>
        <p:spPr>
          <a:xfrm>
            <a:off x="9865092" y="5755997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  <p:sp>
        <p:nvSpPr>
          <p:cNvPr id="1029" name="Offering D1"/>
          <p:cNvSpPr/>
          <p:nvPr/>
        </p:nvSpPr>
        <p:spPr>
          <a:xfrm>
            <a:off x="9755647" y="4171723"/>
            <a:ext cx="1333501" cy="293299"/>
          </a:xfrm>
          <a:prstGeom prst="roundRect">
            <a:avLst>
              <a:gd name="adj" fmla="val 4927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D1</a:t>
            </a:r>
          </a:p>
        </p:txBody>
      </p:sp>
      <p:sp>
        <p:nvSpPr>
          <p:cNvPr id="1030" name="–"/>
          <p:cNvSpPr txBox="1"/>
          <p:nvPr/>
        </p:nvSpPr>
        <p:spPr>
          <a:xfrm>
            <a:off x="9865092" y="6168337"/>
            <a:ext cx="1114610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/>
          <a:lstStyle>
            <a:lvl1pPr defTabSz="914400">
              <a:lnSpc>
                <a:spcPct val="150000"/>
              </a:lnSpc>
              <a:spcBef>
                <a:spcPts val="1000"/>
              </a:spcBef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–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33" name="Figure 5. Single-Brand Portfolio Strateg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Single-Brand Portfolio Strategy</a:t>
            </a:r>
          </a:p>
        </p:txBody>
      </p:sp>
      <p:sp>
        <p:nvSpPr>
          <p:cNvPr id="1034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035" name="Brand A"/>
          <p:cNvSpPr/>
          <p:nvPr/>
        </p:nvSpPr>
        <p:spPr>
          <a:xfrm>
            <a:off x="5943599" y="5002194"/>
            <a:ext cx="1117601" cy="303619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grpSp>
        <p:nvGrpSpPr>
          <p:cNvPr id="1039" name="Group"/>
          <p:cNvGrpSpPr/>
          <p:nvPr/>
        </p:nvGrpSpPr>
        <p:grpSpPr>
          <a:xfrm>
            <a:off x="4539924" y="5759265"/>
            <a:ext cx="3924952" cy="304801"/>
            <a:chOff x="0" y="0"/>
            <a:chExt cx="3924951" cy="304800"/>
          </a:xfrm>
        </p:grpSpPr>
        <p:sp>
          <p:nvSpPr>
            <p:cNvPr id="1036" name="Offering 1"/>
            <p:cNvSpPr/>
            <p:nvPr/>
          </p:nvSpPr>
          <p:spPr>
            <a:xfrm>
              <a:off x="0" y="0"/>
              <a:ext cx="1275041" cy="304800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Offering 1</a:t>
              </a:r>
            </a:p>
          </p:txBody>
        </p:sp>
        <p:sp>
          <p:nvSpPr>
            <p:cNvPr id="1037" name="Offering 2"/>
            <p:cNvSpPr/>
            <p:nvPr/>
          </p:nvSpPr>
          <p:spPr>
            <a:xfrm>
              <a:off x="1324955" y="0"/>
              <a:ext cx="1275042" cy="304800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Offering 2</a:t>
              </a:r>
            </a:p>
          </p:txBody>
        </p:sp>
        <p:sp>
          <p:nvSpPr>
            <p:cNvPr id="1038" name="Offering 3"/>
            <p:cNvSpPr/>
            <p:nvPr/>
          </p:nvSpPr>
          <p:spPr>
            <a:xfrm>
              <a:off x="2649911" y="0"/>
              <a:ext cx="1275041" cy="304800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Offering 3</a:t>
              </a:r>
            </a:p>
          </p:txBody>
        </p:sp>
      </p:grpSp>
      <p:grpSp>
        <p:nvGrpSpPr>
          <p:cNvPr id="1043" name="Group"/>
          <p:cNvGrpSpPr/>
          <p:nvPr/>
        </p:nvGrpSpPr>
        <p:grpSpPr>
          <a:xfrm>
            <a:off x="5148130" y="5318817"/>
            <a:ext cx="2708540" cy="384419"/>
            <a:chOff x="0" y="0"/>
            <a:chExt cx="2708538" cy="384418"/>
          </a:xfrm>
        </p:grpSpPr>
        <p:sp>
          <p:nvSpPr>
            <p:cNvPr id="1040" name="Line"/>
            <p:cNvSpPr/>
            <p:nvPr/>
          </p:nvSpPr>
          <p:spPr>
            <a:xfrm flipV="1">
              <a:off x="1339078" y="9313"/>
              <a:ext cx="1" cy="3751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 flipV="1">
              <a:off x="-1" y="0"/>
              <a:ext cx="1354293" cy="36102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 flipH="1" flipV="1">
              <a:off x="1354291" y="9312"/>
              <a:ext cx="1354249" cy="3616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46" name="Figure 6. Multi-Brand Portfolio Strateg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6. Multi-Brand Portfolio Strategy</a:t>
            </a:r>
          </a:p>
        </p:txBody>
      </p:sp>
      <p:sp>
        <p:nvSpPr>
          <p:cNvPr id="104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048" name="Brand A"/>
          <p:cNvSpPr/>
          <p:nvPr/>
        </p:nvSpPr>
        <p:spPr>
          <a:xfrm>
            <a:off x="4187322" y="4837424"/>
            <a:ext cx="1117601" cy="303620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sp>
        <p:nvSpPr>
          <p:cNvPr id="1049" name="Offering 1"/>
          <p:cNvSpPr/>
          <p:nvPr/>
        </p:nvSpPr>
        <p:spPr>
          <a:xfrm>
            <a:off x="4108602" y="5594495"/>
            <a:ext cx="1275041" cy="304801"/>
          </a:xfrm>
          <a:prstGeom prst="roundRect">
            <a:avLst>
              <a:gd name="adj" fmla="val 4980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1</a:t>
            </a:r>
          </a:p>
        </p:txBody>
      </p:sp>
      <p:sp>
        <p:nvSpPr>
          <p:cNvPr id="1050" name="Line"/>
          <p:cNvSpPr/>
          <p:nvPr/>
        </p:nvSpPr>
        <p:spPr>
          <a:xfrm flipV="1">
            <a:off x="4746122" y="5163360"/>
            <a:ext cx="1" cy="375106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51" name="Brand B"/>
          <p:cNvSpPr/>
          <p:nvPr/>
        </p:nvSpPr>
        <p:spPr>
          <a:xfrm>
            <a:off x="5518347" y="4837424"/>
            <a:ext cx="1117601" cy="303620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</a:t>
            </a:r>
          </a:p>
        </p:txBody>
      </p:sp>
      <p:sp>
        <p:nvSpPr>
          <p:cNvPr id="1052" name="Offering 2"/>
          <p:cNvSpPr/>
          <p:nvPr/>
        </p:nvSpPr>
        <p:spPr>
          <a:xfrm>
            <a:off x="5439626" y="5594495"/>
            <a:ext cx="1275042" cy="304801"/>
          </a:xfrm>
          <a:prstGeom prst="roundRect">
            <a:avLst>
              <a:gd name="adj" fmla="val 4980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2</a:t>
            </a:r>
          </a:p>
        </p:txBody>
      </p:sp>
      <p:sp>
        <p:nvSpPr>
          <p:cNvPr id="1053" name="Line"/>
          <p:cNvSpPr/>
          <p:nvPr/>
        </p:nvSpPr>
        <p:spPr>
          <a:xfrm flipV="1">
            <a:off x="6077147" y="5163360"/>
            <a:ext cx="1" cy="375106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54" name="Brand C"/>
          <p:cNvSpPr/>
          <p:nvPr/>
        </p:nvSpPr>
        <p:spPr>
          <a:xfrm>
            <a:off x="6849371" y="4837424"/>
            <a:ext cx="1117601" cy="303620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C</a:t>
            </a:r>
          </a:p>
        </p:txBody>
      </p:sp>
      <p:sp>
        <p:nvSpPr>
          <p:cNvPr id="1055" name="Offering 3"/>
          <p:cNvSpPr/>
          <p:nvPr/>
        </p:nvSpPr>
        <p:spPr>
          <a:xfrm>
            <a:off x="6770651" y="5594495"/>
            <a:ext cx="1275041" cy="304801"/>
          </a:xfrm>
          <a:prstGeom prst="roundRect">
            <a:avLst>
              <a:gd name="adj" fmla="val 4980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3</a:t>
            </a:r>
          </a:p>
        </p:txBody>
      </p:sp>
      <p:sp>
        <p:nvSpPr>
          <p:cNvPr id="1056" name="Line"/>
          <p:cNvSpPr/>
          <p:nvPr/>
        </p:nvSpPr>
        <p:spPr>
          <a:xfrm flipV="1">
            <a:off x="7408171" y="5163360"/>
            <a:ext cx="1" cy="375106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59" name="Figure 7. Vertical Cobranding Portfolio Strateg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7. Vertical Cobranding Portfolio Strategy</a:t>
            </a:r>
          </a:p>
        </p:txBody>
      </p:sp>
      <p:sp>
        <p:nvSpPr>
          <p:cNvPr id="106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061" name="Brand A"/>
          <p:cNvSpPr/>
          <p:nvPr/>
        </p:nvSpPr>
        <p:spPr>
          <a:xfrm>
            <a:off x="4362154" y="5692173"/>
            <a:ext cx="1117601" cy="303619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sp>
        <p:nvSpPr>
          <p:cNvPr id="1062" name="Offering 1"/>
          <p:cNvSpPr/>
          <p:nvPr/>
        </p:nvSpPr>
        <p:spPr>
          <a:xfrm>
            <a:off x="4283434" y="6449243"/>
            <a:ext cx="1275041" cy="304801"/>
          </a:xfrm>
          <a:prstGeom prst="roundRect">
            <a:avLst>
              <a:gd name="adj" fmla="val 4980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1</a:t>
            </a:r>
          </a:p>
        </p:txBody>
      </p:sp>
      <p:sp>
        <p:nvSpPr>
          <p:cNvPr id="1063" name="Line"/>
          <p:cNvSpPr/>
          <p:nvPr/>
        </p:nvSpPr>
        <p:spPr>
          <a:xfrm flipV="1">
            <a:off x="4920954" y="6018108"/>
            <a:ext cx="1" cy="375107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64" name="Brand B"/>
          <p:cNvSpPr/>
          <p:nvPr/>
        </p:nvSpPr>
        <p:spPr>
          <a:xfrm>
            <a:off x="5693179" y="5692173"/>
            <a:ext cx="1117601" cy="303619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</a:t>
            </a:r>
          </a:p>
        </p:txBody>
      </p:sp>
      <p:sp>
        <p:nvSpPr>
          <p:cNvPr id="1065" name="Offering 2"/>
          <p:cNvSpPr/>
          <p:nvPr/>
        </p:nvSpPr>
        <p:spPr>
          <a:xfrm>
            <a:off x="5614458" y="6449243"/>
            <a:ext cx="1275042" cy="304801"/>
          </a:xfrm>
          <a:prstGeom prst="roundRect">
            <a:avLst>
              <a:gd name="adj" fmla="val 4980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2</a:t>
            </a:r>
          </a:p>
        </p:txBody>
      </p:sp>
      <p:sp>
        <p:nvSpPr>
          <p:cNvPr id="1066" name="Line"/>
          <p:cNvSpPr/>
          <p:nvPr/>
        </p:nvSpPr>
        <p:spPr>
          <a:xfrm flipV="1">
            <a:off x="6251979" y="6018108"/>
            <a:ext cx="1" cy="375107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67" name="Brand C"/>
          <p:cNvSpPr/>
          <p:nvPr/>
        </p:nvSpPr>
        <p:spPr>
          <a:xfrm>
            <a:off x="7024203" y="5692173"/>
            <a:ext cx="1117601" cy="303619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C</a:t>
            </a:r>
          </a:p>
        </p:txBody>
      </p:sp>
      <p:sp>
        <p:nvSpPr>
          <p:cNvPr id="1068" name="Offering 3"/>
          <p:cNvSpPr/>
          <p:nvPr/>
        </p:nvSpPr>
        <p:spPr>
          <a:xfrm>
            <a:off x="6945483" y="6449243"/>
            <a:ext cx="1275041" cy="304801"/>
          </a:xfrm>
          <a:prstGeom prst="roundRect">
            <a:avLst>
              <a:gd name="adj" fmla="val 49806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Offering 3</a:t>
            </a:r>
          </a:p>
        </p:txBody>
      </p:sp>
      <p:sp>
        <p:nvSpPr>
          <p:cNvPr id="1069" name="Line"/>
          <p:cNvSpPr/>
          <p:nvPr/>
        </p:nvSpPr>
        <p:spPr>
          <a:xfrm flipV="1">
            <a:off x="7583003" y="6018108"/>
            <a:ext cx="1" cy="375107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070" name="Brand X"/>
          <p:cNvSpPr/>
          <p:nvPr/>
        </p:nvSpPr>
        <p:spPr>
          <a:xfrm>
            <a:off x="5693178" y="4903761"/>
            <a:ext cx="1117601" cy="303620"/>
          </a:xfrm>
          <a:prstGeom prst="roundRect">
            <a:avLst>
              <a:gd name="adj" fmla="val 5000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241300">
              <a:lnSpc>
                <a:spcPct val="8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X</a:t>
            </a:r>
          </a:p>
        </p:txBody>
      </p:sp>
      <p:grpSp>
        <p:nvGrpSpPr>
          <p:cNvPr id="1074" name="Group"/>
          <p:cNvGrpSpPr/>
          <p:nvPr/>
        </p:nvGrpSpPr>
        <p:grpSpPr>
          <a:xfrm>
            <a:off x="4910409" y="5220384"/>
            <a:ext cx="2708540" cy="384419"/>
            <a:chOff x="0" y="0"/>
            <a:chExt cx="2708538" cy="384418"/>
          </a:xfrm>
        </p:grpSpPr>
        <p:sp>
          <p:nvSpPr>
            <p:cNvPr id="1071" name="Line"/>
            <p:cNvSpPr/>
            <p:nvPr/>
          </p:nvSpPr>
          <p:spPr>
            <a:xfrm flipV="1">
              <a:off x="1339078" y="9313"/>
              <a:ext cx="1" cy="3751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 flipV="1">
              <a:off x="-1" y="0"/>
              <a:ext cx="1354293" cy="36102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 flipH="1" flipV="1">
              <a:off x="1354291" y="9312"/>
              <a:ext cx="1354249" cy="3616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77" name="Figure 8. Sub-Branding and Endorsement Branding Portfolio Strateg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8. Sub-Branding and Endorsement Branding Portfolio Strategies</a:t>
            </a:r>
          </a:p>
        </p:txBody>
      </p:sp>
      <p:sp>
        <p:nvSpPr>
          <p:cNvPr id="1078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100" name="Group"/>
          <p:cNvGrpSpPr/>
          <p:nvPr/>
        </p:nvGrpSpPr>
        <p:grpSpPr>
          <a:xfrm>
            <a:off x="3426567" y="4149816"/>
            <a:ext cx="6151666" cy="1453968"/>
            <a:chOff x="0" y="0"/>
            <a:chExt cx="6151665" cy="1453966"/>
          </a:xfrm>
        </p:grpSpPr>
        <p:sp>
          <p:nvSpPr>
            <p:cNvPr id="1079" name="Nabisco"/>
            <p:cNvSpPr/>
            <p:nvPr/>
          </p:nvSpPr>
          <p:spPr>
            <a:xfrm>
              <a:off x="4322865" y="384642"/>
              <a:ext cx="1828801" cy="304801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Nabisco</a:t>
              </a:r>
            </a:p>
          </p:txBody>
        </p:sp>
        <p:sp>
          <p:nvSpPr>
            <p:cNvPr id="1080" name="Oreo (Nabisco)"/>
            <p:cNvSpPr/>
            <p:nvPr/>
          </p:nvSpPr>
          <p:spPr>
            <a:xfrm>
              <a:off x="4322865" y="764523"/>
              <a:ext cx="1828801" cy="304801"/>
            </a:xfrm>
            <a:prstGeom prst="roundRect">
              <a:avLst>
                <a:gd name="adj" fmla="val 49806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Oreo (Nabisco)</a:t>
              </a:r>
            </a:p>
          </p:txBody>
        </p:sp>
        <p:sp>
          <p:nvSpPr>
            <p:cNvPr id="1081" name="Thins"/>
            <p:cNvSpPr/>
            <p:nvPr/>
          </p:nvSpPr>
          <p:spPr>
            <a:xfrm>
              <a:off x="4322865" y="1144404"/>
              <a:ext cx="1828801" cy="304801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Thins</a:t>
              </a:r>
            </a:p>
          </p:txBody>
        </p:sp>
        <p:sp>
          <p:nvSpPr>
            <p:cNvPr id="1082" name="Line"/>
            <p:cNvSpPr/>
            <p:nvPr/>
          </p:nvSpPr>
          <p:spPr>
            <a:xfrm>
              <a:off x="1976013" y="537043"/>
              <a:ext cx="34508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976013" y="1296803"/>
              <a:ext cx="23078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84" name="Master brand"/>
            <p:cNvSpPr txBox="1"/>
            <p:nvPr/>
          </p:nvSpPr>
          <p:spPr>
            <a:xfrm>
              <a:off x="2258359" y="367180"/>
              <a:ext cx="1715784" cy="314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Master brand</a:t>
              </a:r>
            </a:p>
          </p:txBody>
        </p:sp>
        <p:sp>
          <p:nvSpPr>
            <p:cNvPr id="1085" name="Product identifier"/>
            <p:cNvSpPr txBox="1"/>
            <p:nvPr/>
          </p:nvSpPr>
          <p:spPr>
            <a:xfrm>
              <a:off x="2258359" y="1139641"/>
              <a:ext cx="1715784" cy="314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Product identifier</a:t>
              </a:r>
            </a:p>
          </p:txBody>
        </p:sp>
        <p:sp>
          <p:nvSpPr>
            <p:cNvPr id="1086" name="Line"/>
            <p:cNvSpPr/>
            <p:nvPr/>
          </p:nvSpPr>
          <p:spPr>
            <a:xfrm flipV="1">
              <a:off x="1994490" y="803613"/>
              <a:ext cx="273708" cy="9962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87" name="Sub-brand"/>
            <p:cNvSpPr txBox="1"/>
            <p:nvPr/>
          </p:nvSpPr>
          <p:spPr>
            <a:xfrm>
              <a:off x="2347259" y="632761"/>
              <a:ext cx="1626884" cy="314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Sub-brand</a:t>
              </a:r>
            </a:p>
          </p:txBody>
        </p:sp>
        <p:sp>
          <p:nvSpPr>
            <p:cNvPr id="1088" name="Dove"/>
            <p:cNvSpPr/>
            <p:nvPr/>
          </p:nvSpPr>
          <p:spPr>
            <a:xfrm>
              <a:off x="0" y="384643"/>
              <a:ext cx="1905000" cy="304801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Dove</a:t>
              </a:r>
            </a:p>
          </p:txBody>
        </p:sp>
        <p:sp>
          <p:nvSpPr>
            <p:cNvPr id="1089" name="Dove Men+Care"/>
            <p:cNvSpPr/>
            <p:nvPr/>
          </p:nvSpPr>
          <p:spPr>
            <a:xfrm>
              <a:off x="0" y="764523"/>
              <a:ext cx="1905000" cy="304801"/>
            </a:xfrm>
            <a:prstGeom prst="roundRect">
              <a:avLst>
                <a:gd name="adj" fmla="val 49806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Dove Men+Care</a:t>
              </a:r>
            </a:p>
          </p:txBody>
        </p:sp>
        <p:sp>
          <p:nvSpPr>
            <p:cNvPr id="1090" name="Hydrate"/>
            <p:cNvSpPr/>
            <p:nvPr/>
          </p:nvSpPr>
          <p:spPr>
            <a:xfrm>
              <a:off x="0" y="1144404"/>
              <a:ext cx="1905000" cy="304801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Hydrate</a:t>
              </a:r>
            </a:p>
          </p:txBody>
        </p:sp>
        <p:sp>
          <p:nvSpPr>
            <p:cNvPr id="1091" name="Endorsed brand"/>
            <p:cNvSpPr txBox="1"/>
            <p:nvPr/>
          </p:nvSpPr>
          <p:spPr>
            <a:xfrm>
              <a:off x="2258359" y="880522"/>
              <a:ext cx="1652284" cy="314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r"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Endorsed brand </a:t>
              </a:r>
            </a:p>
          </p:txBody>
        </p:sp>
        <p:sp>
          <p:nvSpPr>
            <p:cNvPr id="1092" name="Line"/>
            <p:cNvSpPr/>
            <p:nvPr/>
          </p:nvSpPr>
          <p:spPr>
            <a:xfrm flipH="1" flipV="1">
              <a:off x="3897331" y="537043"/>
              <a:ext cx="35778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 flipH="1">
              <a:off x="4018836" y="1296803"/>
              <a:ext cx="23078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 flipH="1">
              <a:off x="3979307" y="930613"/>
              <a:ext cx="273708" cy="9962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95" name="Mondelēz"/>
            <p:cNvSpPr/>
            <p:nvPr/>
          </p:nvSpPr>
          <p:spPr>
            <a:xfrm>
              <a:off x="4348265" y="12700"/>
              <a:ext cx="1778001" cy="304801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Mondel</a:t>
              </a:r>
              <a:r>
                <a:rPr>
                  <a:latin typeface="Times Roman"/>
                  <a:ea typeface="Times Roman"/>
                  <a:cs typeface="Times Roman"/>
                  <a:sym typeface="Times Roman"/>
                </a:rPr>
                <a:t>ē</a:t>
              </a:r>
              <a:r>
                <a:t>z</a:t>
              </a:r>
            </a:p>
          </p:txBody>
        </p:sp>
        <p:sp>
          <p:nvSpPr>
            <p:cNvPr id="1096" name="Unilever"/>
            <p:cNvSpPr/>
            <p:nvPr/>
          </p:nvSpPr>
          <p:spPr>
            <a:xfrm>
              <a:off x="0" y="4762"/>
              <a:ext cx="1905000" cy="304801"/>
            </a:xfrm>
            <a:prstGeom prst="roundRect">
              <a:avLst>
                <a:gd name="adj" fmla="val 49806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Unilever</a:t>
              </a:r>
            </a:p>
          </p:txBody>
        </p:sp>
        <p:sp>
          <p:nvSpPr>
            <p:cNvPr id="1097" name="Line"/>
            <p:cNvSpPr/>
            <p:nvPr/>
          </p:nvSpPr>
          <p:spPr>
            <a:xfrm>
              <a:off x="1975086" y="157161"/>
              <a:ext cx="23078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098" name="Corporate brand"/>
            <p:cNvSpPr txBox="1"/>
            <p:nvPr/>
          </p:nvSpPr>
          <p:spPr>
            <a:xfrm>
              <a:off x="2258359" y="0"/>
              <a:ext cx="1715784" cy="3143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914400">
                <a:lnSpc>
                  <a:spcPct val="90000"/>
                </a:lnSpc>
                <a:buClr>
                  <a:srgbClr val="000000"/>
                </a:buClr>
                <a:buFont typeface="Century Gothic"/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>
                <a:defRPr>
                  <a:latin typeface="Tahoma"/>
                  <a:ea typeface="Tahoma"/>
                  <a:cs typeface="Tahoma"/>
                  <a:sym typeface="Tahoma"/>
                </a:defRPr>
              </a:pPr>
              <a:r>
                <a:rPr>
                  <a:latin typeface="+mn-lt"/>
                  <a:ea typeface="+mn-ea"/>
                  <a:cs typeface="+mn-cs"/>
                  <a:sym typeface="Century Gothic"/>
                </a:rPr>
                <a:t>Corporate brand</a:t>
              </a:r>
            </a:p>
          </p:txBody>
        </p:sp>
        <p:sp>
          <p:nvSpPr>
            <p:cNvPr id="1099" name="Line"/>
            <p:cNvSpPr/>
            <p:nvPr/>
          </p:nvSpPr>
          <p:spPr>
            <a:xfrm flipH="1" flipV="1">
              <a:off x="4017909" y="157162"/>
              <a:ext cx="23078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03" name="Multi-brand strategy"/>
          <p:cNvSpPr txBox="1"/>
          <p:nvPr/>
        </p:nvSpPr>
        <p:spPr>
          <a:xfrm>
            <a:off x="8407088" y="5018169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Multi-brand strategy</a:t>
            </a:r>
          </a:p>
        </p:txBody>
      </p:sp>
      <p:sp>
        <p:nvSpPr>
          <p:cNvPr id="1104" name="Line"/>
          <p:cNvSpPr/>
          <p:nvPr/>
        </p:nvSpPr>
        <p:spPr>
          <a:xfrm>
            <a:off x="3510489" y="4902199"/>
            <a:ext cx="5721433" cy="1"/>
          </a:xfrm>
          <a:prstGeom prst="line">
            <a:avLst/>
          </a:prstGeom>
          <a:ln w="25400">
            <a:solidFill>
              <a:srgbClr val="3D749D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05" name="Circle"/>
          <p:cNvSpPr/>
          <p:nvPr/>
        </p:nvSpPr>
        <p:spPr>
          <a:xfrm>
            <a:off x="4358075" y="4813169"/>
            <a:ext cx="178359" cy="17808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06" name="Circle"/>
          <p:cNvSpPr/>
          <p:nvPr/>
        </p:nvSpPr>
        <p:spPr>
          <a:xfrm>
            <a:off x="5676024" y="4813169"/>
            <a:ext cx="178359" cy="17808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07" name="Circle"/>
          <p:cNvSpPr/>
          <p:nvPr/>
        </p:nvSpPr>
        <p:spPr>
          <a:xfrm>
            <a:off x="6993972" y="4813169"/>
            <a:ext cx="178358" cy="17808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08" name="Circle"/>
          <p:cNvSpPr/>
          <p:nvPr/>
        </p:nvSpPr>
        <p:spPr>
          <a:xfrm>
            <a:off x="8311920" y="4813169"/>
            <a:ext cx="178358" cy="17808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09" name="New  sub-brand"/>
          <p:cNvSpPr txBox="1"/>
          <p:nvPr/>
        </p:nvSpPr>
        <p:spPr>
          <a:xfrm>
            <a:off x="5087910" y="4175709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New </a:t>
            </a:r>
            <a:br/>
            <a:r>
              <a:t>sub-brand</a:t>
            </a:r>
          </a:p>
        </p:txBody>
      </p:sp>
      <p:sp>
        <p:nvSpPr>
          <p:cNvPr id="1110" name="Endorsed new brand"/>
          <p:cNvSpPr txBox="1"/>
          <p:nvPr/>
        </p:nvSpPr>
        <p:spPr>
          <a:xfrm>
            <a:off x="6405858" y="4175709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Endorsed new brand</a:t>
            </a:r>
          </a:p>
        </p:txBody>
      </p:sp>
      <p:sp>
        <p:nvSpPr>
          <p:cNvPr id="1111" name="Independent new brand"/>
          <p:cNvSpPr txBox="1"/>
          <p:nvPr/>
        </p:nvSpPr>
        <p:spPr>
          <a:xfrm>
            <a:off x="7749206" y="4175709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Independent new brand</a:t>
            </a:r>
          </a:p>
        </p:txBody>
      </p:sp>
      <p:sp>
        <p:nvSpPr>
          <p:cNvPr id="1112" name="Single parent brand"/>
          <p:cNvSpPr txBox="1"/>
          <p:nvPr/>
        </p:nvSpPr>
        <p:spPr>
          <a:xfrm>
            <a:off x="3782662" y="4175709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Single parent brand</a:t>
            </a:r>
          </a:p>
        </p:txBody>
      </p:sp>
      <p:sp>
        <p:nvSpPr>
          <p:cNvPr id="1113" name="Portfolio cobranding"/>
          <p:cNvSpPr txBox="1"/>
          <p:nvPr/>
        </p:nvSpPr>
        <p:spPr>
          <a:xfrm>
            <a:off x="5383397" y="5213649"/>
            <a:ext cx="2027289" cy="321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Portfolio cobranding</a:t>
            </a:r>
          </a:p>
        </p:txBody>
      </p:sp>
      <p:sp>
        <p:nvSpPr>
          <p:cNvPr id="1114" name="Single-brand strategy"/>
          <p:cNvSpPr txBox="1"/>
          <p:nvPr/>
        </p:nvSpPr>
        <p:spPr>
          <a:xfrm>
            <a:off x="3045584" y="5018169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Single-brand strategy</a:t>
            </a:r>
          </a:p>
        </p:txBody>
      </p:sp>
      <p:sp>
        <p:nvSpPr>
          <p:cNvPr id="1115" name="Line"/>
          <p:cNvSpPr/>
          <p:nvPr/>
        </p:nvSpPr>
        <p:spPr>
          <a:xfrm rot="16200000">
            <a:off x="6362783" y="4407450"/>
            <a:ext cx="119005" cy="1472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797" y="21568"/>
                  <a:pt x="11284" y="21346"/>
                  <a:pt x="10639" y="21061"/>
                </a:cubicBezTo>
                <a:lnTo>
                  <a:pt x="10639" y="10919"/>
                </a:lnTo>
                <a:cubicBezTo>
                  <a:pt x="9994" y="10649"/>
                  <a:pt x="5803" y="10428"/>
                  <a:pt x="0" y="10396"/>
                </a:cubicBezTo>
                <a:cubicBezTo>
                  <a:pt x="5803" y="10364"/>
                  <a:pt x="9994" y="10142"/>
                  <a:pt x="10639" y="9857"/>
                </a:cubicBezTo>
                <a:lnTo>
                  <a:pt x="10639" y="539"/>
                </a:lnTo>
                <a:cubicBezTo>
                  <a:pt x="11284" y="254"/>
                  <a:pt x="15797" y="32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8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16" name="Figure 9. Single-Brand, Cobranding, and Multi-Brand Portfolio Strateg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9. Single-Brand, Cobranding, and Multi-Brand Portfolio Strategies</a:t>
            </a:r>
          </a:p>
        </p:txBody>
      </p:sp>
      <p:sp>
        <p:nvSpPr>
          <p:cNvPr id="111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20" name="Figure 10. Shared Brand Meaning as the Driving Force of Cobrand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10. Shared Brand Meaning as the Driving Force of Cobranding</a:t>
            </a:r>
          </a:p>
        </p:txBody>
      </p:sp>
      <p:sp>
        <p:nvSpPr>
          <p:cNvPr id="112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22" name="Oval"/>
          <p:cNvSpPr/>
          <p:nvPr/>
        </p:nvSpPr>
        <p:spPr>
          <a:xfrm>
            <a:off x="4158050" y="4069792"/>
            <a:ext cx="1828165" cy="1224974"/>
          </a:xfrm>
          <a:prstGeom prst="ellipse">
            <a:avLst/>
          </a:prstGeom>
          <a:solidFill>
            <a:srgbClr val="FFD67E"/>
          </a:solidFill>
          <a:ln>
            <a:solidFill>
              <a:schemeClr val="accent1">
                <a:hueOff val="300931"/>
                <a:lumOff val="-21745"/>
              </a:schemeClr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uFill>
                  <a:solidFill>
                    <a:srgbClr val="FFFFFF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23" name="Oval"/>
          <p:cNvSpPr/>
          <p:nvPr/>
        </p:nvSpPr>
        <p:spPr>
          <a:xfrm>
            <a:off x="5636331" y="4069792"/>
            <a:ext cx="1828164" cy="1224974"/>
          </a:xfrm>
          <a:prstGeom prst="ellipse">
            <a:avLst/>
          </a:prstGeom>
          <a:solidFill>
            <a:srgbClr val="7EB5EA"/>
          </a:solidFill>
          <a:ln>
            <a:solidFill>
              <a:schemeClr val="accent1">
                <a:hueOff val="300931"/>
                <a:lumOff val="-21745"/>
              </a:schemeClr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uFill>
                  <a:solidFill>
                    <a:srgbClr val="FFFFFF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24" name="Brand A meaning"/>
          <p:cNvSpPr txBox="1"/>
          <p:nvPr/>
        </p:nvSpPr>
        <p:spPr>
          <a:xfrm>
            <a:off x="4223283" y="4455498"/>
            <a:ext cx="1407335" cy="56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 meaning</a:t>
            </a:r>
          </a:p>
        </p:txBody>
      </p:sp>
      <p:sp>
        <p:nvSpPr>
          <p:cNvPr id="1125" name="Brand B meaning"/>
          <p:cNvSpPr txBox="1"/>
          <p:nvPr/>
        </p:nvSpPr>
        <p:spPr>
          <a:xfrm>
            <a:off x="5989266" y="4455498"/>
            <a:ext cx="1407335" cy="56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 meaning</a:t>
            </a:r>
          </a:p>
        </p:txBody>
      </p:sp>
      <p:sp>
        <p:nvSpPr>
          <p:cNvPr id="1126" name="Shared…"/>
          <p:cNvSpPr txBox="1"/>
          <p:nvPr/>
        </p:nvSpPr>
        <p:spPr>
          <a:xfrm>
            <a:off x="4594221" y="5535777"/>
            <a:ext cx="2420954" cy="56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Shared </a:t>
            </a:r>
          </a:p>
          <a:p>
            <a: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meaning</a:t>
            </a:r>
          </a:p>
        </p:txBody>
      </p:sp>
      <p:sp>
        <p:nvSpPr>
          <p:cNvPr id="1127" name="Oval"/>
          <p:cNvSpPr/>
          <p:nvPr/>
        </p:nvSpPr>
        <p:spPr>
          <a:xfrm>
            <a:off x="5623476" y="4318595"/>
            <a:ext cx="372932" cy="734087"/>
          </a:xfrm>
          <a:prstGeom prst="ellipse">
            <a:avLst/>
          </a:prstGeom>
          <a:solidFill>
            <a:srgbClr val="253A6C"/>
          </a:solidFill>
          <a:ln>
            <a:solidFill>
              <a:schemeClr val="accent1">
                <a:hueOff val="300931"/>
                <a:lumOff val="-21745"/>
              </a:schemeClr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uFill>
                  <a:solidFill>
                    <a:srgbClr val="FFFFFF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28" name="Line"/>
          <p:cNvSpPr/>
          <p:nvPr/>
        </p:nvSpPr>
        <p:spPr>
          <a:xfrm flipV="1">
            <a:off x="5809942" y="4692551"/>
            <a:ext cx="1" cy="839418"/>
          </a:xfrm>
          <a:prstGeom prst="line">
            <a:avLst/>
          </a:prstGeom>
          <a:ln w="19050">
            <a:solidFill>
              <a:srgbClr val="FFFFFF"/>
            </a:solidFill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29" name="Line"/>
          <p:cNvSpPr/>
          <p:nvPr/>
        </p:nvSpPr>
        <p:spPr>
          <a:xfrm flipH="1" flipV="1">
            <a:off x="5809942" y="5055403"/>
            <a:ext cx="1563" cy="464143"/>
          </a:xfrm>
          <a:prstGeom prst="line">
            <a:avLst/>
          </a:prstGeom>
          <a:ln w="190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5" name="Figure 3. The Market Impact of the Bra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The Market Impact of the Brand</a:t>
            </a:r>
          </a:p>
        </p:txBody>
      </p:sp>
      <p:sp>
        <p:nvSpPr>
          <p:cNvPr id="146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47" name="Arrow"/>
          <p:cNvSpPr/>
          <p:nvPr/>
        </p:nvSpPr>
        <p:spPr>
          <a:xfrm>
            <a:off x="8358548" y="4916184"/>
            <a:ext cx="293295" cy="303266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" name="Rectangle"/>
          <p:cNvSpPr txBox="1"/>
          <p:nvPr/>
        </p:nvSpPr>
        <p:spPr>
          <a:xfrm>
            <a:off x="7125417" y="4703034"/>
            <a:ext cx="1212971" cy="763887"/>
          </a:xfrm>
          <a:prstGeom prst="rect">
            <a:avLst/>
          </a:prstGeom>
          <a:solidFill>
            <a:srgbClr val="FFFFFF"/>
          </a:solidFill>
          <a:ln w="12700"/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4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49" name="Rectangle"/>
          <p:cNvSpPr txBox="1"/>
          <p:nvPr/>
        </p:nvSpPr>
        <p:spPr>
          <a:xfrm>
            <a:off x="5614720" y="4692802"/>
            <a:ext cx="1212972" cy="763887"/>
          </a:xfrm>
          <a:prstGeom prst="rect">
            <a:avLst/>
          </a:prstGeom>
          <a:solidFill>
            <a:srgbClr val="FFFFFF"/>
          </a:solidFill>
          <a:ln w="12700"/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4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50" name="Rounded Rectangle"/>
          <p:cNvSpPr/>
          <p:nvPr/>
        </p:nvSpPr>
        <p:spPr>
          <a:xfrm>
            <a:off x="2794685" y="4485872"/>
            <a:ext cx="1093539" cy="1152943"/>
          </a:xfrm>
          <a:prstGeom prst="roundRect">
            <a:avLst>
              <a:gd name="adj" fmla="val 13273"/>
            </a:avLst>
          </a:prstGeom>
          <a:ln>
            <a:solidFill>
              <a:srgbClr val="000000"/>
            </a:solidFill>
          </a:ln>
        </p:spPr>
        <p:txBody>
          <a:bodyPr lIns="0" tIns="0" rIns="0" bIns="0" anchor="b"/>
          <a:lstStyle/>
          <a:p>
            <a:pPr>
              <a:lnSpc>
                <a:spcPct val="80000"/>
              </a:lnSpc>
              <a:spcBef>
                <a:spcPts val="11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51" name="Company  activities"/>
          <p:cNvSpPr txBox="1"/>
          <p:nvPr/>
        </p:nvSpPr>
        <p:spPr>
          <a:xfrm>
            <a:off x="2751990" y="5054613"/>
            <a:ext cx="116969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Company </a:t>
            </a:r>
            <a:br/>
            <a:r>
              <a:t>activities</a:t>
            </a:r>
          </a:p>
        </p:txBody>
      </p:sp>
      <p:sp>
        <p:nvSpPr>
          <p:cNvPr id="152" name="Rectangle"/>
          <p:cNvSpPr txBox="1"/>
          <p:nvPr/>
        </p:nvSpPr>
        <p:spPr>
          <a:xfrm>
            <a:off x="4285431" y="4685874"/>
            <a:ext cx="994396" cy="763887"/>
          </a:xfrm>
          <a:prstGeom prst="rect">
            <a:avLst/>
          </a:prstGeom>
          <a:solidFill>
            <a:srgbClr val="FFFFFF"/>
          </a:solidFill>
          <a:ln w="12700"/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4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53" name="Rounded Rectangle"/>
          <p:cNvSpPr/>
          <p:nvPr/>
        </p:nvSpPr>
        <p:spPr>
          <a:xfrm>
            <a:off x="5679470" y="4492495"/>
            <a:ext cx="1096603" cy="1150645"/>
          </a:xfrm>
          <a:prstGeom prst="roundRect">
            <a:avLst>
              <a:gd name="adj" fmla="val 13236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0" tIns="0" rIns="0" bIns="0" anchor="b"/>
          <a:lstStyle/>
          <a:p>
            <a:pPr>
              <a:lnSpc>
                <a:spcPct val="80000"/>
              </a:lnSpc>
              <a:spcBef>
                <a:spcPts val="11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54" name="Customer value"/>
          <p:cNvSpPr txBox="1"/>
          <p:nvPr/>
        </p:nvSpPr>
        <p:spPr>
          <a:xfrm>
            <a:off x="5681273" y="5073391"/>
            <a:ext cx="106759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spcBef>
                <a:spcPts val="11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Customer</a:t>
            </a:r>
            <a:br/>
            <a:r>
              <a:t>value</a:t>
            </a:r>
          </a:p>
        </p:txBody>
      </p:sp>
      <p:pic>
        <p:nvPicPr>
          <p:cNvPr id="155" name="image10.png" descr="image1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6666" y="4510973"/>
            <a:ext cx="722185" cy="64922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Rounded Rectangle"/>
          <p:cNvSpPr/>
          <p:nvPr/>
        </p:nvSpPr>
        <p:spPr>
          <a:xfrm>
            <a:off x="4333115" y="4491346"/>
            <a:ext cx="900610" cy="1137824"/>
          </a:xfrm>
          <a:prstGeom prst="roundRect">
            <a:avLst>
              <a:gd name="adj" fmla="val 16859"/>
            </a:avLst>
          </a:prstGeom>
          <a:ln>
            <a:solidFill>
              <a:srgbClr val="000000"/>
            </a:solidFill>
          </a:ln>
        </p:spPr>
        <p:txBody>
          <a:bodyPr lIns="0" tIns="0" rIns="0" bIns="0" anchor="b"/>
          <a:lstStyle/>
          <a:p>
            <a:pPr>
              <a:lnSpc>
                <a:spcPct val="80000"/>
              </a:lnSpc>
              <a:spcBef>
                <a:spcPts val="11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57" name="Brand  image"/>
          <p:cNvSpPr txBox="1"/>
          <p:nvPr/>
        </p:nvSpPr>
        <p:spPr>
          <a:xfrm>
            <a:off x="4391374" y="5059732"/>
            <a:ext cx="787886" cy="584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lnSpc>
                <a:spcPct val="80000"/>
              </a:lnSpc>
              <a:spcBef>
                <a:spcPts val="19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Brand </a:t>
            </a:r>
            <a:br/>
            <a:r>
              <a:t>image</a:t>
            </a:r>
          </a:p>
        </p:txBody>
      </p:sp>
      <p:grpSp>
        <p:nvGrpSpPr>
          <p:cNvPr id="162" name="Group"/>
          <p:cNvGrpSpPr/>
          <p:nvPr/>
        </p:nvGrpSpPr>
        <p:grpSpPr>
          <a:xfrm>
            <a:off x="8659454" y="4499423"/>
            <a:ext cx="1169767" cy="1150646"/>
            <a:chOff x="0" y="0"/>
            <a:chExt cx="1169765" cy="1150644"/>
          </a:xfrm>
        </p:grpSpPr>
        <p:sp>
          <p:nvSpPr>
            <p:cNvPr id="158" name="Rectangle"/>
            <p:cNvSpPr txBox="1"/>
            <p:nvPr/>
          </p:nvSpPr>
          <p:spPr>
            <a:xfrm>
              <a:off x="0" y="200307"/>
              <a:ext cx="887455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59" name="Rounded Rectangle"/>
            <p:cNvSpPr/>
            <p:nvPr/>
          </p:nvSpPr>
          <p:spPr>
            <a:xfrm>
              <a:off x="64748" y="0"/>
              <a:ext cx="1093539" cy="1150645"/>
            </a:xfrm>
            <a:prstGeom prst="roundRect">
              <a:avLst>
                <a:gd name="adj" fmla="val 13273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60" name="Company value"/>
            <p:cNvSpPr txBox="1"/>
            <p:nvPr/>
          </p:nvSpPr>
          <p:spPr>
            <a:xfrm>
              <a:off x="56332" y="580896"/>
              <a:ext cx="1113434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Company</a:t>
              </a:r>
              <a:br/>
              <a:r>
                <a:t>value</a:t>
              </a:r>
            </a:p>
          </p:txBody>
        </p:sp>
        <p:pic>
          <p:nvPicPr>
            <p:cNvPr id="16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17954" t="5791" r="17954" b="17731"/>
            <a:stretch>
              <a:fillRect/>
            </a:stretch>
          </p:blipFill>
          <p:spPr>
            <a:xfrm>
              <a:off x="359501" y="15274"/>
              <a:ext cx="503877" cy="6493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3" name="Rounded Rectangle"/>
          <p:cNvSpPr/>
          <p:nvPr/>
        </p:nvSpPr>
        <p:spPr>
          <a:xfrm>
            <a:off x="7194245" y="4499423"/>
            <a:ext cx="1096603" cy="1150646"/>
          </a:xfrm>
          <a:prstGeom prst="roundRect">
            <a:avLst>
              <a:gd name="adj" fmla="val 13236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0" tIns="0" rIns="0" bIns="0" anchor="b"/>
          <a:lstStyle/>
          <a:p>
            <a:pPr>
              <a:lnSpc>
                <a:spcPct val="80000"/>
              </a:lnSpc>
              <a:spcBef>
                <a:spcPts val="11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64" name="Customer behavior"/>
          <p:cNvSpPr txBox="1"/>
          <p:nvPr/>
        </p:nvSpPr>
        <p:spPr>
          <a:xfrm>
            <a:off x="7196048" y="5080320"/>
            <a:ext cx="106759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spcBef>
                <a:spcPts val="11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Customer</a:t>
            </a:r>
            <a:br/>
            <a:r>
              <a:t>behavior</a:t>
            </a:r>
          </a:p>
        </p:txBody>
      </p:sp>
      <p:pic>
        <p:nvPicPr>
          <p:cNvPr id="16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30561" y="4557714"/>
            <a:ext cx="598568" cy="59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Arrow"/>
          <p:cNvSpPr/>
          <p:nvPr/>
        </p:nvSpPr>
        <p:spPr>
          <a:xfrm>
            <a:off x="6838436" y="4916184"/>
            <a:ext cx="293295" cy="303266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7" name="Arrow"/>
          <p:cNvSpPr/>
          <p:nvPr/>
        </p:nvSpPr>
        <p:spPr>
          <a:xfrm>
            <a:off x="5311841" y="4933344"/>
            <a:ext cx="293295" cy="303266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8" name="Arrow"/>
          <p:cNvSpPr/>
          <p:nvPr/>
        </p:nvSpPr>
        <p:spPr>
          <a:xfrm>
            <a:off x="3963947" y="4933344"/>
            <a:ext cx="293295" cy="303266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6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950082" y="4594785"/>
            <a:ext cx="569797" cy="5030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" descr="Image"/>
          <p:cNvPicPr>
            <a:picLocks noChangeAspect="0"/>
          </p:cNvPicPr>
          <p:nvPr/>
        </p:nvPicPr>
        <p:blipFill>
          <a:blip r:embed="rId6">
            <a:extLst/>
          </a:blip>
          <a:srcRect l="0" t="13513" r="0" b="17251"/>
          <a:stretch>
            <a:fillRect/>
          </a:stretch>
        </p:blipFill>
        <p:spPr>
          <a:xfrm>
            <a:off x="2926918" y="4590057"/>
            <a:ext cx="830942" cy="5098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32" name="Chapter 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8</a:t>
            </a:r>
          </a:p>
        </p:txBody>
      </p:sp>
      <p:sp>
        <p:nvSpPr>
          <p:cNvPr id="1133" name="Managing Brand Dynamics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Managing Brand Dynamics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36" name="Figure 1. Vertical Brand Exten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Vertical Brand Extensions</a:t>
            </a:r>
          </a:p>
        </p:txBody>
      </p:sp>
      <p:sp>
        <p:nvSpPr>
          <p:cNvPr id="113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38" name="Price"/>
          <p:cNvSpPr txBox="1"/>
          <p:nvPr/>
        </p:nvSpPr>
        <p:spPr>
          <a:xfrm>
            <a:off x="4350818" y="4840238"/>
            <a:ext cx="771086" cy="28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Price</a:t>
            </a:r>
          </a:p>
        </p:txBody>
      </p:sp>
      <p:sp>
        <p:nvSpPr>
          <p:cNvPr id="1139" name="Circle"/>
          <p:cNvSpPr/>
          <p:nvPr/>
        </p:nvSpPr>
        <p:spPr>
          <a:xfrm>
            <a:off x="6369718" y="6332864"/>
            <a:ext cx="154682" cy="149801"/>
          </a:xfrm>
          <a:prstGeom prst="ellipse">
            <a:avLst/>
          </a:prstGeom>
          <a:solidFill>
            <a:srgbClr val="3D749D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40" name="Line"/>
          <p:cNvSpPr/>
          <p:nvPr/>
        </p:nvSpPr>
        <p:spPr>
          <a:xfrm flipV="1">
            <a:off x="4733651" y="5163548"/>
            <a:ext cx="1" cy="279051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41" name="Line"/>
          <p:cNvSpPr/>
          <p:nvPr/>
        </p:nvSpPr>
        <p:spPr>
          <a:xfrm>
            <a:off x="4733652" y="7948872"/>
            <a:ext cx="2981371" cy="19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42" name="Benefits"/>
          <p:cNvSpPr txBox="1"/>
          <p:nvPr/>
        </p:nvSpPr>
        <p:spPr>
          <a:xfrm>
            <a:off x="7826968" y="7823439"/>
            <a:ext cx="1233737" cy="273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Benefits</a:t>
            </a:r>
          </a:p>
        </p:txBody>
      </p:sp>
      <p:sp>
        <p:nvSpPr>
          <p:cNvPr id="1143" name="Core…"/>
          <p:cNvSpPr txBox="1"/>
          <p:nvPr/>
        </p:nvSpPr>
        <p:spPr>
          <a:xfrm>
            <a:off x="6495555" y="6238378"/>
            <a:ext cx="935737" cy="64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Core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offering   </a:t>
            </a:r>
          </a:p>
        </p:txBody>
      </p:sp>
      <p:sp>
        <p:nvSpPr>
          <p:cNvPr id="1144" name="Price tier B"/>
          <p:cNvSpPr txBox="1"/>
          <p:nvPr/>
        </p:nvSpPr>
        <p:spPr>
          <a:xfrm>
            <a:off x="3512351" y="6336954"/>
            <a:ext cx="1080320" cy="376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914400">
              <a:lnSpc>
                <a:spcPct val="7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 tier B</a:t>
            </a:r>
          </a:p>
        </p:txBody>
      </p:sp>
      <p:sp>
        <p:nvSpPr>
          <p:cNvPr id="1145" name="Circle"/>
          <p:cNvSpPr/>
          <p:nvPr/>
        </p:nvSpPr>
        <p:spPr>
          <a:xfrm>
            <a:off x="7394368" y="5278445"/>
            <a:ext cx="152401" cy="152401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46" name="Premium…"/>
          <p:cNvSpPr txBox="1"/>
          <p:nvPr/>
        </p:nvSpPr>
        <p:spPr>
          <a:xfrm>
            <a:off x="7626372" y="5085855"/>
            <a:ext cx="935737" cy="64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Premium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offering</a:t>
            </a:r>
          </a:p>
        </p:txBody>
      </p:sp>
      <p:sp>
        <p:nvSpPr>
          <p:cNvPr id="1147" name="Line"/>
          <p:cNvSpPr/>
          <p:nvPr/>
        </p:nvSpPr>
        <p:spPr>
          <a:xfrm flipV="1">
            <a:off x="6562503" y="5491007"/>
            <a:ext cx="739385" cy="774508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48" name="Price tier A"/>
          <p:cNvSpPr txBox="1"/>
          <p:nvPr/>
        </p:nvSpPr>
        <p:spPr>
          <a:xfrm>
            <a:off x="3557119" y="5303097"/>
            <a:ext cx="1060952" cy="376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914400">
              <a:lnSpc>
                <a:spcPct val="7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 tier A</a:t>
            </a:r>
          </a:p>
        </p:txBody>
      </p:sp>
      <p:sp>
        <p:nvSpPr>
          <p:cNvPr id="1149" name="Circle"/>
          <p:cNvSpPr/>
          <p:nvPr/>
        </p:nvSpPr>
        <p:spPr>
          <a:xfrm>
            <a:off x="5328434" y="7386982"/>
            <a:ext cx="152401" cy="152401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50" name="Value…"/>
          <p:cNvSpPr txBox="1"/>
          <p:nvPr/>
        </p:nvSpPr>
        <p:spPr>
          <a:xfrm>
            <a:off x="5472965" y="7299007"/>
            <a:ext cx="1043190" cy="640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 </a:t>
            </a:r>
            <a:r>
              <a:rPr b="0"/>
              <a:t>Value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offering   </a:t>
            </a:r>
          </a:p>
        </p:txBody>
      </p:sp>
      <p:sp>
        <p:nvSpPr>
          <p:cNvPr id="1151" name="Line"/>
          <p:cNvSpPr/>
          <p:nvPr/>
        </p:nvSpPr>
        <p:spPr>
          <a:xfrm flipH="1">
            <a:off x="5548685" y="6537315"/>
            <a:ext cx="755262" cy="786536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52" name="Price tier C"/>
          <p:cNvSpPr txBox="1"/>
          <p:nvPr/>
        </p:nvSpPr>
        <p:spPr>
          <a:xfrm>
            <a:off x="3540310" y="7370811"/>
            <a:ext cx="1090461" cy="376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914400">
              <a:lnSpc>
                <a:spcPct val="7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Price tier C</a:t>
            </a:r>
          </a:p>
        </p:txBody>
      </p:sp>
      <p:sp>
        <p:nvSpPr>
          <p:cNvPr id="1153" name="Upscale extension"/>
          <p:cNvSpPr txBox="1"/>
          <p:nvPr/>
        </p:nvSpPr>
        <p:spPr>
          <a:xfrm>
            <a:off x="5714210" y="5482457"/>
            <a:ext cx="1060952" cy="541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Upscale extension</a:t>
            </a:r>
          </a:p>
        </p:txBody>
      </p:sp>
      <p:sp>
        <p:nvSpPr>
          <p:cNvPr id="1154" name="Downscale extension"/>
          <p:cNvSpPr txBox="1"/>
          <p:nvPr/>
        </p:nvSpPr>
        <p:spPr>
          <a:xfrm>
            <a:off x="4779764" y="6411221"/>
            <a:ext cx="1201339" cy="541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Downscale extension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57" name="Figure 2. Horizontal Brand Exten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Horizontal Brand Extensions</a:t>
            </a:r>
          </a:p>
        </p:txBody>
      </p:sp>
      <p:sp>
        <p:nvSpPr>
          <p:cNvPr id="1158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59" name="Price"/>
          <p:cNvSpPr txBox="1"/>
          <p:nvPr/>
        </p:nvSpPr>
        <p:spPr>
          <a:xfrm>
            <a:off x="4122493" y="3926369"/>
            <a:ext cx="781992" cy="417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Price</a:t>
            </a:r>
          </a:p>
        </p:txBody>
      </p:sp>
      <p:sp>
        <p:nvSpPr>
          <p:cNvPr id="1160" name="Circle"/>
          <p:cNvSpPr/>
          <p:nvPr/>
        </p:nvSpPr>
        <p:spPr>
          <a:xfrm>
            <a:off x="6384440" y="4961627"/>
            <a:ext cx="152401" cy="152401"/>
          </a:xfrm>
          <a:prstGeom prst="ellipse">
            <a:avLst/>
          </a:prstGeom>
          <a:solidFill>
            <a:srgbClr val="3D749D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1" name="Line"/>
          <p:cNvSpPr/>
          <p:nvPr/>
        </p:nvSpPr>
        <p:spPr>
          <a:xfrm flipV="1">
            <a:off x="4513488" y="4268133"/>
            <a:ext cx="1" cy="1972613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2" name="Line"/>
          <p:cNvSpPr/>
          <p:nvPr/>
        </p:nvSpPr>
        <p:spPr>
          <a:xfrm>
            <a:off x="4513488" y="6231621"/>
            <a:ext cx="3709787" cy="12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3" name="Benefits"/>
          <p:cNvSpPr txBox="1"/>
          <p:nvPr/>
        </p:nvSpPr>
        <p:spPr>
          <a:xfrm>
            <a:off x="8419952" y="6080367"/>
            <a:ext cx="862036" cy="279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 b="1"/>
            </a:pPr>
            <a:r>
              <a:rPr b="0"/>
              <a:t>Benefits</a:t>
            </a:r>
          </a:p>
        </p:txBody>
      </p:sp>
      <p:sp>
        <p:nvSpPr>
          <p:cNvPr id="1164" name="Core…"/>
          <p:cNvSpPr txBox="1"/>
          <p:nvPr/>
        </p:nvSpPr>
        <p:spPr>
          <a:xfrm>
            <a:off x="5903166" y="5178847"/>
            <a:ext cx="1094787" cy="649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Core </a:t>
            </a:r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offering   </a:t>
            </a:r>
          </a:p>
        </p:txBody>
      </p:sp>
      <p:sp>
        <p:nvSpPr>
          <p:cNvPr id="1165" name="Category B"/>
          <p:cNvSpPr txBox="1"/>
          <p:nvPr/>
        </p:nvSpPr>
        <p:spPr>
          <a:xfrm>
            <a:off x="5695163" y="6394047"/>
            <a:ext cx="1685625" cy="310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Category B</a:t>
            </a:r>
          </a:p>
        </p:txBody>
      </p:sp>
      <p:sp>
        <p:nvSpPr>
          <p:cNvPr id="1166" name="Circle"/>
          <p:cNvSpPr/>
          <p:nvPr/>
        </p:nvSpPr>
        <p:spPr>
          <a:xfrm>
            <a:off x="4882415" y="4961627"/>
            <a:ext cx="152401" cy="152401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7" name="Line"/>
          <p:cNvSpPr/>
          <p:nvPr/>
        </p:nvSpPr>
        <p:spPr>
          <a:xfrm flipH="1" flipV="1">
            <a:off x="5203919" y="5031147"/>
            <a:ext cx="1002024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8" name="Offering…"/>
          <p:cNvSpPr txBox="1"/>
          <p:nvPr/>
        </p:nvSpPr>
        <p:spPr>
          <a:xfrm>
            <a:off x="4447976" y="5178846"/>
            <a:ext cx="1251186" cy="649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Offering</a:t>
            </a:r>
            <a:endParaRPr b="0"/>
          </a:p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A</a:t>
            </a:r>
          </a:p>
        </p:txBody>
      </p:sp>
      <p:sp>
        <p:nvSpPr>
          <p:cNvPr id="1169" name="Category A"/>
          <p:cNvSpPr txBox="1"/>
          <p:nvPr/>
        </p:nvSpPr>
        <p:spPr>
          <a:xfrm>
            <a:off x="4336611" y="6394047"/>
            <a:ext cx="1685625" cy="317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Category A</a:t>
            </a:r>
          </a:p>
        </p:txBody>
      </p:sp>
      <p:sp>
        <p:nvSpPr>
          <p:cNvPr id="1170" name="Circle"/>
          <p:cNvSpPr/>
          <p:nvPr/>
        </p:nvSpPr>
        <p:spPr>
          <a:xfrm>
            <a:off x="7813893" y="4960406"/>
            <a:ext cx="152401" cy="152401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71" name="Offering B"/>
          <p:cNvSpPr txBox="1"/>
          <p:nvPr/>
        </p:nvSpPr>
        <p:spPr>
          <a:xfrm>
            <a:off x="7275189" y="5178847"/>
            <a:ext cx="1251186" cy="649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rPr b="0"/>
              <a:t>Offering</a:t>
            </a:r>
            <a:br>
              <a:rPr b="0"/>
            </a:br>
            <a:r>
              <a:rPr b="0"/>
              <a:t>B</a:t>
            </a:r>
          </a:p>
        </p:txBody>
      </p:sp>
      <p:sp>
        <p:nvSpPr>
          <p:cNvPr id="1172" name="Line"/>
          <p:cNvSpPr/>
          <p:nvPr/>
        </p:nvSpPr>
        <p:spPr>
          <a:xfrm>
            <a:off x="6691727" y="5031147"/>
            <a:ext cx="1013436" cy="5868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stealth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73" name="Category C"/>
          <p:cNvSpPr txBox="1"/>
          <p:nvPr/>
        </p:nvSpPr>
        <p:spPr>
          <a:xfrm>
            <a:off x="7072576" y="6394048"/>
            <a:ext cx="1685625" cy="308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Category C</a:t>
            </a:r>
          </a:p>
        </p:txBody>
      </p:sp>
      <p:sp>
        <p:nvSpPr>
          <p:cNvPr id="1174" name="Horizontal extension"/>
          <p:cNvSpPr txBox="1"/>
          <p:nvPr/>
        </p:nvSpPr>
        <p:spPr>
          <a:xfrm>
            <a:off x="5267707" y="4385810"/>
            <a:ext cx="1060953" cy="541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Horizontal extension</a:t>
            </a:r>
          </a:p>
        </p:txBody>
      </p:sp>
      <p:sp>
        <p:nvSpPr>
          <p:cNvPr id="1175" name="Horizontal extension"/>
          <p:cNvSpPr txBox="1"/>
          <p:nvPr/>
        </p:nvSpPr>
        <p:spPr>
          <a:xfrm>
            <a:off x="6614455" y="4385810"/>
            <a:ext cx="1060952" cy="541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Horizontal extension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78" name="Chapter 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9</a:t>
            </a:r>
          </a:p>
        </p:txBody>
      </p:sp>
      <p:sp>
        <p:nvSpPr>
          <p:cNvPr id="1179" name="Protecting the Brand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Protecting the Brand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82" name="Degree of protection"/>
          <p:cNvSpPr txBox="1"/>
          <p:nvPr/>
        </p:nvSpPr>
        <p:spPr>
          <a:xfrm>
            <a:off x="9659447" y="6043154"/>
            <a:ext cx="1153853" cy="559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Degree of protection</a:t>
            </a:r>
          </a:p>
        </p:txBody>
      </p:sp>
      <p:sp>
        <p:nvSpPr>
          <p:cNvPr id="1183" name="Line"/>
          <p:cNvSpPr/>
          <p:nvPr/>
        </p:nvSpPr>
        <p:spPr>
          <a:xfrm>
            <a:off x="3301503" y="5950071"/>
            <a:ext cx="7287855" cy="1"/>
          </a:xfrm>
          <a:prstGeom prst="line">
            <a:avLst/>
          </a:prstGeom>
          <a:ln w="12700">
            <a:solidFill>
              <a:srgbClr val="000000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184" name="Circle"/>
          <p:cNvSpPr/>
          <p:nvPr/>
        </p:nvSpPr>
        <p:spPr>
          <a:xfrm>
            <a:off x="3888558" y="5867545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85" name="Circle"/>
          <p:cNvSpPr/>
          <p:nvPr/>
        </p:nvSpPr>
        <p:spPr>
          <a:xfrm>
            <a:off x="5231907" y="5867545"/>
            <a:ext cx="165618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86" name="Circle"/>
          <p:cNvSpPr/>
          <p:nvPr/>
        </p:nvSpPr>
        <p:spPr>
          <a:xfrm>
            <a:off x="6575255" y="5867545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87" name="Circle"/>
          <p:cNvSpPr/>
          <p:nvPr/>
        </p:nvSpPr>
        <p:spPr>
          <a:xfrm>
            <a:off x="7918603" y="5867545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88" name="Suggestive"/>
          <p:cNvSpPr txBox="1"/>
          <p:nvPr/>
        </p:nvSpPr>
        <p:spPr>
          <a:xfrm>
            <a:off x="6015393" y="5274381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Suggestive</a:t>
            </a:r>
          </a:p>
        </p:txBody>
      </p:sp>
      <p:sp>
        <p:nvSpPr>
          <p:cNvPr id="1189" name="Arbitrary"/>
          <p:cNvSpPr txBox="1"/>
          <p:nvPr/>
        </p:nvSpPr>
        <p:spPr>
          <a:xfrm>
            <a:off x="7358741" y="5274381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Arbitrary</a:t>
            </a:r>
          </a:p>
        </p:txBody>
      </p:sp>
      <p:sp>
        <p:nvSpPr>
          <p:cNvPr id="1190" name="Fanciful"/>
          <p:cNvSpPr txBox="1"/>
          <p:nvPr/>
        </p:nvSpPr>
        <p:spPr>
          <a:xfrm>
            <a:off x="8702089" y="5274381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Fanciful </a:t>
            </a:r>
          </a:p>
        </p:txBody>
      </p:sp>
      <p:sp>
        <p:nvSpPr>
          <p:cNvPr id="1191" name="Descriptive"/>
          <p:cNvSpPr txBox="1"/>
          <p:nvPr/>
        </p:nvSpPr>
        <p:spPr>
          <a:xfrm>
            <a:off x="4684745" y="5274381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Descriptive</a:t>
            </a:r>
          </a:p>
        </p:txBody>
      </p:sp>
      <p:sp>
        <p:nvSpPr>
          <p:cNvPr id="1192" name="Circle"/>
          <p:cNvSpPr/>
          <p:nvPr/>
        </p:nvSpPr>
        <p:spPr>
          <a:xfrm>
            <a:off x="9261951" y="5867545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193" name="Generic"/>
          <p:cNvSpPr txBox="1"/>
          <p:nvPr/>
        </p:nvSpPr>
        <p:spPr>
          <a:xfrm>
            <a:off x="3442996" y="5274381"/>
            <a:ext cx="1329127" cy="55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Generic</a:t>
            </a:r>
          </a:p>
        </p:txBody>
      </p:sp>
      <p:sp>
        <p:nvSpPr>
          <p:cNvPr id="1194" name="Line"/>
          <p:cNvSpPr/>
          <p:nvPr/>
        </p:nvSpPr>
        <p:spPr>
          <a:xfrm rot="16200000">
            <a:off x="7970380" y="4806137"/>
            <a:ext cx="112944" cy="2879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797" y="21568"/>
                  <a:pt x="11284" y="21346"/>
                  <a:pt x="10639" y="21061"/>
                </a:cubicBezTo>
                <a:lnTo>
                  <a:pt x="10639" y="10919"/>
                </a:lnTo>
                <a:cubicBezTo>
                  <a:pt x="9994" y="10649"/>
                  <a:pt x="5803" y="10428"/>
                  <a:pt x="0" y="10396"/>
                </a:cubicBezTo>
                <a:cubicBezTo>
                  <a:pt x="5803" y="10364"/>
                  <a:pt x="9994" y="10142"/>
                  <a:pt x="10639" y="9857"/>
                </a:cubicBezTo>
                <a:lnTo>
                  <a:pt x="10639" y="539"/>
                </a:lnTo>
                <a:cubicBezTo>
                  <a:pt x="11284" y="254"/>
                  <a:pt x="15797" y="32"/>
                  <a:pt x="21600" y="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8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95" name="Can inherently identify the source of the goods"/>
          <p:cNvSpPr txBox="1"/>
          <p:nvPr/>
        </p:nvSpPr>
        <p:spPr>
          <a:xfrm>
            <a:off x="6943695" y="6352550"/>
            <a:ext cx="2057619" cy="744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Can inherently identify the source of the goods</a:t>
            </a:r>
          </a:p>
        </p:txBody>
      </p:sp>
      <p:sp>
        <p:nvSpPr>
          <p:cNvPr id="1196" name="Must acquire secondary meaning to be distinctive"/>
          <p:cNvSpPr txBox="1"/>
          <p:nvPr/>
        </p:nvSpPr>
        <p:spPr>
          <a:xfrm>
            <a:off x="4371299" y="6352550"/>
            <a:ext cx="2057619" cy="744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Must acquire secondary meaning to be distinctive</a:t>
            </a:r>
          </a:p>
        </p:txBody>
      </p:sp>
      <p:sp>
        <p:nvSpPr>
          <p:cNvPr id="1197" name="Figure 3. Types of Marks Based on Their Distinctiven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Types of Marks Based on Their Distinctiveness</a:t>
            </a:r>
          </a:p>
        </p:txBody>
      </p:sp>
      <p:sp>
        <p:nvSpPr>
          <p:cNvPr id="1198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199" name="Line"/>
          <p:cNvSpPr/>
          <p:nvPr/>
        </p:nvSpPr>
        <p:spPr>
          <a:xfrm>
            <a:off x="5340155" y="6135462"/>
            <a:ext cx="1" cy="220895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00" name="Not…"/>
          <p:cNvSpPr txBox="1"/>
          <p:nvPr/>
        </p:nvSpPr>
        <p:spPr>
          <a:xfrm>
            <a:off x="3149922" y="6346794"/>
            <a:ext cx="1046647" cy="744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r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Not </a:t>
            </a:r>
          </a:p>
          <a:p>
            <a:pPr algn="r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distinctive</a:t>
            </a:r>
          </a:p>
        </p:txBody>
      </p:sp>
      <p:sp>
        <p:nvSpPr>
          <p:cNvPr id="1201" name="Line"/>
          <p:cNvSpPr/>
          <p:nvPr/>
        </p:nvSpPr>
        <p:spPr>
          <a:xfrm>
            <a:off x="4022207" y="6129706"/>
            <a:ext cx="1" cy="220895"/>
          </a:xfrm>
          <a:prstGeom prst="line">
            <a:avLst/>
          </a:pr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04" name="Chapter 1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10</a:t>
            </a:r>
          </a:p>
        </p:txBody>
      </p:sp>
      <p:sp>
        <p:nvSpPr>
          <p:cNvPr id="1205" name="Measuring Brand Impac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Measuring Brand Impact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08" name="Figure 1. The Framework for Measuring Brand Impa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The Framework for Measuring Brand Impact</a:t>
            </a:r>
          </a:p>
        </p:txBody>
      </p:sp>
      <p:sp>
        <p:nvSpPr>
          <p:cNvPr id="120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247" name="Group"/>
          <p:cNvGrpSpPr/>
          <p:nvPr/>
        </p:nvGrpSpPr>
        <p:grpSpPr>
          <a:xfrm>
            <a:off x="2026113" y="4068669"/>
            <a:ext cx="8964363" cy="2042137"/>
            <a:chOff x="11788" y="0"/>
            <a:chExt cx="8964362" cy="2042135"/>
          </a:xfrm>
        </p:grpSpPr>
        <p:sp>
          <p:nvSpPr>
            <p:cNvPr id="1210" name="Group"/>
            <p:cNvSpPr txBox="1"/>
            <p:nvPr/>
          </p:nvSpPr>
          <p:spPr>
            <a:xfrm>
              <a:off x="2891669" y="1426020"/>
              <a:ext cx="1503603" cy="6161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0" tIns="63500" rIns="63500" bIns="63500" numCol="1" anchor="t">
              <a:noAutofit/>
            </a:bodyPr>
            <a:lstStyle>
              <a:lvl1pPr defTabSz="914400">
                <a:lnSpc>
                  <a:spcPct val="8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image research</a:t>
              </a:r>
            </a:p>
          </p:txBody>
        </p:sp>
        <p:sp>
          <p:nvSpPr>
            <p:cNvPr id="1211" name="Group"/>
            <p:cNvSpPr txBox="1"/>
            <p:nvPr/>
          </p:nvSpPr>
          <p:spPr>
            <a:xfrm>
              <a:off x="4361388" y="1426020"/>
              <a:ext cx="1675388" cy="573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0" tIns="63500" rIns="63500" bIns="63500" numCol="1" anchor="t">
              <a:noAutofit/>
            </a:bodyPr>
            <a:lstStyle>
              <a:lvl1pPr defTabSz="914400">
                <a:lnSpc>
                  <a:spcPct val="8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value research</a:t>
              </a:r>
            </a:p>
          </p:txBody>
        </p:sp>
        <p:sp>
          <p:nvSpPr>
            <p:cNvPr id="1212" name="Group"/>
            <p:cNvSpPr txBox="1"/>
            <p:nvPr/>
          </p:nvSpPr>
          <p:spPr>
            <a:xfrm>
              <a:off x="5945358" y="1426020"/>
              <a:ext cx="1503602" cy="6161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0" tIns="63500" rIns="63500" bIns="63500" numCol="1" anchor="t">
              <a:noAutofit/>
            </a:bodyPr>
            <a:lstStyle>
              <a:lvl1pPr defTabSz="914400">
                <a:lnSpc>
                  <a:spcPct val="8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power research</a:t>
              </a:r>
            </a:p>
          </p:txBody>
        </p:sp>
        <p:sp>
          <p:nvSpPr>
            <p:cNvPr id="1213" name="Group"/>
            <p:cNvSpPr txBox="1"/>
            <p:nvPr/>
          </p:nvSpPr>
          <p:spPr>
            <a:xfrm>
              <a:off x="7472548" y="1426020"/>
              <a:ext cx="1503603" cy="6161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0" tIns="63500" rIns="63500" bIns="63500" numCol="1" anchor="t">
              <a:noAutofit/>
            </a:bodyPr>
            <a:lstStyle>
              <a:lvl1pPr defTabSz="914400">
                <a:lnSpc>
                  <a:spcPct val="8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equity research</a:t>
              </a:r>
            </a:p>
          </p:txBody>
        </p:sp>
        <p:sp>
          <p:nvSpPr>
            <p:cNvPr id="1214" name="Arrow"/>
            <p:cNvSpPr/>
            <p:nvPr/>
          </p:nvSpPr>
          <p:spPr>
            <a:xfrm>
              <a:off x="7317825" y="430312"/>
              <a:ext cx="293295" cy="303266"/>
            </a:xfrm>
            <a:prstGeom prst="rightArrow">
              <a:avLst>
                <a:gd name="adj1" fmla="val 32944"/>
                <a:gd name="adj2" fmla="val 1307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Rectangle"/>
            <p:cNvSpPr txBox="1"/>
            <p:nvPr/>
          </p:nvSpPr>
          <p:spPr>
            <a:xfrm>
              <a:off x="6084693" y="217161"/>
              <a:ext cx="1212972" cy="76388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216" name="Rectangle"/>
            <p:cNvSpPr txBox="1"/>
            <p:nvPr/>
          </p:nvSpPr>
          <p:spPr>
            <a:xfrm>
              <a:off x="4573997" y="206930"/>
              <a:ext cx="1212971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217" name="Rounded Rectangle"/>
            <p:cNvSpPr/>
            <p:nvPr/>
          </p:nvSpPr>
          <p:spPr>
            <a:xfrm>
              <a:off x="1563462" y="0"/>
              <a:ext cx="1093538" cy="1152943"/>
            </a:xfrm>
            <a:prstGeom prst="roundRect">
              <a:avLst>
                <a:gd name="adj" fmla="val 13273"/>
              </a:avLst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218" name="Market  reality"/>
            <p:cNvSpPr txBox="1"/>
            <p:nvPr/>
          </p:nvSpPr>
          <p:spPr>
            <a:xfrm>
              <a:off x="1675548" y="568741"/>
              <a:ext cx="860129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Market </a:t>
              </a:r>
              <a:br/>
              <a:r>
                <a:t>reality</a:t>
              </a:r>
            </a:p>
          </p:txBody>
        </p:sp>
        <p:sp>
          <p:nvSpPr>
            <p:cNvPr id="1219" name="Rectangle"/>
            <p:cNvSpPr txBox="1"/>
            <p:nvPr/>
          </p:nvSpPr>
          <p:spPr>
            <a:xfrm>
              <a:off x="3105007" y="200001"/>
              <a:ext cx="994397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220" name="Rounded Rectangle"/>
            <p:cNvSpPr/>
            <p:nvPr/>
          </p:nvSpPr>
          <p:spPr>
            <a:xfrm>
              <a:off x="4638747" y="0"/>
              <a:ext cx="1096603" cy="1150645"/>
            </a:xfrm>
            <a:prstGeom prst="roundRect">
              <a:avLst>
                <a:gd name="adj" fmla="val 13236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221" name="Customer value"/>
            <p:cNvSpPr txBox="1"/>
            <p:nvPr/>
          </p:nvSpPr>
          <p:spPr>
            <a:xfrm>
              <a:off x="4640550" y="587519"/>
              <a:ext cx="1067594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Customer</a:t>
              </a:r>
              <a:br/>
              <a:r>
                <a:t>value</a:t>
              </a:r>
            </a:p>
          </p:txBody>
        </p:sp>
        <p:pic>
          <p:nvPicPr>
            <p:cNvPr id="1222" name="image10.png" descr="image10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274343" y="25101"/>
              <a:ext cx="722185" cy="6492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3" name="Rounded Rectangle"/>
            <p:cNvSpPr/>
            <p:nvPr/>
          </p:nvSpPr>
          <p:spPr>
            <a:xfrm>
              <a:off x="3101891" y="0"/>
              <a:ext cx="1091110" cy="1137824"/>
            </a:xfrm>
            <a:prstGeom prst="roundRect">
              <a:avLst>
                <a:gd name="adj" fmla="val 13915"/>
              </a:avLst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224" name="Brand  image"/>
            <p:cNvSpPr txBox="1"/>
            <p:nvPr/>
          </p:nvSpPr>
          <p:spPr>
            <a:xfrm>
              <a:off x="3249051" y="573859"/>
              <a:ext cx="787885" cy="5845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19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Brand </a:t>
              </a:r>
              <a:br/>
              <a:r>
                <a:t>image</a:t>
              </a:r>
            </a:p>
          </p:txBody>
        </p:sp>
        <p:sp>
          <p:nvSpPr>
            <p:cNvPr id="1225" name="Rectangle"/>
            <p:cNvSpPr txBox="1"/>
            <p:nvPr/>
          </p:nvSpPr>
          <p:spPr>
            <a:xfrm>
              <a:off x="7618731" y="213859"/>
              <a:ext cx="887455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226" name="Rounded Rectangle"/>
            <p:cNvSpPr/>
            <p:nvPr/>
          </p:nvSpPr>
          <p:spPr>
            <a:xfrm>
              <a:off x="7683479" y="0"/>
              <a:ext cx="1093539" cy="1150645"/>
            </a:xfrm>
            <a:prstGeom prst="roundRect">
              <a:avLst>
                <a:gd name="adj" fmla="val 13273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227" name="Company value"/>
            <p:cNvSpPr txBox="1"/>
            <p:nvPr/>
          </p:nvSpPr>
          <p:spPr>
            <a:xfrm>
              <a:off x="7675064" y="594447"/>
              <a:ext cx="1113433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Company</a:t>
              </a:r>
              <a:br/>
              <a:r>
                <a:t>value</a:t>
              </a:r>
            </a:p>
          </p:txBody>
        </p:sp>
        <p:pic>
          <p:nvPicPr>
            <p:cNvPr id="1228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17954" t="5791" r="17954" b="17731"/>
            <a:stretch>
              <a:fillRect/>
            </a:stretch>
          </p:blipFill>
          <p:spPr>
            <a:xfrm>
              <a:off x="7978232" y="28826"/>
              <a:ext cx="503877" cy="6493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9" name="Rounded Rectangle"/>
            <p:cNvSpPr/>
            <p:nvPr/>
          </p:nvSpPr>
          <p:spPr>
            <a:xfrm>
              <a:off x="6153522" y="0"/>
              <a:ext cx="1096603" cy="1150645"/>
            </a:xfrm>
            <a:prstGeom prst="roundRect">
              <a:avLst>
                <a:gd name="adj" fmla="val 13236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230" name="Customer behavior"/>
            <p:cNvSpPr txBox="1"/>
            <p:nvPr/>
          </p:nvSpPr>
          <p:spPr>
            <a:xfrm>
              <a:off x="6155325" y="594447"/>
              <a:ext cx="1067594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Customer</a:t>
              </a:r>
              <a:br/>
              <a:r>
                <a:t>behavior</a:t>
              </a:r>
            </a:p>
          </p:txBody>
        </p:sp>
        <p:pic>
          <p:nvPicPr>
            <p:cNvPr id="1231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6389838" y="71842"/>
              <a:ext cx="598567" cy="59856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32" name="Arrow"/>
            <p:cNvSpPr/>
            <p:nvPr/>
          </p:nvSpPr>
          <p:spPr>
            <a:xfrm>
              <a:off x="5797713" y="430312"/>
              <a:ext cx="293295" cy="303266"/>
            </a:xfrm>
            <a:prstGeom prst="rightArrow">
              <a:avLst>
                <a:gd name="adj1" fmla="val 32944"/>
                <a:gd name="adj2" fmla="val 1307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Arrow"/>
            <p:cNvSpPr/>
            <p:nvPr/>
          </p:nvSpPr>
          <p:spPr>
            <a:xfrm>
              <a:off x="4271117" y="447472"/>
              <a:ext cx="293295" cy="303266"/>
            </a:xfrm>
            <a:prstGeom prst="rightArrow">
              <a:avLst>
                <a:gd name="adj1" fmla="val 32944"/>
                <a:gd name="adj2" fmla="val 1307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Arrow"/>
            <p:cNvSpPr/>
            <p:nvPr/>
          </p:nvSpPr>
          <p:spPr>
            <a:xfrm>
              <a:off x="2732723" y="447472"/>
              <a:ext cx="293295" cy="303266"/>
            </a:xfrm>
            <a:prstGeom prst="rightArrow">
              <a:avLst>
                <a:gd name="adj1" fmla="val 32944"/>
                <a:gd name="adj2" fmla="val 1307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3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909359" y="108913"/>
              <a:ext cx="569796" cy="5030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36" name="Image" descr="Image"/>
            <p:cNvPicPr>
              <a:picLocks noChangeAspect="0"/>
            </p:cNvPicPr>
            <p:nvPr/>
          </p:nvPicPr>
          <p:blipFill>
            <a:blip r:embed="rId6">
              <a:extLst/>
            </a:blip>
            <a:srcRect l="0" t="13513" r="0" b="17251"/>
            <a:stretch>
              <a:fillRect/>
            </a:stretch>
          </p:blipFill>
          <p:spPr>
            <a:xfrm>
              <a:off x="1695695" y="104185"/>
              <a:ext cx="830942" cy="5098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37" name="Rounded Rectangle"/>
            <p:cNvSpPr/>
            <p:nvPr/>
          </p:nvSpPr>
          <p:spPr>
            <a:xfrm>
              <a:off x="11788" y="0"/>
              <a:ext cx="1093538" cy="1152943"/>
            </a:xfrm>
            <a:prstGeom prst="roundRect">
              <a:avLst>
                <a:gd name="adj" fmla="val 13273"/>
              </a:avLst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238" name="Branding…"/>
            <p:cNvSpPr txBox="1"/>
            <p:nvPr/>
          </p:nvSpPr>
          <p:spPr>
            <a:xfrm>
              <a:off x="28128" y="574368"/>
              <a:ext cx="105162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Branding </a:t>
              </a:r>
            </a:p>
            <a:p>
              <a: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plan</a:t>
              </a:r>
            </a:p>
          </p:txBody>
        </p:sp>
        <p:sp>
          <p:nvSpPr>
            <p:cNvPr id="1239" name="Arrow"/>
            <p:cNvSpPr/>
            <p:nvPr/>
          </p:nvSpPr>
          <p:spPr>
            <a:xfrm>
              <a:off x="1181049" y="453099"/>
              <a:ext cx="293295" cy="303266"/>
            </a:xfrm>
            <a:prstGeom prst="rightArrow">
              <a:avLst>
                <a:gd name="adj1" fmla="val 32944"/>
                <a:gd name="adj2" fmla="val 13078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40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6546" y="83028"/>
              <a:ext cx="534527" cy="5328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41" name="Group"/>
            <p:cNvSpPr txBox="1"/>
            <p:nvPr/>
          </p:nvSpPr>
          <p:spPr>
            <a:xfrm>
              <a:off x="1156384" y="1426020"/>
              <a:ext cx="1858132" cy="6161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500" tIns="63500" rIns="63500" bIns="63500" numCol="1" anchor="t">
              <a:noAutofit/>
            </a:bodyPr>
            <a:lstStyle>
              <a:lvl1pPr defTabSz="914400">
                <a:lnSpc>
                  <a:spcPct val="80000"/>
                </a:lnSpc>
                <a:defRPr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Implementation research</a:t>
              </a:r>
            </a:p>
          </p:txBody>
        </p:sp>
        <p:sp>
          <p:nvSpPr>
            <p:cNvPr id="1242" name="Line"/>
            <p:cNvSpPr/>
            <p:nvPr/>
          </p:nvSpPr>
          <p:spPr>
            <a:xfrm flipV="1">
              <a:off x="6700828" y="1224718"/>
              <a:ext cx="1" cy="2416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 flipV="1">
              <a:off x="8242740" y="1224718"/>
              <a:ext cx="1" cy="2416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 flipV="1">
              <a:off x="3655105" y="1224718"/>
              <a:ext cx="1" cy="2416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 flipV="1">
              <a:off x="5197016" y="1224718"/>
              <a:ext cx="1" cy="2416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 flipV="1">
              <a:off x="2092682" y="1224718"/>
              <a:ext cx="1" cy="2416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50" name="Line"/>
          <p:cNvSpPr/>
          <p:nvPr/>
        </p:nvSpPr>
        <p:spPr>
          <a:xfrm>
            <a:off x="3552253" y="4937312"/>
            <a:ext cx="5882029" cy="1"/>
          </a:xfrm>
          <a:prstGeom prst="line">
            <a:avLst/>
          </a:prstGeom>
          <a:ln w="15875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251" name="Circle"/>
          <p:cNvSpPr/>
          <p:nvPr/>
        </p:nvSpPr>
        <p:spPr>
          <a:xfrm>
            <a:off x="3526104" y="4854786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52" name="Circle"/>
          <p:cNvSpPr/>
          <p:nvPr/>
        </p:nvSpPr>
        <p:spPr>
          <a:xfrm>
            <a:off x="4971052" y="4854786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53" name="Circle"/>
          <p:cNvSpPr/>
          <p:nvPr/>
        </p:nvSpPr>
        <p:spPr>
          <a:xfrm>
            <a:off x="6416001" y="4854786"/>
            <a:ext cx="165618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54" name="Circle"/>
          <p:cNvSpPr/>
          <p:nvPr/>
        </p:nvSpPr>
        <p:spPr>
          <a:xfrm>
            <a:off x="7860948" y="4854786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55" name="Circle"/>
          <p:cNvSpPr/>
          <p:nvPr/>
        </p:nvSpPr>
        <p:spPr>
          <a:xfrm>
            <a:off x="9305897" y="4854786"/>
            <a:ext cx="165619" cy="1653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56" name="Figure 3. Likert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Likert Scale</a:t>
            </a:r>
          </a:p>
        </p:txBody>
      </p:sp>
      <p:sp>
        <p:nvSpPr>
          <p:cNvPr id="1257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258" name="1"/>
          <p:cNvSpPr txBox="1"/>
          <p:nvPr/>
        </p:nvSpPr>
        <p:spPr>
          <a:xfrm>
            <a:off x="3033486" y="5109150"/>
            <a:ext cx="1125534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Strongly disagree</a:t>
            </a:r>
          </a:p>
        </p:txBody>
      </p:sp>
      <p:sp>
        <p:nvSpPr>
          <p:cNvPr id="1259" name="1"/>
          <p:cNvSpPr txBox="1"/>
          <p:nvPr/>
        </p:nvSpPr>
        <p:spPr>
          <a:xfrm>
            <a:off x="4478434" y="5109150"/>
            <a:ext cx="112553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Disagree</a:t>
            </a:r>
          </a:p>
        </p:txBody>
      </p:sp>
      <p:sp>
        <p:nvSpPr>
          <p:cNvPr id="1260" name="1"/>
          <p:cNvSpPr txBox="1"/>
          <p:nvPr/>
        </p:nvSpPr>
        <p:spPr>
          <a:xfrm>
            <a:off x="5716085" y="5109150"/>
            <a:ext cx="1540129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Neither agree nor disagree</a:t>
            </a:r>
          </a:p>
        </p:txBody>
      </p:sp>
      <p:sp>
        <p:nvSpPr>
          <p:cNvPr id="1261" name="1"/>
          <p:cNvSpPr txBox="1"/>
          <p:nvPr/>
        </p:nvSpPr>
        <p:spPr>
          <a:xfrm>
            <a:off x="7368330" y="5109150"/>
            <a:ext cx="112553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Agree</a:t>
            </a:r>
          </a:p>
        </p:txBody>
      </p:sp>
      <p:sp>
        <p:nvSpPr>
          <p:cNvPr id="1262" name="1"/>
          <p:cNvSpPr txBox="1"/>
          <p:nvPr/>
        </p:nvSpPr>
        <p:spPr>
          <a:xfrm>
            <a:off x="8813279" y="5109150"/>
            <a:ext cx="1125534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Strongly agree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65" name="Line"/>
          <p:cNvSpPr/>
          <p:nvPr/>
        </p:nvSpPr>
        <p:spPr>
          <a:xfrm flipH="1" flipV="1">
            <a:off x="4171279" y="3200671"/>
            <a:ext cx="941530" cy="446317"/>
          </a:xfrm>
          <a:prstGeom prst="line">
            <a:avLst/>
          </a:prstGeom>
          <a:ln w="50800">
            <a:solidFill>
              <a:srgbClr val="3D749D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66" name="Line"/>
          <p:cNvSpPr/>
          <p:nvPr/>
        </p:nvSpPr>
        <p:spPr>
          <a:xfrm flipV="1">
            <a:off x="5109442" y="3645806"/>
            <a:ext cx="1" cy="474435"/>
          </a:xfrm>
          <a:prstGeom prst="line">
            <a:avLst/>
          </a:prstGeom>
          <a:ln w="50800">
            <a:solidFill>
              <a:srgbClr val="3D749D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67" name="Line"/>
          <p:cNvSpPr/>
          <p:nvPr/>
        </p:nvSpPr>
        <p:spPr>
          <a:xfrm flipH="1" flipV="1">
            <a:off x="5099597" y="4109733"/>
            <a:ext cx="923896" cy="446797"/>
          </a:xfrm>
          <a:prstGeom prst="line">
            <a:avLst/>
          </a:prstGeom>
          <a:ln w="50800">
            <a:solidFill>
              <a:srgbClr val="3D749D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68" name="Line"/>
          <p:cNvSpPr/>
          <p:nvPr/>
        </p:nvSpPr>
        <p:spPr>
          <a:xfrm flipH="1">
            <a:off x="5094690" y="4560141"/>
            <a:ext cx="933710" cy="462546"/>
          </a:xfrm>
          <a:prstGeom prst="line">
            <a:avLst/>
          </a:prstGeom>
          <a:ln w="50800">
            <a:solidFill>
              <a:srgbClr val="3D749D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69" name="Line"/>
          <p:cNvSpPr/>
          <p:nvPr/>
        </p:nvSpPr>
        <p:spPr>
          <a:xfrm flipH="1">
            <a:off x="4657731" y="5014233"/>
            <a:ext cx="451168" cy="451167"/>
          </a:xfrm>
          <a:prstGeom prst="line">
            <a:avLst/>
          </a:prstGeom>
          <a:ln w="50800">
            <a:solidFill>
              <a:srgbClr val="3D749D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0" name="Line"/>
          <p:cNvSpPr/>
          <p:nvPr/>
        </p:nvSpPr>
        <p:spPr>
          <a:xfrm flipV="1">
            <a:off x="4647666" y="3153329"/>
            <a:ext cx="948952" cy="948951"/>
          </a:xfrm>
          <a:prstGeom prst="line">
            <a:avLst/>
          </a:prstGeom>
          <a:ln w="50800">
            <a:solidFill>
              <a:srgbClr val="DD3400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1" name="Line"/>
          <p:cNvSpPr/>
          <p:nvPr/>
        </p:nvSpPr>
        <p:spPr>
          <a:xfrm flipH="1" flipV="1">
            <a:off x="4651377" y="4104883"/>
            <a:ext cx="451648" cy="451648"/>
          </a:xfrm>
          <a:prstGeom prst="line">
            <a:avLst/>
          </a:prstGeom>
          <a:ln w="50800">
            <a:solidFill>
              <a:srgbClr val="DD3400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2" name="Line"/>
          <p:cNvSpPr/>
          <p:nvPr/>
        </p:nvSpPr>
        <p:spPr>
          <a:xfrm flipH="1">
            <a:off x="4172507" y="4559275"/>
            <a:ext cx="939073" cy="464279"/>
          </a:xfrm>
          <a:prstGeom prst="line">
            <a:avLst/>
          </a:prstGeom>
          <a:ln w="50800">
            <a:solidFill>
              <a:srgbClr val="DD3400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3" name="Line"/>
          <p:cNvSpPr/>
          <p:nvPr/>
        </p:nvSpPr>
        <p:spPr>
          <a:xfrm flipH="1" flipV="1">
            <a:off x="4176577" y="5015665"/>
            <a:ext cx="1401249" cy="448304"/>
          </a:xfrm>
          <a:prstGeom prst="line">
            <a:avLst/>
          </a:prstGeom>
          <a:ln w="50800">
            <a:solidFill>
              <a:srgbClr val="DD3400"/>
            </a:solidFill>
            <a:miter lim="400000"/>
          </a:ln>
        </p:spPr>
        <p:txBody>
          <a:bodyPr lIns="0" tIns="0" rIns="0" bIns="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4" name="Circle"/>
          <p:cNvSpPr/>
          <p:nvPr/>
        </p:nvSpPr>
        <p:spPr>
          <a:xfrm>
            <a:off x="4104156" y="4026541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5" name="Circle"/>
          <p:cNvSpPr/>
          <p:nvPr/>
        </p:nvSpPr>
        <p:spPr>
          <a:xfrm>
            <a:off x="4104156" y="3570871"/>
            <a:ext cx="152899" cy="152663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6" name="Circle"/>
          <p:cNvSpPr/>
          <p:nvPr/>
        </p:nvSpPr>
        <p:spPr>
          <a:xfrm>
            <a:off x="4104156" y="4937879"/>
            <a:ext cx="152899" cy="152663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7" name="Circle"/>
          <p:cNvSpPr/>
          <p:nvPr/>
        </p:nvSpPr>
        <p:spPr>
          <a:xfrm>
            <a:off x="4104156" y="5393549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8" name="Circle"/>
          <p:cNvSpPr/>
          <p:nvPr/>
        </p:nvSpPr>
        <p:spPr>
          <a:xfrm>
            <a:off x="4104156" y="4482210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79" name="Circle"/>
          <p:cNvSpPr/>
          <p:nvPr/>
        </p:nvSpPr>
        <p:spPr>
          <a:xfrm>
            <a:off x="4104156" y="3115203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80" name="Good"/>
          <p:cNvSpPr txBox="1"/>
          <p:nvPr/>
        </p:nvSpPr>
        <p:spPr>
          <a:xfrm>
            <a:off x="2840641" y="3013844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Good</a:t>
            </a:r>
          </a:p>
        </p:txBody>
      </p:sp>
      <p:sp>
        <p:nvSpPr>
          <p:cNvPr id="1281" name="Happy"/>
          <p:cNvSpPr txBox="1"/>
          <p:nvPr/>
        </p:nvSpPr>
        <p:spPr>
          <a:xfrm>
            <a:off x="2840641" y="3469513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Happy</a:t>
            </a:r>
          </a:p>
        </p:txBody>
      </p:sp>
      <p:sp>
        <p:nvSpPr>
          <p:cNvPr id="1282" name="Strong"/>
          <p:cNvSpPr txBox="1"/>
          <p:nvPr/>
        </p:nvSpPr>
        <p:spPr>
          <a:xfrm>
            <a:off x="2840641" y="3925182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Strong</a:t>
            </a:r>
          </a:p>
        </p:txBody>
      </p:sp>
      <p:sp>
        <p:nvSpPr>
          <p:cNvPr id="1283" name="Decisive"/>
          <p:cNvSpPr txBox="1"/>
          <p:nvPr/>
        </p:nvSpPr>
        <p:spPr>
          <a:xfrm>
            <a:off x="2840641" y="4380851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Decisive</a:t>
            </a:r>
          </a:p>
        </p:txBody>
      </p:sp>
      <p:sp>
        <p:nvSpPr>
          <p:cNvPr id="1284" name="Active"/>
          <p:cNvSpPr txBox="1"/>
          <p:nvPr/>
        </p:nvSpPr>
        <p:spPr>
          <a:xfrm>
            <a:off x="2840641" y="4836521"/>
            <a:ext cx="953269" cy="355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Active</a:t>
            </a:r>
          </a:p>
        </p:txBody>
      </p:sp>
      <p:sp>
        <p:nvSpPr>
          <p:cNvPr id="1285" name="Fast"/>
          <p:cNvSpPr txBox="1"/>
          <p:nvPr/>
        </p:nvSpPr>
        <p:spPr>
          <a:xfrm>
            <a:off x="2840641" y="5292190"/>
            <a:ext cx="953269" cy="355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r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Fast</a:t>
            </a:r>
          </a:p>
        </p:txBody>
      </p:sp>
      <p:sp>
        <p:nvSpPr>
          <p:cNvPr id="1286" name="Bad"/>
          <p:cNvSpPr txBox="1"/>
          <p:nvPr/>
        </p:nvSpPr>
        <p:spPr>
          <a:xfrm>
            <a:off x="6405480" y="3013844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Bad</a:t>
            </a:r>
          </a:p>
        </p:txBody>
      </p:sp>
      <p:sp>
        <p:nvSpPr>
          <p:cNvPr id="1287" name="Sad"/>
          <p:cNvSpPr txBox="1"/>
          <p:nvPr/>
        </p:nvSpPr>
        <p:spPr>
          <a:xfrm>
            <a:off x="6405480" y="3469513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Sad</a:t>
            </a:r>
          </a:p>
        </p:txBody>
      </p:sp>
      <p:sp>
        <p:nvSpPr>
          <p:cNvPr id="1288" name="Weak"/>
          <p:cNvSpPr txBox="1"/>
          <p:nvPr/>
        </p:nvSpPr>
        <p:spPr>
          <a:xfrm>
            <a:off x="6405480" y="3925182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Weak</a:t>
            </a:r>
          </a:p>
        </p:txBody>
      </p:sp>
      <p:sp>
        <p:nvSpPr>
          <p:cNvPr id="1289" name="Indecisive"/>
          <p:cNvSpPr txBox="1"/>
          <p:nvPr/>
        </p:nvSpPr>
        <p:spPr>
          <a:xfrm>
            <a:off x="6405480" y="4380851"/>
            <a:ext cx="1023564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Indecisive</a:t>
            </a:r>
          </a:p>
        </p:txBody>
      </p:sp>
      <p:sp>
        <p:nvSpPr>
          <p:cNvPr id="1290" name="Passive"/>
          <p:cNvSpPr txBox="1"/>
          <p:nvPr/>
        </p:nvSpPr>
        <p:spPr>
          <a:xfrm>
            <a:off x="6405480" y="4836521"/>
            <a:ext cx="953269" cy="355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Passive</a:t>
            </a:r>
          </a:p>
        </p:txBody>
      </p:sp>
      <p:sp>
        <p:nvSpPr>
          <p:cNvPr id="1291" name="Slow"/>
          <p:cNvSpPr txBox="1"/>
          <p:nvPr/>
        </p:nvSpPr>
        <p:spPr>
          <a:xfrm>
            <a:off x="6405480" y="5292190"/>
            <a:ext cx="953269" cy="355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Slow</a:t>
            </a:r>
          </a:p>
        </p:txBody>
      </p:sp>
      <p:sp>
        <p:nvSpPr>
          <p:cNvPr id="1292" name="Circle"/>
          <p:cNvSpPr/>
          <p:nvPr/>
        </p:nvSpPr>
        <p:spPr>
          <a:xfrm>
            <a:off x="4567301" y="4026541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93" name="Circle"/>
          <p:cNvSpPr/>
          <p:nvPr/>
        </p:nvSpPr>
        <p:spPr>
          <a:xfrm>
            <a:off x="4567301" y="3570871"/>
            <a:ext cx="152899" cy="152663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94" name="Circle"/>
          <p:cNvSpPr/>
          <p:nvPr/>
        </p:nvSpPr>
        <p:spPr>
          <a:xfrm>
            <a:off x="4567301" y="4937879"/>
            <a:ext cx="152899" cy="152663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95" name="Circle"/>
          <p:cNvSpPr/>
          <p:nvPr/>
        </p:nvSpPr>
        <p:spPr>
          <a:xfrm>
            <a:off x="4567301" y="5393549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96" name="Circle"/>
          <p:cNvSpPr/>
          <p:nvPr/>
        </p:nvSpPr>
        <p:spPr>
          <a:xfrm>
            <a:off x="4567301" y="4482210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97" name="Circle"/>
          <p:cNvSpPr/>
          <p:nvPr/>
        </p:nvSpPr>
        <p:spPr>
          <a:xfrm>
            <a:off x="4567301" y="3115203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98" name="Circle"/>
          <p:cNvSpPr/>
          <p:nvPr/>
        </p:nvSpPr>
        <p:spPr>
          <a:xfrm>
            <a:off x="5030445" y="4026541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299" name="Circle"/>
          <p:cNvSpPr/>
          <p:nvPr/>
        </p:nvSpPr>
        <p:spPr>
          <a:xfrm>
            <a:off x="5030445" y="3570871"/>
            <a:ext cx="152899" cy="152663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0" name="Circle"/>
          <p:cNvSpPr/>
          <p:nvPr/>
        </p:nvSpPr>
        <p:spPr>
          <a:xfrm>
            <a:off x="5030445" y="4937879"/>
            <a:ext cx="152899" cy="152663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1" name="Circle"/>
          <p:cNvSpPr/>
          <p:nvPr/>
        </p:nvSpPr>
        <p:spPr>
          <a:xfrm>
            <a:off x="5030445" y="5393549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2" name="Circle"/>
          <p:cNvSpPr/>
          <p:nvPr/>
        </p:nvSpPr>
        <p:spPr>
          <a:xfrm>
            <a:off x="5030445" y="4482210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3" name="Circle"/>
          <p:cNvSpPr/>
          <p:nvPr/>
        </p:nvSpPr>
        <p:spPr>
          <a:xfrm>
            <a:off x="5030445" y="3115203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4" name="Circle"/>
          <p:cNvSpPr/>
          <p:nvPr/>
        </p:nvSpPr>
        <p:spPr>
          <a:xfrm>
            <a:off x="5493590" y="4026541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5" name="Circle"/>
          <p:cNvSpPr/>
          <p:nvPr/>
        </p:nvSpPr>
        <p:spPr>
          <a:xfrm>
            <a:off x="5493590" y="3570871"/>
            <a:ext cx="152899" cy="152663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6" name="Circle"/>
          <p:cNvSpPr/>
          <p:nvPr/>
        </p:nvSpPr>
        <p:spPr>
          <a:xfrm>
            <a:off x="5493590" y="4937879"/>
            <a:ext cx="152899" cy="152663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7" name="Circle"/>
          <p:cNvSpPr/>
          <p:nvPr/>
        </p:nvSpPr>
        <p:spPr>
          <a:xfrm>
            <a:off x="5493590" y="5393549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8" name="Circle"/>
          <p:cNvSpPr/>
          <p:nvPr/>
        </p:nvSpPr>
        <p:spPr>
          <a:xfrm>
            <a:off x="5493590" y="4482210"/>
            <a:ext cx="152899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09" name="Circle"/>
          <p:cNvSpPr/>
          <p:nvPr/>
        </p:nvSpPr>
        <p:spPr>
          <a:xfrm>
            <a:off x="5493590" y="3115203"/>
            <a:ext cx="152899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10" name="Circle"/>
          <p:cNvSpPr/>
          <p:nvPr/>
        </p:nvSpPr>
        <p:spPr>
          <a:xfrm>
            <a:off x="5956734" y="4026541"/>
            <a:ext cx="152900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11" name="Circle"/>
          <p:cNvSpPr/>
          <p:nvPr/>
        </p:nvSpPr>
        <p:spPr>
          <a:xfrm>
            <a:off x="5956734" y="3570871"/>
            <a:ext cx="152900" cy="152663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12" name="Circle"/>
          <p:cNvSpPr/>
          <p:nvPr/>
        </p:nvSpPr>
        <p:spPr>
          <a:xfrm>
            <a:off x="5956734" y="4937879"/>
            <a:ext cx="152900" cy="152663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13" name="Circle"/>
          <p:cNvSpPr/>
          <p:nvPr/>
        </p:nvSpPr>
        <p:spPr>
          <a:xfrm>
            <a:off x="5956734" y="5393549"/>
            <a:ext cx="152900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14" name="Circle"/>
          <p:cNvSpPr/>
          <p:nvPr/>
        </p:nvSpPr>
        <p:spPr>
          <a:xfrm>
            <a:off x="5956734" y="4482210"/>
            <a:ext cx="152900" cy="152662"/>
          </a:xfrm>
          <a:prstGeom prst="ellipse">
            <a:avLst/>
          </a:prstGeom>
          <a:solidFill>
            <a:srgbClr val="FFA400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15" name="Circle"/>
          <p:cNvSpPr/>
          <p:nvPr/>
        </p:nvSpPr>
        <p:spPr>
          <a:xfrm>
            <a:off x="5956734" y="3115203"/>
            <a:ext cx="152900" cy="152662"/>
          </a:xfrm>
          <a:prstGeom prst="ellipse">
            <a:avLst/>
          </a:prstGeom>
          <a:solidFill>
            <a:srgbClr val="FFD67E"/>
          </a:solidFill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16" name="Brand A"/>
          <p:cNvSpPr txBox="1"/>
          <p:nvPr/>
        </p:nvSpPr>
        <p:spPr>
          <a:xfrm>
            <a:off x="8081414" y="3945741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</a:t>
            </a:r>
          </a:p>
        </p:txBody>
      </p:sp>
      <p:sp>
        <p:nvSpPr>
          <p:cNvPr id="1317" name="Brand B"/>
          <p:cNvSpPr txBox="1"/>
          <p:nvPr/>
        </p:nvSpPr>
        <p:spPr>
          <a:xfrm>
            <a:off x="8081414" y="4360292"/>
            <a:ext cx="953269" cy="35538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B</a:t>
            </a:r>
          </a:p>
        </p:txBody>
      </p:sp>
      <p:sp>
        <p:nvSpPr>
          <p:cNvPr id="1318" name="Figure 5. The Semantic Differential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The Semantic Differential Scale</a:t>
            </a:r>
          </a:p>
        </p:txBody>
      </p:sp>
      <p:sp>
        <p:nvSpPr>
          <p:cNvPr id="131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320" name="Square"/>
          <p:cNvSpPr/>
          <p:nvPr/>
        </p:nvSpPr>
        <p:spPr>
          <a:xfrm>
            <a:off x="7824177" y="4047199"/>
            <a:ext cx="152401" cy="152464"/>
          </a:xfrm>
          <a:prstGeom prst="rect">
            <a:avLst/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21" name="Square"/>
          <p:cNvSpPr/>
          <p:nvPr/>
        </p:nvSpPr>
        <p:spPr>
          <a:xfrm>
            <a:off x="7824177" y="4461750"/>
            <a:ext cx="152401" cy="152464"/>
          </a:xfrm>
          <a:prstGeom prst="rect">
            <a:avLst/>
          </a:prstGeom>
          <a:solidFill>
            <a:srgbClr val="DD3400"/>
          </a:solidFill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24" name="Chapter 1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11</a:t>
            </a:r>
          </a:p>
        </p:txBody>
      </p:sp>
      <p:sp>
        <p:nvSpPr>
          <p:cNvPr id="1325" name="Developing a Strategic  Brand Management Plan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Developing a Strategic </a:t>
            </a:r>
            <a:br/>
            <a:r>
              <a:t>Brand Management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3" name="Figure 4. Value-Driven Brand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4. Value-Driven Brand Management </a:t>
            </a:r>
          </a:p>
        </p:txBody>
      </p:sp>
      <p:sp>
        <p:nvSpPr>
          <p:cNvPr id="174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75" name="Rounded Rectangle"/>
          <p:cNvSpPr/>
          <p:nvPr/>
        </p:nvSpPr>
        <p:spPr>
          <a:xfrm>
            <a:off x="8702187" y="6166602"/>
            <a:ext cx="1093538" cy="1152943"/>
          </a:xfrm>
          <a:prstGeom prst="roundRect">
            <a:avLst>
              <a:gd name="adj" fmla="val 13273"/>
            </a:avLst>
          </a:prstGeom>
          <a:ln>
            <a:solidFill>
              <a:srgbClr val="000000"/>
            </a:solidFill>
          </a:ln>
        </p:spPr>
        <p:txBody>
          <a:bodyPr lIns="0" tIns="0" rIns="0" bIns="0" anchor="b"/>
          <a:lstStyle/>
          <a:p>
            <a:pPr>
              <a:lnSpc>
                <a:spcPct val="80000"/>
              </a:lnSpc>
              <a:spcBef>
                <a:spcPts val="1100"/>
              </a:spcBef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76" name="Company  activities"/>
          <p:cNvSpPr txBox="1"/>
          <p:nvPr/>
        </p:nvSpPr>
        <p:spPr>
          <a:xfrm>
            <a:off x="8659492" y="6735343"/>
            <a:ext cx="116969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Company </a:t>
            </a:r>
            <a:br/>
            <a:r>
              <a:t>activities</a:t>
            </a:r>
          </a:p>
        </p:txBody>
      </p:sp>
      <p:grpSp>
        <p:nvGrpSpPr>
          <p:cNvPr id="181" name="Group"/>
          <p:cNvGrpSpPr/>
          <p:nvPr/>
        </p:nvGrpSpPr>
        <p:grpSpPr>
          <a:xfrm>
            <a:off x="7316820" y="6173531"/>
            <a:ext cx="994396" cy="1152942"/>
            <a:chOff x="0" y="0"/>
            <a:chExt cx="994395" cy="1152941"/>
          </a:xfrm>
        </p:grpSpPr>
        <p:sp>
          <p:nvSpPr>
            <p:cNvPr id="177" name="Rectangle"/>
            <p:cNvSpPr txBox="1"/>
            <p:nvPr/>
          </p:nvSpPr>
          <p:spPr>
            <a:xfrm>
              <a:off x="0" y="194527"/>
              <a:ext cx="994396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pic>
          <p:nvPicPr>
            <p:cNvPr id="178" name="image10.png" descr="image10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1235" y="19627"/>
              <a:ext cx="722184" cy="6492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9" name="Rounded Rectangle"/>
            <p:cNvSpPr/>
            <p:nvPr/>
          </p:nvSpPr>
          <p:spPr>
            <a:xfrm>
              <a:off x="47683" y="0"/>
              <a:ext cx="900611" cy="1137824"/>
            </a:xfrm>
            <a:prstGeom prst="roundRect">
              <a:avLst>
                <a:gd name="adj" fmla="val 16859"/>
              </a:avLst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80" name="Brand  image"/>
            <p:cNvSpPr txBox="1"/>
            <p:nvPr/>
          </p:nvSpPr>
          <p:spPr>
            <a:xfrm>
              <a:off x="105943" y="568385"/>
              <a:ext cx="787885" cy="5845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19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Brand </a:t>
              </a:r>
              <a:br/>
              <a:r>
                <a:t>image</a:t>
              </a:r>
            </a:p>
          </p:txBody>
        </p:sp>
      </p:grpSp>
      <p:grpSp>
        <p:nvGrpSpPr>
          <p:cNvPr id="186" name="Group"/>
          <p:cNvGrpSpPr/>
          <p:nvPr/>
        </p:nvGrpSpPr>
        <p:grpSpPr>
          <a:xfrm>
            <a:off x="5758364" y="6167751"/>
            <a:ext cx="1212971" cy="1150645"/>
            <a:chOff x="0" y="0"/>
            <a:chExt cx="1212970" cy="1150644"/>
          </a:xfrm>
        </p:grpSpPr>
        <p:sp>
          <p:nvSpPr>
            <p:cNvPr id="182" name="Rectangle"/>
            <p:cNvSpPr txBox="1"/>
            <p:nvPr/>
          </p:nvSpPr>
          <p:spPr>
            <a:xfrm>
              <a:off x="0" y="200307"/>
              <a:ext cx="1212971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83" name="Rounded Rectangle"/>
            <p:cNvSpPr/>
            <p:nvPr/>
          </p:nvSpPr>
          <p:spPr>
            <a:xfrm>
              <a:off x="64749" y="0"/>
              <a:ext cx="1096603" cy="1150645"/>
            </a:xfrm>
            <a:prstGeom prst="roundRect">
              <a:avLst>
                <a:gd name="adj" fmla="val 13236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84" name="Customer value"/>
            <p:cNvSpPr txBox="1"/>
            <p:nvPr/>
          </p:nvSpPr>
          <p:spPr>
            <a:xfrm>
              <a:off x="66552" y="580896"/>
              <a:ext cx="1067595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Customer</a:t>
              </a:r>
              <a:br/>
              <a:r>
                <a:t>value</a:t>
              </a:r>
            </a:p>
          </p:txBody>
        </p:sp>
        <p:pic>
          <p:nvPicPr>
            <p:cNvPr id="18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5361" y="102290"/>
              <a:ext cx="569797" cy="5030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1" name="Group"/>
          <p:cNvGrpSpPr/>
          <p:nvPr/>
        </p:nvGrpSpPr>
        <p:grpSpPr>
          <a:xfrm>
            <a:off x="2703933" y="6171589"/>
            <a:ext cx="1169767" cy="1150646"/>
            <a:chOff x="0" y="0"/>
            <a:chExt cx="1169765" cy="1150644"/>
          </a:xfrm>
        </p:grpSpPr>
        <p:sp>
          <p:nvSpPr>
            <p:cNvPr id="187" name="Rectangle"/>
            <p:cNvSpPr txBox="1"/>
            <p:nvPr/>
          </p:nvSpPr>
          <p:spPr>
            <a:xfrm>
              <a:off x="0" y="200307"/>
              <a:ext cx="887455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88" name="Rounded Rectangle"/>
            <p:cNvSpPr/>
            <p:nvPr/>
          </p:nvSpPr>
          <p:spPr>
            <a:xfrm>
              <a:off x="64748" y="0"/>
              <a:ext cx="1093539" cy="1150645"/>
            </a:xfrm>
            <a:prstGeom prst="roundRect">
              <a:avLst>
                <a:gd name="adj" fmla="val 13273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89" name="Company value"/>
            <p:cNvSpPr txBox="1"/>
            <p:nvPr/>
          </p:nvSpPr>
          <p:spPr>
            <a:xfrm>
              <a:off x="56332" y="580896"/>
              <a:ext cx="1113434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Company</a:t>
              </a:r>
              <a:br/>
              <a:r>
                <a:t>value</a:t>
              </a:r>
            </a:p>
          </p:txBody>
        </p:sp>
        <p:pic>
          <p:nvPicPr>
            <p:cNvPr id="190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17954" t="5791" r="17954" b="17731"/>
            <a:stretch>
              <a:fillRect/>
            </a:stretch>
          </p:blipFill>
          <p:spPr>
            <a:xfrm>
              <a:off x="359501" y="15274"/>
              <a:ext cx="503877" cy="6493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6" name="Group"/>
          <p:cNvGrpSpPr/>
          <p:nvPr/>
        </p:nvGrpSpPr>
        <p:grpSpPr>
          <a:xfrm>
            <a:off x="4235052" y="6175544"/>
            <a:ext cx="1212972" cy="1150645"/>
            <a:chOff x="0" y="0"/>
            <a:chExt cx="1212970" cy="1150644"/>
          </a:xfrm>
        </p:grpSpPr>
        <p:sp>
          <p:nvSpPr>
            <p:cNvPr id="192" name="Rectangle"/>
            <p:cNvSpPr txBox="1"/>
            <p:nvPr/>
          </p:nvSpPr>
          <p:spPr>
            <a:xfrm>
              <a:off x="0" y="203610"/>
              <a:ext cx="1212971" cy="7638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round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48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93" name="Rounded Rectangle"/>
            <p:cNvSpPr/>
            <p:nvPr/>
          </p:nvSpPr>
          <p:spPr>
            <a:xfrm>
              <a:off x="68828" y="0"/>
              <a:ext cx="1096603" cy="1150645"/>
            </a:xfrm>
            <a:prstGeom prst="roundRect">
              <a:avLst>
                <a:gd name="adj" fmla="val 13236"/>
              </a:avLst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</a:p>
          </p:txBody>
        </p:sp>
        <p:sp>
          <p:nvSpPr>
            <p:cNvPr id="194" name="Customer behavior"/>
            <p:cNvSpPr txBox="1"/>
            <p:nvPr/>
          </p:nvSpPr>
          <p:spPr>
            <a:xfrm>
              <a:off x="70631" y="580896"/>
              <a:ext cx="1067595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ts val="1100"/>
                </a:spcBef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Customer</a:t>
              </a:r>
              <a:br/>
              <a:r>
                <a:t>behavior</a:t>
              </a:r>
            </a:p>
          </p:txBody>
        </p:sp>
        <p:pic>
          <p:nvPicPr>
            <p:cNvPr id="19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05144" y="58291"/>
              <a:ext cx="598568" cy="59856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7" name="Arrow"/>
          <p:cNvSpPr/>
          <p:nvPr/>
        </p:nvSpPr>
        <p:spPr>
          <a:xfrm>
            <a:off x="6986669" y="6600021"/>
            <a:ext cx="293295" cy="303265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8" name="Arrow"/>
          <p:cNvSpPr/>
          <p:nvPr/>
        </p:nvSpPr>
        <p:spPr>
          <a:xfrm>
            <a:off x="8334564" y="6599234"/>
            <a:ext cx="293295" cy="303266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9" name="Arrow"/>
          <p:cNvSpPr/>
          <p:nvPr/>
        </p:nvSpPr>
        <p:spPr>
          <a:xfrm>
            <a:off x="3939962" y="6600021"/>
            <a:ext cx="293295" cy="303265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0" name="Arrow"/>
          <p:cNvSpPr/>
          <p:nvPr/>
        </p:nvSpPr>
        <p:spPr>
          <a:xfrm>
            <a:off x="5460074" y="6600021"/>
            <a:ext cx="293295" cy="303265"/>
          </a:xfrm>
          <a:prstGeom prst="rightArrow">
            <a:avLst>
              <a:gd name="adj1" fmla="val 32944"/>
              <a:gd name="adj2" fmla="val 13078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01" name="Image" descr="Image"/>
          <p:cNvPicPr>
            <a:picLocks noChangeAspect="0"/>
          </p:cNvPicPr>
          <p:nvPr/>
        </p:nvPicPr>
        <p:blipFill>
          <a:blip r:embed="rId6">
            <a:extLst/>
          </a:blip>
          <a:srcRect l="0" t="13513" r="0" b="17251"/>
          <a:stretch>
            <a:fillRect/>
          </a:stretch>
        </p:blipFill>
        <p:spPr>
          <a:xfrm>
            <a:off x="8818760" y="6269228"/>
            <a:ext cx="830942" cy="5098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28" name="Target market"/>
          <p:cNvSpPr/>
          <p:nvPr/>
        </p:nvSpPr>
        <p:spPr>
          <a:xfrm>
            <a:off x="3594939" y="4391938"/>
            <a:ext cx="1930401" cy="310885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Target market</a:t>
            </a:r>
          </a:p>
        </p:txBody>
      </p:sp>
      <p:sp>
        <p:nvSpPr>
          <p:cNvPr id="1329" name="Value proposition"/>
          <p:cNvSpPr/>
          <p:nvPr/>
        </p:nvSpPr>
        <p:spPr>
          <a:xfrm>
            <a:off x="5563439" y="4391938"/>
            <a:ext cx="1930401" cy="310885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Value proposition</a:t>
            </a:r>
          </a:p>
        </p:txBody>
      </p:sp>
      <p:sp>
        <p:nvSpPr>
          <p:cNvPr id="1330" name="Strategy"/>
          <p:cNvSpPr/>
          <p:nvPr/>
        </p:nvSpPr>
        <p:spPr>
          <a:xfrm>
            <a:off x="3594939" y="4048718"/>
            <a:ext cx="3898901" cy="312424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Strategy</a:t>
            </a:r>
          </a:p>
        </p:txBody>
      </p:sp>
      <p:sp>
        <p:nvSpPr>
          <p:cNvPr id="1331" name="Tactics"/>
          <p:cNvSpPr/>
          <p:nvPr/>
        </p:nvSpPr>
        <p:spPr>
          <a:xfrm>
            <a:off x="3594939" y="4744615"/>
            <a:ext cx="3898901" cy="312424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Tactics</a:t>
            </a:r>
          </a:p>
        </p:txBody>
      </p:sp>
      <p:sp>
        <p:nvSpPr>
          <p:cNvPr id="1332" name="Goal"/>
          <p:cNvSpPr/>
          <p:nvPr/>
        </p:nvSpPr>
        <p:spPr>
          <a:xfrm>
            <a:off x="3594939" y="3279578"/>
            <a:ext cx="3898901" cy="312425"/>
          </a:xfrm>
          <a:prstGeom prst="roundRect">
            <a:avLst>
              <a:gd name="adj" fmla="val 47721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Goal</a:t>
            </a:r>
          </a:p>
        </p:txBody>
      </p:sp>
      <p:sp>
        <p:nvSpPr>
          <p:cNvPr id="1333" name="Focus"/>
          <p:cNvSpPr/>
          <p:nvPr/>
        </p:nvSpPr>
        <p:spPr>
          <a:xfrm>
            <a:off x="3594939" y="3628878"/>
            <a:ext cx="1930401" cy="310886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Focus</a:t>
            </a:r>
          </a:p>
        </p:txBody>
      </p:sp>
      <p:sp>
        <p:nvSpPr>
          <p:cNvPr id="1334" name="Benchmarks"/>
          <p:cNvSpPr/>
          <p:nvPr/>
        </p:nvSpPr>
        <p:spPr>
          <a:xfrm>
            <a:off x="5563439" y="3628878"/>
            <a:ext cx="1930401" cy="310886"/>
          </a:xfrm>
          <a:prstGeom prst="roundRect">
            <a:avLst>
              <a:gd name="adj" fmla="val 47957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Benchmarks</a:t>
            </a:r>
          </a:p>
        </p:txBody>
      </p:sp>
      <p:sp>
        <p:nvSpPr>
          <p:cNvPr id="1335" name="Implementation"/>
          <p:cNvSpPr/>
          <p:nvPr/>
        </p:nvSpPr>
        <p:spPr>
          <a:xfrm>
            <a:off x="3594939" y="5505031"/>
            <a:ext cx="3898901" cy="312424"/>
          </a:xfrm>
          <a:prstGeom prst="roundRect">
            <a:avLst>
              <a:gd name="adj" fmla="val 45935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Implementation</a:t>
            </a:r>
          </a:p>
        </p:txBody>
      </p:sp>
      <p:sp>
        <p:nvSpPr>
          <p:cNvPr id="1336" name="Goal progress"/>
          <p:cNvSpPr/>
          <p:nvPr/>
        </p:nvSpPr>
        <p:spPr>
          <a:xfrm>
            <a:off x="3594939" y="6567112"/>
            <a:ext cx="19304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Goal progress</a:t>
            </a:r>
          </a:p>
        </p:txBody>
      </p:sp>
      <p:sp>
        <p:nvSpPr>
          <p:cNvPr id="1337" name="Market context"/>
          <p:cNvSpPr/>
          <p:nvPr/>
        </p:nvSpPr>
        <p:spPr>
          <a:xfrm>
            <a:off x="5563439" y="6567112"/>
            <a:ext cx="19304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 context</a:t>
            </a:r>
          </a:p>
        </p:txBody>
      </p:sp>
      <p:sp>
        <p:nvSpPr>
          <p:cNvPr id="1338" name="Control"/>
          <p:cNvSpPr/>
          <p:nvPr/>
        </p:nvSpPr>
        <p:spPr>
          <a:xfrm>
            <a:off x="3594939" y="6216043"/>
            <a:ext cx="3898901" cy="312425"/>
          </a:xfrm>
          <a:prstGeom prst="roundRect">
            <a:avLst>
              <a:gd name="adj" fmla="val 45935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7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Control</a:t>
            </a:r>
          </a:p>
        </p:txBody>
      </p:sp>
      <p:sp>
        <p:nvSpPr>
          <p:cNvPr id="1339" name="Brand design"/>
          <p:cNvSpPr/>
          <p:nvPr/>
        </p:nvSpPr>
        <p:spPr>
          <a:xfrm>
            <a:off x="3594939" y="5094647"/>
            <a:ext cx="1929119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design</a:t>
            </a:r>
          </a:p>
        </p:txBody>
      </p:sp>
      <p:sp>
        <p:nvSpPr>
          <p:cNvPr id="1340" name="Communication"/>
          <p:cNvSpPr/>
          <p:nvPr/>
        </p:nvSpPr>
        <p:spPr>
          <a:xfrm>
            <a:off x="5563439" y="5094647"/>
            <a:ext cx="1930401" cy="310886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Communication</a:t>
            </a:r>
          </a:p>
        </p:txBody>
      </p:sp>
      <p:sp>
        <p:nvSpPr>
          <p:cNvPr id="1341" name="Specific goal(s) to be achieved by the brand"/>
          <p:cNvSpPr txBox="1"/>
          <p:nvPr/>
        </p:nvSpPr>
        <p:spPr>
          <a:xfrm>
            <a:off x="8050769" y="3146325"/>
            <a:ext cx="2330889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Specific goal(s) to be achieved by the brand</a:t>
            </a:r>
          </a:p>
        </p:txBody>
      </p:sp>
      <p:sp>
        <p:nvSpPr>
          <p:cNvPr id="1342" name="Value created by the brand in the target market"/>
          <p:cNvSpPr txBox="1"/>
          <p:nvPr/>
        </p:nvSpPr>
        <p:spPr>
          <a:xfrm>
            <a:off x="8050769" y="3925938"/>
            <a:ext cx="2622207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Value created by the brand in the target market</a:t>
            </a:r>
          </a:p>
        </p:txBody>
      </p:sp>
      <p:sp>
        <p:nvSpPr>
          <p:cNvPr id="1343" name="Actionable brand elements"/>
          <p:cNvSpPr txBox="1"/>
          <p:nvPr/>
        </p:nvSpPr>
        <p:spPr>
          <a:xfrm>
            <a:off x="8050769" y="4645383"/>
            <a:ext cx="1992205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Actionable brand elements</a:t>
            </a:r>
          </a:p>
        </p:txBody>
      </p:sp>
      <p:sp>
        <p:nvSpPr>
          <p:cNvPr id="1344" name="The logistics of building the brand"/>
          <p:cNvSpPr txBox="1"/>
          <p:nvPr/>
        </p:nvSpPr>
        <p:spPr>
          <a:xfrm>
            <a:off x="8050769" y="5376261"/>
            <a:ext cx="2076031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The logistics of building the brand</a:t>
            </a:r>
          </a:p>
        </p:txBody>
      </p:sp>
      <p:sp>
        <p:nvSpPr>
          <p:cNvPr id="1345" name="Evaluating the brand (brand audit)"/>
          <p:cNvSpPr txBox="1"/>
          <p:nvPr/>
        </p:nvSpPr>
        <p:spPr>
          <a:xfrm>
            <a:off x="8050769" y="6083977"/>
            <a:ext cx="2460005" cy="577132"/>
          </a:xfrm>
          <a:prstGeom prst="rect">
            <a:avLst/>
          </a:prstGeom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Evaluating the brand (brand audit)</a:t>
            </a:r>
          </a:p>
        </p:txBody>
      </p:sp>
      <p:sp>
        <p:nvSpPr>
          <p:cNvPr id="1346" name="Arrow"/>
          <p:cNvSpPr/>
          <p:nvPr/>
        </p:nvSpPr>
        <p:spPr>
          <a:xfrm flipH="1" rot="21599925">
            <a:off x="7771732" y="3321917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7" name="Arrow"/>
          <p:cNvSpPr/>
          <p:nvPr/>
        </p:nvSpPr>
        <p:spPr>
          <a:xfrm flipH="1" rot="21599925">
            <a:off x="7771732" y="4806113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8" name="Arrow"/>
          <p:cNvSpPr/>
          <p:nvPr/>
        </p:nvSpPr>
        <p:spPr>
          <a:xfrm flipH="1" rot="21599925">
            <a:off x="7761964" y="5542963"/>
            <a:ext cx="152848" cy="234383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9" name="Arrow"/>
          <p:cNvSpPr/>
          <p:nvPr/>
        </p:nvSpPr>
        <p:spPr>
          <a:xfrm flipH="1" rot="21599925">
            <a:off x="7771732" y="6251135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0" name="Arrow"/>
          <p:cNvSpPr/>
          <p:nvPr/>
        </p:nvSpPr>
        <p:spPr>
          <a:xfrm flipH="1" rot="21599925">
            <a:off x="7764483" y="4100562"/>
            <a:ext cx="152848" cy="234382"/>
          </a:xfrm>
          <a:prstGeom prst="rightArrow">
            <a:avLst>
              <a:gd name="adj1" fmla="val 32944"/>
              <a:gd name="adj2" fmla="val 44920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1" name="Development"/>
          <p:cNvSpPr/>
          <p:nvPr/>
        </p:nvSpPr>
        <p:spPr>
          <a:xfrm>
            <a:off x="3594939" y="5859012"/>
            <a:ext cx="1929119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Development</a:t>
            </a:r>
          </a:p>
        </p:txBody>
      </p:sp>
      <p:sp>
        <p:nvSpPr>
          <p:cNvPr id="1352" name="Deployment"/>
          <p:cNvSpPr/>
          <p:nvPr/>
        </p:nvSpPr>
        <p:spPr>
          <a:xfrm>
            <a:off x="5563439" y="5859012"/>
            <a:ext cx="1930401" cy="310885"/>
          </a:xfrm>
          <a:prstGeom prst="roundRect">
            <a:avLst>
              <a:gd name="adj" fmla="val 46162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Deployment</a:t>
            </a:r>
          </a:p>
        </p:txBody>
      </p:sp>
      <p:sp>
        <p:nvSpPr>
          <p:cNvPr id="1353" name="Figure 1. The Strategic Brand Management Pl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The Strategic Brand Management Plan</a:t>
            </a:r>
          </a:p>
        </p:txBody>
      </p:sp>
      <p:sp>
        <p:nvSpPr>
          <p:cNvPr id="1354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What are the key  aspects of the markets in which the brand competes and/or will compete?"/>
          <p:cNvSpPr/>
          <p:nvPr/>
        </p:nvSpPr>
        <p:spPr>
          <a:xfrm>
            <a:off x="6539923" y="1486104"/>
            <a:ext cx="4098073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key </a:t>
            </a:r>
            <a:br/>
            <a:r>
              <a:t>aspects of the markets in which the brand competes and/or will compete?</a:t>
            </a:r>
          </a:p>
        </p:txBody>
      </p:sp>
      <p:sp>
        <p:nvSpPr>
          <p:cNvPr id="1357" name="What are the history,…"/>
          <p:cNvSpPr/>
          <p:nvPr/>
        </p:nvSpPr>
        <p:spPr>
          <a:xfrm>
            <a:off x="2349818" y="1481565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 history, 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culture, resources, offerings, and ongoing activities of the company and its brands?</a:t>
            </a:r>
          </a:p>
        </p:txBody>
      </p:sp>
      <p:sp>
        <p:nvSpPr>
          <p:cNvPr id="1358" name="What is the key  outcome the company  aims to achieve with the brand?"/>
          <p:cNvSpPr/>
          <p:nvPr/>
        </p:nvSpPr>
        <p:spPr>
          <a:xfrm>
            <a:off x="2355640" y="2778539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key </a:t>
            </a:r>
            <a:br/>
            <a:r>
              <a:t>outcome the company </a:t>
            </a:r>
            <a:br/>
            <a:r>
              <a:t>aims to achieve with the brand?</a:t>
            </a:r>
          </a:p>
        </p:txBody>
      </p:sp>
      <p:sp>
        <p:nvSpPr>
          <p:cNvPr id="1359" name="How will the  company evaluate the progress  toward its brand-management goal?"/>
          <p:cNvSpPr/>
          <p:nvPr/>
        </p:nvSpPr>
        <p:spPr>
          <a:xfrm>
            <a:off x="2362518" y="7738828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</a:t>
            </a:r>
            <a:br/>
            <a:r>
              <a:t>company evaluate the progress </a:t>
            </a:r>
            <a:br/>
            <a:r>
              <a:t>toward its brand-management goal?</a:t>
            </a:r>
          </a:p>
        </p:txBody>
      </p:sp>
      <p:sp>
        <p:nvSpPr>
          <p:cNvPr id="1360" name="How is the brand  being developed?"/>
          <p:cNvSpPr/>
          <p:nvPr/>
        </p:nvSpPr>
        <p:spPr>
          <a:xfrm>
            <a:off x="2358054" y="6498074"/>
            <a:ext cx="3703273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is the brand </a:t>
            </a:r>
            <a:br/>
            <a:r>
              <a:t>being developed?</a:t>
            </a:r>
          </a:p>
        </p:txBody>
      </p:sp>
      <p:sp>
        <p:nvSpPr>
          <p:cNvPr id="1361" name="Who are the brand’s  target customers,  competitors, and collaborators? What are the company’s resources and context?"/>
          <p:cNvSpPr/>
          <p:nvPr/>
        </p:nvSpPr>
        <p:spPr>
          <a:xfrm>
            <a:off x="2360104" y="3917693"/>
            <a:ext cx="4098073" cy="891443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Who are the brand’s </a:t>
            </a:r>
            <a:br/>
            <a:r>
              <a:t>target customers, </a:t>
            </a:r>
            <a:br/>
            <a:r>
              <a:t>competitors, and collaborators? What are the company’s resources and context?</a:t>
            </a:r>
          </a:p>
        </p:txBody>
      </p:sp>
      <p:sp>
        <p:nvSpPr>
          <p:cNvPr id="1362" name="Company"/>
          <p:cNvSpPr/>
          <p:nvPr/>
        </p:nvSpPr>
        <p:spPr>
          <a:xfrm>
            <a:off x="4686851" y="1359587"/>
            <a:ext cx="177165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</a:t>
            </a:r>
          </a:p>
        </p:txBody>
      </p:sp>
      <p:sp>
        <p:nvSpPr>
          <p:cNvPr id="1363" name="Goal"/>
          <p:cNvSpPr/>
          <p:nvPr/>
        </p:nvSpPr>
        <p:spPr>
          <a:xfrm>
            <a:off x="2272281" y="2337584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Goal</a:t>
            </a:r>
          </a:p>
        </p:txBody>
      </p:sp>
      <p:sp>
        <p:nvSpPr>
          <p:cNvPr id="1364" name="Rectangle"/>
          <p:cNvSpPr/>
          <p:nvPr/>
        </p:nvSpPr>
        <p:spPr>
          <a:xfrm>
            <a:off x="2271075" y="2649029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65" name="What are the…"/>
          <p:cNvSpPr/>
          <p:nvPr/>
        </p:nvSpPr>
        <p:spPr>
          <a:xfrm>
            <a:off x="6539923" y="2789673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are the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temporal and quantitative </a:t>
            </a:r>
            <a:br/>
            <a:r>
              <a:t>criteria for reaching the goal?</a:t>
            </a:r>
          </a:p>
        </p:txBody>
      </p:sp>
      <p:sp>
        <p:nvSpPr>
          <p:cNvPr id="1366" name="Benchmarks"/>
          <p:cNvSpPr/>
          <p:nvPr/>
        </p:nvSpPr>
        <p:spPr>
          <a:xfrm>
            <a:off x="8810531" y="2645876"/>
            <a:ext cx="184049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Benchmarks</a:t>
            </a:r>
          </a:p>
        </p:txBody>
      </p:sp>
      <p:sp>
        <p:nvSpPr>
          <p:cNvPr id="1367" name="Rectangle"/>
          <p:cNvSpPr/>
          <p:nvPr/>
        </p:nvSpPr>
        <p:spPr>
          <a:xfrm>
            <a:off x="6455357" y="2647463"/>
            <a:ext cx="41940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68" name="Target market"/>
          <p:cNvSpPr/>
          <p:nvPr/>
        </p:nvSpPr>
        <p:spPr>
          <a:xfrm>
            <a:off x="4686852" y="3875496"/>
            <a:ext cx="177165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Target market</a:t>
            </a:r>
          </a:p>
        </p:txBody>
      </p:sp>
      <p:sp>
        <p:nvSpPr>
          <p:cNvPr id="1369" name="Strategy"/>
          <p:cNvSpPr/>
          <p:nvPr/>
        </p:nvSpPr>
        <p:spPr>
          <a:xfrm>
            <a:off x="2276745" y="3565638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Strategy</a:t>
            </a:r>
          </a:p>
        </p:txBody>
      </p:sp>
      <p:sp>
        <p:nvSpPr>
          <p:cNvPr id="1370" name="Rectangle"/>
          <p:cNvSpPr/>
          <p:nvPr/>
        </p:nvSpPr>
        <p:spPr>
          <a:xfrm>
            <a:off x="2275539" y="3875517"/>
            <a:ext cx="4181376" cy="9483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71" name="What is the brand’s  value proposition for target customers, collaborators, and the company?"/>
          <p:cNvSpPr/>
          <p:nvPr/>
        </p:nvSpPr>
        <p:spPr>
          <a:xfrm>
            <a:off x="6544387" y="4005027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brand’s </a:t>
            </a:r>
            <a:br/>
            <a:r>
              <a:t>value proposition for target customers, collaborators, and the company? </a:t>
            </a:r>
          </a:p>
        </p:txBody>
      </p:sp>
      <p:sp>
        <p:nvSpPr>
          <p:cNvPr id="1372" name="Value proposition"/>
          <p:cNvSpPr/>
          <p:nvPr/>
        </p:nvSpPr>
        <p:spPr>
          <a:xfrm>
            <a:off x="8814995" y="3873930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Value proposition</a:t>
            </a:r>
          </a:p>
        </p:txBody>
      </p:sp>
      <p:sp>
        <p:nvSpPr>
          <p:cNvPr id="1373" name="Rectangle"/>
          <p:cNvSpPr/>
          <p:nvPr/>
        </p:nvSpPr>
        <p:spPr>
          <a:xfrm>
            <a:off x="6459821" y="3875517"/>
            <a:ext cx="4194076" cy="9483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74" name="Development"/>
          <p:cNvSpPr/>
          <p:nvPr/>
        </p:nvSpPr>
        <p:spPr>
          <a:xfrm>
            <a:off x="4686747" y="6417777"/>
            <a:ext cx="177165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Development </a:t>
            </a:r>
          </a:p>
        </p:txBody>
      </p:sp>
      <p:sp>
        <p:nvSpPr>
          <p:cNvPr id="1375" name="Implementation"/>
          <p:cNvSpPr/>
          <p:nvPr/>
        </p:nvSpPr>
        <p:spPr>
          <a:xfrm>
            <a:off x="2271964" y="6113246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Implementation</a:t>
            </a:r>
          </a:p>
        </p:txBody>
      </p:sp>
      <p:sp>
        <p:nvSpPr>
          <p:cNvPr id="1376" name="Rectangle"/>
          <p:cNvSpPr/>
          <p:nvPr/>
        </p:nvSpPr>
        <p:spPr>
          <a:xfrm>
            <a:off x="2273489" y="6419364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77" name="What is the process of  bringing the brand to market?"/>
          <p:cNvSpPr/>
          <p:nvPr/>
        </p:nvSpPr>
        <p:spPr>
          <a:xfrm>
            <a:off x="6542337" y="6496508"/>
            <a:ext cx="3922758" cy="737802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What is the process of </a:t>
            </a:r>
            <a:br/>
            <a:r>
              <a:t>bringing the brand to market?</a:t>
            </a:r>
          </a:p>
        </p:txBody>
      </p:sp>
      <p:sp>
        <p:nvSpPr>
          <p:cNvPr id="1378" name="Deployment"/>
          <p:cNvSpPr/>
          <p:nvPr/>
        </p:nvSpPr>
        <p:spPr>
          <a:xfrm>
            <a:off x="8811924" y="6416211"/>
            <a:ext cx="1840490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Deployment</a:t>
            </a:r>
          </a:p>
        </p:txBody>
      </p:sp>
      <p:sp>
        <p:nvSpPr>
          <p:cNvPr id="1379" name="Rectangle"/>
          <p:cNvSpPr/>
          <p:nvPr/>
        </p:nvSpPr>
        <p:spPr>
          <a:xfrm>
            <a:off x="6457772" y="6417798"/>
            <a:ext cx="41940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80" name="Performance"/>
          <p:cNvSpPr/>
          <p:nvPr/>
        </p:nvSpPr>
        <p:spPr>
          <a:xfrm>
            <a:off x="4688245" y="7645830"/>
            <a:ext cx="177165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Performance</a:t>
            </a:r>
          </a:p>
        </p:txBody>
      </p:sp>
      <p:sp>
        <p:nvSpPr>
          <p:cNvPr id="1381" name="Control"/>
          <p:cNvSpPr/>
          <p:nvPr/>
        </p:nvSpPr>
        <p:spPr>
          <a:xfrm>
            <a:off x="2275984" y="7342323"/>
            <a:ext cx="2032001" cy="306507"/>
          </a:xfrm>
          <a:prstGeom prst="roundRect">
            <a:avLst>
              <a:gd name="adj" fmla="val 0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Control</a:t>
            </a:r>
          </a:p>
        </p:txBody>
      </p:sp>
      <p:sp>
        <p:nvSpPr>
          <p:cNvPr id="1382" name="Rectangle"/>
          <p:cNvSpPr/>
          <p:nvPr/>
        </p:nvSpPr>
        <p:spPr>
          <a:xfrm>
            <a:off x="2277953" y="7647418"/>
            <a:ext cx="4181376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83" name="How will the  company monitor the environment to identify new opportunities and threats?"/>
          <p:cNvSpPr/>
          <p:nvPr/>
        </p:nvSpPr>
        <p:spPr>
          <a:xfrm>
            <a:off x="6546801" y="7775362"/>
            <a:ext cx="3922758" cy="7378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  <a:r>
              <a:t>How will the </a:t>
            </a:r>
            <a:br/>
            <a:r>
              <a:t>company monitor the environment to identify new opportunities and threats?</a:t>
            </a:r>
          </a:p>
        </p:txBody>
      </p:sp>
      <p:sp>
        <p:nvSpPr>
          <p:cNvPr id="1384" name="Environment"/>
          <p:cNvSpPr/>
          <p:nvPr/>
        </p:nvSpPr>
        <p:spPr>
          <a:xfrm>
            <a:off x="8813601" y="7644265"/>
            <a:ext cx="184049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Environment </a:t>
            </a:r>
          </a:p>
        </p:txBody>
      </p:sp>
      <p:sp>
        <p:nvSpPr>
          <p:cNvPr id="1385" name="Rectangle"/>
          <p:cNvSpPr/>
          <p:nvPr/>
        </p:nvSpPr>
        <p:spPr>
          <a:xfrm>
            <a:off x="6462235" y="7645852"/>
            <a:ext cx="4194077" cy="846717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grpSp>
        <p:nvGrpSpPr>
          <p:cNvPr id="1388" name="Group"/>
          <p:cNvGrpSpPr/>
          <p:nvPr/>
        </p:nvGrpSpPr>
        <p:grpSpPr>
          <a:xfrm>
            <a:off x="2271075" y="246404"/>
            <a:ext cx="8379349" cy="726789"/>
            <a:chOff x="0" y="9525"/>
            <a:chExt cx="8379348" cy="726788"/>
          </a:xfrm>
        </p:grpSpPr>
        <p:sp>
          <p:nvSpPr>
            <p:cNvPr id="1386" name="Rectangle"/>
            <p:cNvSpPr/>
            <p:nvPr/>
          </p:nvSpPr>
          <p:spPr>
            <a:xfrm>
              <a:off x="0" y="317213"/>
              <a:ext cx="8379349" cy="4191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387" name="Executive Summary"/>
            <p:cNvSpPr/>
            <p:nvPr/>
          </p:nvSpPr>
          <p:spPr>
            <a:xfrm>
              <a:off x="1205" y="9525"/>
              <a:ext cx="2031688" cy="306507"/>
            </a:xfrm>
            <a:prstGeom prst="roundRect">
              <a:avLst>
                <a:gd name="adj" fmla="val 0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Executive Summary</a:t>
              </a:r>
            </a:p>
          </p:txBody>
        </p:sp>
      </p:grpSp>
      <p:grpSp>
        <p:nvGrpSpPr>
          <p:cNvPr id="1391" name="Group"/>
          <p:cNvGrpSpPr/>
          <p:nvPr/>
        </p:nvGrpSpPr>
        <p:grpSpPr>
          <a:xfrm>
            <a:off x="2271075" y="8639429"/>
            <a:ext cx="8379349" cy="723614"/>
            <a:chOff x="0" y="12700"/>
            <a:chExt cx="8379348" cy="723613"/>
          </a:xfrm>
        </p:grpSpPr>
        <p:sp>
          <p:nvSpPr>
            <p:cNvPr id="1389" name="Rectangle"/>
            <p:cNvSpPr/>
            <p:nvPr/>
          </p:nvSpPr>
          <p:spPr>
            <a:xfrm>
              <a:off x="0" y="317213"/>
              <a:ext cx="8379349" cy="4191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390" name="Exhibits"/>
            <p:cNvSpPr/>
            <p:nvPr/>
          </p:nvSpPr>
          <p:spPr>
            <a:xfrm>
              <a:off x="1205" y="12700"/>
              <a:ext cx="2032001" cy="306507"/>
            </a:xfrm>
            <a:prstGeom prst="roundRect">
              <a:avLst>
                <a:gd name="adj" fmla="val 0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Exhibits</a:t>
              </a:r>
            </a:p>
          </p:txBody>
        </p:sp>
      </p:grpSp>
      <p:sp>
        <p:nvSpPr>
          <p:cNvPr id="1392" name="Rectangle"/>
          <p:cNvSpPr/>
          <p:nvPr/>
        </p:nvSpPr>
        <p:spPr>
          <a:xfrm>
            <a:off x="2271075" y="1360769"/>
            <a:ext cx="8379349" cy="850901"/>
          </a:xfrm>
          <a:prstGeom prst="roundRect">
            <a:avLst>
              <a:gd name="adj" fmla="val 0"/>
            </a:avLst>
          </a:prstGeom>
          <a:ln>
            <a:solidFill>
              <a:srgbClr val="000000"/>
            </a:solidFill>
            <a:miter lim="400000"/>
          </a:ln>
        </p:spPr>
        <p:txBody>
          <a:bodyPr lIns="38100" tIns="38100" rIns="38100" bIns="38100"/>
          <a:lstStyle/>
          <a:p>
            <a:pPr algn="l" defTabSz="914400">
              <a:buClr>
                <a:srgbClr val="000000"/>
              </a:buClr>
              <a:defRPr b="1"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1393" name="Situation Overview"/>
          <p:cNvSpPr/>
          <p:nvPr/>
        </p:nvSpPr>
        <p:spPr>
          <a:xfrm>
            <a:off x="2272281" y="1054373"/>
            <a:ext cx="2032001" cy="306508"/>
          </a:xfrm>
          <a:prstGeom prst="roundRect">
            <a:avLst>
              <a:gd name="adj" fmla="val 0"/>
            </a:avLst>
          </a:prstGeom>
          <a:solidFill>
            <a:srgbClr val="7EB5EA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 Situation Overview</a:t>
            </a:r>
          </a:p>
        </p:txBody>
      </p:sp>
      <p:sp>
        <p:nvSpPr>
          <p:cNvPr id="1394" name="Line"/>
          <p:cNvSpPr/>
          <p:nvPr/>
        </p:nvSpPr>
        <p:spPr>
          <a:xfrm flipV="1">
            <a:off x="6460749" y="1359161"/>
            <a:ext cx="1" cy="854117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95" name="Market"/>
          <p:cNvSpPr/>
          <p:nvPr/>
        </p:nvSpPr>
        <p:spPr>
          <a:xfrm>
            <a:off x="8810531" y="1359750"/>
            <a:ext cx="1840491" cy="306507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Market</a:t>
            </a:r>
          </a:p>
        </p:txBody>
      </p:sp>
      <p:sp>
        <p:nvSpPr>
          <p:cNvPr id="1396" name="Focus"/>
          <p:cNvSpPr/>
          <p:nvPr/>
        </p:nvSpPr>
        <p:spPr>
          <a:xfrm>
            <a:off x="4686851" y="2646577"/>
            <a:ext cx="1771651" cy="306508"/>
          </a:xfrm>
          <a:prstGeom prst="roundRect">
            <a:avLst>
              <a:gd name="adj" fmla="val 0"/>
            </a:avLst>
          </a:prstGeom>
          <a:solidFill>
            <a:srgbClr val="FFD37D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Focus</a:t>
            </a:r>
          </a:p>
        </p:txBody>
      </p:sp>
      <p:sp>
        <p:nvSpPr>
          <p:cNvPr id="1397" name="What are the key aspects of the company’s brand management plan?"/>
          <p:cNvSpPr/>
          <p:nvPr/>
        </p:nvSpPr>
        <p:spPr>
          <a:xfrm>
            <a:off x="2369583" y="530327"/>
            <a:ext cx="8244605" cy="426334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What are the key aspects of the company’s brand management plan?</a:t>
            </a:r>
          </a:p>
        </p:txBody>
      </p:sp>
      <p:sp>
        <p:nvSpPr>
          <p:cNvPr id="1398" name="What are the details/evidence supporting the brand management plan?"/>
          <p:cNvSpPr/>
          <p:nvPr/>
        </p:nvSpPr>
        <p:spPr>
          <a:xfrm>
            <a:off x="2367398" y="8945343"/>
            <a:ext cx="8244604" cy="426335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lnSpc>
                <a:spcPct val="90000"/>
              </a:lnSpc>
              <a:spcBef>
                <a:spcPts val="100"/>
              </a:spcBef>
              <a:defRPr sz="15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What are the details/evidence supporting the brand management plan?</a:t>
            </a:r>
          </a:p>
        </p:txBody>
      </p:sp>
      <p:grpSp>
        <p:nvGrpSpPr>
          <p:cNvPr id="1406" name="Group"/>
          <p:cNvGrpSpPr/>
          <p:nvPr/>
        </p:nvGrpSpPr>
        <p:grpSpPr>
          <a:xfrm>
            <a:off x="2270524" y="4898867"/>
            <a:ext cx="8380451" cy="1152835"/>
            <a:chOff x="0" y="0"/>
            <a:chExt cx="8380450" cy="1152834"/>
          </a:xfrm>
        </p:grpSpPr>
        <p:sp>
          <p:nvSpPr>
            <p:cNvPr id="1399" name="What are the key  elements—identifiers  and referents—that define the brand?"/>
            <p:cNvSpPr/>
            <p:nvPr/>
          </p:nvSpPr>
          <p:spPr>
            <a:xfrm>
              <a:off x="86090" y="384828"/>
              <a:ext cx="3881782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</a:t>
              </a:r>
              <a:br/>
              <a:r>
                <a:t>elements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  <a:r>
                <a:t>identifiers </a:t>
              </a:r>
              <a:br/>
              <a:r>
                <a:t>and referents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  <a:r>
                <a:t>that define the brand?</a:t>
              </a:r>
            </a:p>
          </p:txBody>
        </p:sp>
        <p:sp>
          <p:nvSpPr>
            <p:cNvPr id="1400" name="Design"/>
            <p:cNvSpPr/>
            <p:nvPr/>
          </p:nvSpPr>
          <p:spPr>
            <a:xfrm>
              <a:off x="2414783" y="304531"/>
              <a:ext cx="177165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Design</a:t>
              </a:r>
            </a:p>
          </p:txBody>
        </p:sp>
        <p:sp>
          <p:nvSpPr>
            <p:cNvPr id="1401" name="Tactics"/>
            <p:cNvSpPr/>
            <p:nvPr/>
          </p:nvSpPr>
          <p:spPr>
            <a:xfrm>
              <a:off x="0" y="0"/>
              <a:ext cx="2032000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 Tactics</a:t>
              </a:r>
            </a:p>
          </p:txBody>
        </p:sp>
        <p:sp>
          <p:nvSpPr>
            <p:cNvPr id="1402" name="Rectangle"/>
            <p:cNvSpPr/>
            <p:nvPr/>
          </p:nvSpPr>
          <p:spPr>
            <a:xfrm>
              <a:off x="1525" y="306118"/>
              <a:ext cx="4181376" cy="846717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403" name="What are the means—…"/>
            <p:cNvSpPr/>
            <p:nvPr/>
          </p:nvSpPr>
          <p:spPr>
            <a:xfrm>
              <a:off x="4270373" y="383262"/>
              <a:ext cx="3922758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means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media and creative execution</a:t>
              </a:r>
              <a:r>
                <a:rPr>
                  <a:latin typeface="Helvetica"/>
                  <a:ea typeface="Helvetica"/>
                  <a:cs typeface="Helvetica"/>
                  <a:sym typeface="Helvetica"/>
                </a:rPr>
                <a:t>—</a:t>
              </a:r>
              <a:r>
                <a:t>used to relate the brand to its target customers?</a:t>
              </a:r>
            </a:p>
          </p:txBody>
        </p:sp>
        <p:sp>
          <p:nvSpPr>
            <p:cNvPr id="1404" name="Communication"/>
            <p:cNvSpPr/>
            <p:nvPr/>
          </p:nvSpPr>
          <p:spPr>
            <a:xfrm>
              <a:off x="6539960" y="302965"/>
              <a:ext cx="184049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1405" name="Rectangle"/>
            <p:cNvSpPr/>
            <p:nvPr/>
          </p:nvSpPr>
          <p:spPr>
            <a:xfrm>
              <a:off x="4185807" y="304552"/>
              <a:ext cx="4194077" cy="846717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  <p:sp>
        <p:nvSpPr>
          <p:cNvPr id="1407" name="Rounded Rectangle"/>
          <p:cNvSpPr/>
          <p:nvPr/>
        </p:nvSpPr>
        <p:spPr>
          <a:xfrm>
            <a:off x="2040306" y="2273398"/>
            <a:ext cx="8677266" cy="6303837"/>
          </a:xfrm>
          <a:prstGeom prst="roundRect">
            <a:avLst>
              <a:gd name="adj" fmla="val 1664"/>
            </a:avLst>
          </a:prstGeom>
          <a:ln w="15875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408" name="Brand action plan"/>
          <p:cNvSpPr txBox="1"/>
          <p:nvPr/>
        </p:nvSpPr>
        <p:spPr>
          <a:xfrm>
            <a:off x="1234588" y="4894619"/>
            <a:ext cx="898519" cy="805441"/>
          </a:xfrm>
          <a:prstGeom prst="rect">
            <a:avLst/>
          </a:prstGeom>
          <a:solidFill>
            <a:srgbClr val="FFFFFF"/>
          </a:solidFill>
          <a:ln w="12700"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914400">
              <a:lnSpc>
                <a:spcPct val="9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A57D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Brand action plan</a:t>
            </a:r>
          </a:p>
        </p:txBody>
      </p:sp>
      <p:sp>
        <p:nvSpPr>
          <p:cNvPr id="1409" name="© 2020 Alexander Chernev"/>
          <p:cNvSpPr txBox="1"/>
          <p:nvPr/>
        </p:nvSpPr>
        <p:spPr>
          <a:xfrm>
            <a:off x="230406" y="9356265"/>
            <a:ext cx="2008364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12" name="Figure 3. The Customer Value Propos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The Customer Value Proposition</a:t>
            </a:r>
          </a:p>
        </p:txBody>
      </p:sp>
      <p:sp>
        <p:nvSpPr>
          <p:cNvPr id="1413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414" name="Company brand"/>
          <p:cNvSpPr/>
          <p:nvPr/>
        </p:nvSpPr>
        <p:spPr>
          <a:xfrm>
            <a:off x="4395234" y="4396482"/>
            <a:ext cx="1374060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 brand</a:t>
            </a:r>
          </a:p>
        </p:txBody>
      </p:sp>
      <p:sp>
        <p:nvSpPr>
          <p:cNvPr id="1427" name="Connection Line"/>
          <p:cNvSpPr/>
          <p:nvPr/>
        </p:nvSpPr>
        <p:spPr>
          <a:xfrm>
            <a:off x="5914451" y="4967817"/>
            <a:ext cx="1206898" cy="167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3" fill="norm" stroke="1" extrusionOk="0">
                <a:moveTo>
                  <a:pt x="0" y="15338"/>
                </a:moveTo>
                <a:cubicBezTo>
                  <a:pt x="7077" y="-5397"/>
                  <a:pt x="14277" y="-5109"/>
                  <a:pt x="21600" y="16203"/>
                </a:cubicBezTo>
              </a:path>
            </a:pathLst>
          </a:custGeom>
          <a:ln w="12700">
            <a:solidFill>
              <a:srgbClr val="000000"/>
            </a:solidFill>
            <a:custDash>
              <a:ds d="200000" sp="200000"/>
            </a:custDash>
            <a:miter lim="400000"/>
            <a:headEnd type="stealth"/>
            <a:tailEnd type="stealth"/>
          </a:ln>
        </p:spPr>
        <p:txBody>
          <a:bodyPr/>
          <a:lstStyle/>
          <a:p>
            <a:pPr/>
          </a:p>
        </p:txBody>
      </p:sp>
      <p:sp>
        <p:nvSpPr>
          <p:cNvPr id="1416" name="Competitive options"/>
          <p:cNvSpPr/>
          <p:nvPr/>
        </p:nvSpPr>
        <p:spPr>
          <a:xfrm>
            <a:off x="7295526" y="4396482"/>
            <a:ext cx="1374059" cy="620350"/>
          </a:xfrm>
          <a:prstGeom prst="roundRect">
            <a:avLst>
              <a:gd name="adj" fmla="val 9078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Competitive options</a:t>
            </a:r>
          </a:p>
        </p:txBody>
      </p:sp>
      <p:sp>
        <p:nvSpPr>
          <p:cNvPr id="1417" name="Reason  to choose"/>
          <p:cNvSpPr txBox="1"/>
          <p:nvPr/>
        </p:nvSpPr>
        <p:spPr>
          <a:xfrm>
            <a:off x="5863617" y="4427349"/>
            <a:ext cx="1333966" cy="502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pPr>
            <a:r>
              <a:t>Reason </a:t>
            </a:r>
            <a:br/>
            <a:r>
              <a:t>to choose</a:t>
            </a:r>
          </a:p>
        </p:txBody>
      </p:sp>
      <p:sp>
        <p:nvSpPr>
          <p:cNvPr id="1418" name="Arrow"/>
          <p:cNvSpPr/>
          <p:nvPr/>
        </p:nvSpPr>
        <p:spPr>
          <a:xfrm rot="2580000">
            <a:off x="5293875" y="5307708"/>
            <a:ext cx="950337" cy="234382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19" name="Arrow"/>
          <p:cNvSpPr/>
          <p:nvPr/>
        </p:nvSpPr>
        <p:spPr>
          <a:xfrm flipH="1" rot="19020000">
            <a:off x="6812694" y="5309082"/>
            <a:ext cx="950336" cy="234383"/>
          </a:xfrm>
          <a:prstGeom prst="rightArrow">
            <a:avLst>
              <a:gd name="adj1" fmla="val 32944"/>
              <a:gd name="adj2" fmla="val 34712"/>
            </a:avLst>
          </a:prstGeom>
          <a:solidFill>
            <a:srgbClr val="3D749D"/>
          </a:solidFill>
          <a:ln w="635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422" name="Group"/>
          <p:cNvGrpSpPr/>
          <p:nvPr/>
        </p:nvGrpSpPr>
        <p:grpSpPr>
          <a:xfrm>
            <a:off x="5332577" y="5167089"/>
            <a:ext cx="773430" cy="462690"/>
            <a:chOff x="0" y="0"/>
            <a:chExt cx="773429" cy="462688"/>
          </a:xfrm>
        </p:grpSpPr>
        <p:sp>
          <p:nvSpPr>
            <p:cNvPr id="1420" name="Shape"/>
            <p:cNvSpPr/>
            <p:nvPr/>
          </p:nvSpPr>
          <p:spPr>
            <a:xfrm>
              <a:off x="0" y="0"/>
              <a:ext cx="773430" cy="46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4"/>
                    <a:pt x="4839" y="0"/>
                    <a:pt x="10812" y="0"/>
                  </a:cubicBezTo>
                  <a:cubicBezTo>
                    <a:pt x="16761" y="0"/>
                    <a:pt x="21600" y="4834"/>
                    <a:pt x="21600" y="10800"/>
                  </a:cubicBezTo>
                  <a:lnTo>
                    <a:pt x="21600" y="10800"/>
                  </a:lnTo>
                  <a:cubicBezTo>
                    <a:pt x="21600" y="16766"/>
                    <a:pt x="16761" y="21600"/>
                    <a:pt x="10812" y="21600"/>
                  </a:cubicBezTo>
                  <a:cubicBezTo>
                    <a:pt x="4839" y="21600"/>
                    <a:pt x="0" y="16766"/>
                    <a:pt x="0" y="10800"/>
                  </a:cubicBezTo>
                </a:path>
              </a:pathLst>
            </a:custGeom>
            <a:solidFill>
              <a:srgbClr val="FF6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Value"/>
            <p:cNvSpPr txBox="1"/>
            <p:nvPr/>
          </p:nvSpPr>
          <p:spPr>
            <a:xfrm>
              <a:off x="28591" y="80394"/>
              <a:ext cx="718674" cy="328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70000"/>
                </a:lnSpc>
                <a:buClr>
                  <a:srgbClr val="000000"/>
                </a:buClr>
                <a:buFont typeface="Century Gothic"/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</a:t>
              </a:r>
            </a:p>
          </p:txBody>
        </p:sp>
      </p:grpSp>
      <p:grpSp>
        <p:nvGrpSpPr>
          <p:cNvPr id="1425" name="Group"/>
          <p:cNvGrpSpPr/>
          <p:nvPr/>
        </p:nvGrpSpPr>
        <p:grpSpPr>
          <a:xfrm>
            <a:off x="6926203" y="5167089"/>
            <a:ext cx="773430" cy="462690"/>
            <a:chOff x="0" y="0"/>
            <a:chExt cx="773429" cy="462688"/>
          </a:xfrm>
        </p:grpSpPr>
        <p:sp>
          <p:nvSpPr>
            <p:cNvPr id="1423" name="Shape"/>
            <p:cNvSpPr/>
            <p:nvPr/>
          </p:nvSpPr>
          <p:spPr>
            <a:xfrm>
              <a:off x="0" y="0"/>
              <a:ext cx="773430" cy="46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4"/>
                    <a:pt x="4839" y="0"/>
                    <a:pt x="10812" y="0"/>
                  </a:cubicBezTo>
                  <a:cubicBezTo>
                    <a:pt x="16761" y="0"/>
                    <a:pt x="21600" y="4834"/>
                    <a:pt x="21600" y="10800"/>
                  </a:cubicBezTo>
                  <a:lnTo>
                    <a:pt x="21600" y="10800"/>
                  </a:lnTo>
                  <a:cubicBezTo>
                    <a:pt x="21600" y="16766"/>
                    <a:pt x="16761" y="21600"/>
                    <a:pt x="10812" y="21600"/>
                  </a:cubicBezTo>
                  <a:cubicBezTo>
                    <a:pt x="4839" y="21600"/>
                    <a:pt x="0" y="16766"/>
                    <a:pt x="0" y="10800"/>
                  </a:cubicBezTo>
                </a:path>
              </a:pathLst>
            </a:custGeom>
            <a:solidFill>
              <a:srgbClr val="FF6A00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Value"/>
            <p:cNvSpPr txBox="1"/>
            <p:nvPr/>
          </p:nvSpPr>
          <p:spPr>
            <a:xfrm>
              <a:off x="28591" y="80394"/>
              <a:ext cx="718674" cy="328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914400">
                <a:lnSpc>
                  <a:spcPct val="70000"/>
                </a:lnSpc>
                <a:buClr>
                  <a:srgbClr val="000000"/>
                </a:buClr>
                <a:buFont typeface="Century Gothic"/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</a:t>
              </a:r>
            </a:p>
          </p:txBody>
        </p:sp>
      </p:grpSp>
      <p:sp>
        <p:nvSpPr>
          <p:cNvPr id="1426" name="Customer needs"/>
          <p:cNvSpPr/>
          <p:nvPr/>
        </p:nvSpPr>
        <p:spPr>
          <a:xfrm>
            <a:off x="5830870" y="5872278"/>
            <a:ext cx="1374060" cy="620351"/>
          </a:xfrm>
          <a:prstGeom prst="roundRect">
            <a:avLst>
              <a:gd name="adj" fmla="val 9078"/>
            </a:avLst>
          </a:prstGeom>
          <a:solidFill>
            <a:srgbClr val="FFD67E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defTabSz="914400">
              <a:lnSpc>
                <a:spcPct val="90000"/>
              </a:lnSpc>
              <a:buClr>
                <a:srgbClr val="000000"/>
              </a:buClr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needs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0" name="Figure 3. Customer Brand Value M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3. Customer Brand Value Map</a:t>
            </a:r>
          </a:p>
        </p:txBody>
      </p:sp>
      <p:sp>
        <p:nvSpPr>
          <p:cNvPr id="1431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1466" name="Group"/>
          <p:cNvGrpSpPr/>
          <p:nvPr/>
        </p:nvGrpSpPr>
        <p:grpSpPr>
          <a:xfrm>
            <a:off x="2278611" y="2690347"/>
            <a:ext cx="8447578" cy="5435746"/>
            <a:chOff x="0" y="0"/>
            <a:chExt cx="8447577" cy="5435745"/>
          </a:xfrm>
        </p:grpSpPr>
        <p:sp>
          <p:nvSpPr>
            <p:cNvPr id="1432" name="What are the key touch  points (TV, radio, print, online, place,…"/>
            <p:cNvSpPr/>
            <p:nvPr/>
          </p:nvSpPr>
          <p:spPr>
            <a:xfrm>
              <a:off x="4342996" y="2902497"/>
              <a:ext cx="4029138" cy="1002370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are the key touch </a:t>
              </a:r>
              <a:br/>
              <a:r>
                <a:t>points (TV, radio, print, online, place,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in-person, packaging) of the brand with </a:t>
              </a:r>
              <a:br/>
              <a:r>
                <a:t>its target customers? </a:t>
              </a:r>
            </a:p>
          </p:txBody>
        </p:sp>
        <p:sp>
          <p:nvSpPr>
            <p:cNvPr id="1433" name="What customer need  does the brand aim to fulfill?   Who are the customers with this need?"/>
            <p:cNvSpPr/>
            <p:nvPr/>
          </p:nvSpPr>
          <p:spPr>
            <a:xfrm>
              <a:off x="84565" y="529854"/>
              <a:ext cx="4022247" cy="737802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customer need </a:t>
              </a:r>
              <a:br/>
              <a:r>
                <a:t>does the brand aim to fulfill?  </a:t>
              </a:r>
              <a:br/>
              <a:r>
                <a:t>Who are the customers with this need?</a:t>
              </a:r>
            </a:p>
          </p:txBody>
        </p:sp>
        <p:grpSp>
          <p:nvGrpSpPr>
            <p:cNvPr id="1436" name="Group"/>
            <p:cNvGrpSpPr/>
            <p:nvPr/>
          </p:nvGrpSpPr>
          <p:grpSpPr>
            <a:xfrm>
              <a:off x="5440712" y="4967663"/>
              <a:ext cx="1403351" cy="468083"/>
              <a:chOff x="0" y="0"/>
              <a:chExt cx="1403350" cy="468081"/>
            </a:xfrm>
          </p:grpSpPr>
          <p:sp>
            <p:nvSpPr>
              <p:cNvPr id="1434" name="Brand Tactics"/>
              <p:cNvSpPr/>
              <p:nvPr/>
            </p:nvSpPr>
            <p:spPr>
              <a:xfrm>
                <a:off x="0" y="173094"/>
                <a:ext cx="1403350" cy="29498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Tactics</a:t>
                </a:r>
              </a:p>
            </p:txBody>
          </p:sp>
          <p:sp>
            <p:nvSpPr>
              <p:cNvPr id="1435" name="Arrow"/>
              <p:cNvSpPr/>
              <p:nvPr/>
            </p:nvSpPr>
            <p:spPr>
              <a:xfrm rot="16200000">
                <a:off x="627895" y="-40767"/>
                <a:ext cx="152849" cy="234382"/>
              </a:xfrm>
              <a:prstGeom prst="rightArrow">
                <a:avLst>
                  <a:gd name="adj1" fmla="val 32944"/>
                  <a:gd name="adj2" fmla="val 44920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1439" name="Group"/>
            <p:cNvGrpSpPr/>
            <p:nvPr/>
          </p:nvGrpSpPr>
          <p:grpSpPr>
            <a:xfrm>
              <a:off x="1117570" y="4967663"/>
              <a:ext cx="1525882" cy="468083"/>
              <a:chOff x="0" y="0"/>
              <a:chExt cx="1525881" cy="468081"/>
            </a:xfrm>
          </p:grpSpPr>
          <p:sp>
            <p:nvSpPr>
              <p:cNvPr id="1437" name="Brand Strategy"/>
              <p:cNvSpPr/>
              <p:nvPr/>
            </p:nvSpPr>
            <p:spPr>
              <a:xfrm>
                <a:off x="0" y="173094"/>
                <a:ext cx="1525882" cy="29498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Brand Strategy</a:t>
                </a:r>
              </a:p>
            </p:txBody>
          </p:sp>
          <p:sp>
            <p:nvSpPr>
              <p:cNvPr id="1438" name="Arrow"/>
              <p:cNvSpPr/>
              <p:nvPr/>
            </p:nvSpPr>
            <p:spPr>
              <a:xfrm rot="16200000">
                <a:off x="686927" y="-40767"/>
                <a:ext cx="152848" cy="234382"/>
              </a:xfrm>
              <a:prstGeom prst="rightArrow">
                <a:avLst>
                  <a:gd name="adj1" fmla="val 32944"/>
                  <a:gd name="adj2" fmla="val 44920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1440" name="Line"/>
            <p:cNvSpPr/>
            <p:nvPr/>
          </p:nvSpPr>
          <p:spPr>
            <a:xfrm>
              <a:off x="4269646" y="1344297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441" name="Brand Design"/>
            <p:cNvSpPr/>
            <p:nvPr/>
          </p:nvSpPr>
          <p:spPr>
            <a:xfrm>
              <a:off x="4275497" y="5243"/>
              <a:ext cx="2349501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Design</a:t>
              </a:r>
            </a:p>
          </p:txBody>
        </p:sp>
        <p:sp>
          <p:nvSpPr>
            <p:cNvPr id="1442" name="Rectangle"/>
            <p:cNvSpPr/>
            <p:nvPr/>
          </p:nvSpPr>
          <p:spPr>
            <a:xfrm>
              <a:off x="4273909" y="311284"/>
              <a:ext cx="4172602" cy="2083123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443" name="Target Market"/>
            <p:cNvSpPr/>
            <p:nvPr/>
          </p:nvSpPr>
          <p:spPr>
            <a:xfrm>
              <a:off x="1205" y="0"/>
              <a:ext cx="1842136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Target Market</a:t>
              </a:r>
            </a:p>
          </p:txBody>
        </p:sp>
        <p:sp>
          <p:nvSpPr>
            <p:cNvPr id="1444" name="What other brands aim  to fulfill the same need of  the same target customers?"/>
            <p:cNvSpPr/>
            <p:nvPr/>
          </p:nvSpPr>
          <p:spPr>
            <a:xfrm>
              <a:off x="84565" y="1567967"/>
              <a:ext cx="3843920" cy="737801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other brands aim </a:t>
              </a:r>
              <a:br/>
              <a:r>
                <a:t>to fulfill the same need of </a:t>
              </a:r>
              <a:br/>
              <a:r>
                <a:t>the same target customers?</a:t>
              </a:r>
            </a:p>
          </p:txBody>
        </p:sp>
        <p:sp>
          <p:nvSpPr>
            <p:cNvPr id="1445" name="Line"/>
            <p:cNvSpPr/>
            <p:nvPr/>
          </p:nvSpPr>
          <p:spPr>
            <a:xfrm>
              <a:off x="1882" y="1348660"/>
              <a:ext cx="4176959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446" name="Competitors"/>
            <p:cNvSpPr/>
            <p:nvPr/>
          </p:nvSpPr>
          <p:spPr>
            <a:xfrm>
              <a:off x="2406648" y="1347073"/>
              <a:ext cx="1776315" cy="306507"/>
            </a:xfrm>
            <a:prstGeom prst="roundRect">
              <a:avLst>
                <a:gd name="adj" fmla="val 0"/>
              </a:avLst>
            </a:prstGeom>
            <a:solidFill>
              <a:srgbClr val="7EB5EA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Competitors</a:t>
              </a:r>
            </a:p>
          </p:txBody>
        </p:sp>
        <p:sp>
          <p:nvSpPr>
            <p:cNvPr id="1447" name="Customers"/>
            <p:cNvSpPr/>
            <p:nvPr/>
          </p:nvSpPr>
          <p:spPr>
            <a:xfrm>
              <a:off x="2399503" y="309857"/>
              <a:ext cx="1783460" cy="306508"/>
            </a:xfrm>
            <a:prstGeom prst="roundRect">
              <a:avLst>
                <a:gd name="adj" fmla="val 0"/>
              </a:avLst>
            </a:prstGeom>
            <a:solidFill>
              <a:srgbClr val="7EB5EA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Customers</a:t>
              </a:r>
            </a:p>
          </p:txBody>
        </p:sp>
        <p:sp>
          <p:nvSpPr>
            <p:cNvPr id="1448" name="Identifiers"/>
            <p:cNvSpPr/>
            <p:nvPr/>
          </p:nvSpPr>
          <p:spPr>
            <a:xfrm>
              <a:off x="7050577" y="310573"/>
              <a:ext cx="139700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Identifiers</a:t>
              </a:r>
            </a:p>
          </p:txBody>
        </p:sp>
        <p:sp>
          <p:nvSpPr>
            <p:cNvPr id="1449" name="What company-owned…"/>
            <p:cNvSpPr/>
            <p:nvPr/>
          </p:nvSpPr>
          <p:spPr>
            <a:xfrm>
              <a:off x="4355696" y="415979"/>
              <a:ext cx="4003738" cy="901876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company-owned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elements (name, logo, motto, character, soundmark, product design, packaging) uniquely identify the brand?</a:t>
              </a:r>
            </a:p>
          </p:txBody>
        </p:sp>
        <p:sp>
          <p:nvSpPr>
            <p:cNvPr id="1450" name="Referents"/>
            <p:cNvSpPr/>
            <p:nvPr/>
          </p:nvSpPr>
          <p:spPr>
            <a:xfrm>
              <a:off x="7050577" y="1342709"/>
              <a:ext cx="1397001" cy="306508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Referents</a:t>
              </a:r>
            </a:p>
          </p:txBody>
        </p:sp>
        <p:sp>
          <p:nvSpPr>
            <p:cNvPr id="1451" name="What concepts (needs,…"/>
            <p:cNvSpPr/>
            <p:nvPr/>
          </p:nvSpPr>
          <p:spPr>
            <a:xfrm>
              <a:off x="4342996" y="1448640"/>
              <a:ext cx="4022248" cy="925655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concepts (needs,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benefits, experiences, occasions, activities, places, people, objects, products, services) define the meaning of the brand?</a:t>
              </a:r>
            </a:p>
          </p:txBody>
        </p:sp>
        <p:sp>
          <p:nvSpPr>
            <p:cNvPr id="1452" name="Brand Communication"/>
            <p:cNvSpPr/>
            <p:nvPr/>
          </p:nvSpPr>
          <p:spPr>
            <a:xfrm>
              <a:off x="4274073" y="2483400"/>
              <a:ext cx="2352347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Communication</a:t>
              </a:r>
            </a:p>
          </p:txBody>
        </p:sp>
        <p:sp>
          <p:nvSpPr>
            <p:cNvPr id="1453" name="Line"/>
            <p:cNvSpPr/>
            <p:nvPr/>
          </p:nvSpPr>
          <p:spPr>
            <a:xfrm>
              <a:off x="4269646" y="3829896"/>
              <a:ext cx="4172602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454" name="Rectangle"/>
            <p:cNvSpPr/>
            <p:nvPr/>
          </p:nvSpPr>
          <p:spPr>
            <a:xfrm>
              <a:off x="4273909" y="2800203"/>
              <a:ext cx="4172602" cy="20828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455" name="Media"/>
            <p:cNvSpPr/>
            <p:nvPr/>
          </p:nvSpPr>
          <p:spPr>
            <a:xfrm>
              <a:off x="7050577" y="2798616"/>
              <a:ext cx="139700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Media</a:t>
              </a:r>
            </a:p>
          </p:txBody>
        </p:sp>
        <p:sp>
          <p:nvSpPr>
            <p:cNvPr id="1456" name="Creative"/>
            <p:cNvSpPr/>
            <p:nvPr/>
          </p:nvSpPr>
          <p:spPr>
            <a:xfrm>
              <a:off x="7050577" y="3828308"/>
              <a:ext cx="1397001" cy="306507"/>
            </a:xfrm>
            <a:prstGeom prst="roundRect">
              <a:avLst>
                <a:gd name="adj" fmla="val 0"/>
              </a:avLst>
            </a:prstGeom>
            <a:solidFill>
              <a:srgbClr val="FFD37D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Creative</a:t>
              </a:r>
            </a:p>
          </p:txBody>
        </p:sp>
        <p:sp>
          <p:nvSpPr>
            <p:cNvPr id="1457" name="How are the brand design…"/>
            <p:cNvSpPr/>
            <p:nvPr/>
          </p:nvSpPr>
          <p:spPr>
            <a:xfrm>
              <a:off x="4342996" y="3933203"/>
              <a:ext cx="3390428" cy="901877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are the brand design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and brand positioning expressed in a company’s communication with its customers?</a:t>
              </a:r>
            </a:p>
          </p:txBody>
        </p:sp>
        <p:sp>
          <p:nvSpPr>
            <p:cNvPr id="1458" name="Rectangle"/>
            <p:cNvSpPr/>
            <p:nvPr/>
          </p:nvSpPr>
          <p:spPr>
            <a:xfrm>
              <a:off x="0" y="311445"/>
              <a:ext cx="4181376" cy="20828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459" name="How should customers…"/>
            <p:cNvSpPr/>
            <p:nvPr/>
          </p:nvSpPr>
          <p:spPr>
            <a:xfrm>
              <a:off x="84565" y="3915785"/>
              <a:ext cx="3922758" cy="923793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How should customers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think about the brand? </a:t>
              </a:r>
            </a:p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is their frame of reference?</a:t>
              </a:r>
              <a:br/>
              <a:r>
                <a:t>What is the primary benefit of the brand?</a:t>
              </a:r>
            </a:p>
          </p:txBody>
        </p:sp>
        <p:sp>
          <p:nvSpPr>
            <p:cNvPr id="1460" name="What value does the  brand create for target customers?"/>
            <p:cNvSpPr/>
            <p:nvPr/>
          </p:nvSpPr>
          <p:spPr>
            <a:xfrm>
              <a:off x="84565" y="3118582"/>
              <a:ext cx="3808393" cy="523176"/>
            </a:xfrm>
            <a:prstGeom prst="roundRect">
              <a:avLst>
                <a:gd name="adj" fmla="val 0"/>
              </a:avLst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100"/>
                </a:spcBef>
                <a:defRPr sz="15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pPr>
              <a:r>
                <a:t>What value does the </a:t>
              </a:r>
              <a:br/>
              <a:r>
                <a:t>brand create for target customers?</a:t>
              </a:r>
            </a:p>
          </p:txBody>
        </p:sp>
        <p:sp>
          <p:nvSpPr>
            <p:cNvPr id="1461" name="Customer Value"/>
            <p:cNvSpPr/>
            <p:nvPr/>
          </p:nvSpPr>
          <p:spPr>
            <a:xfrm>
              <a:off x="1205" y="2483156"/>
              <a:ext cx="1837362" cy="306507"/>
            </a:xfrm>
            <a:prstGeom prst="roundRect">
              <a:avLst>
                <a:gd name="adj" fmla="val 0"/>
              </a:avLst>
            </a:prstGeom>
            <a:solidFill>
              <a:srgbClr val="253A6C"/>
            </a:solidFill>
            <a:ln w="12700" cap="flat">
              <a:solidFill>
                <a:srgbClr val="253A6C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Value</a:t>
              </a:r>
            </a:p>
          </p:txBody>
        </p:sp>
        <p:sp>
          <p:nvSpPr>
            <p:cNvPr id="1462" name="Line"/>
            <p:cNvSpPr/>
            <p:nvPr/>
          </p:nvSpPr>
          <p:spPr>
            <a:xfrm>
              <a:off x="1882" y="3829389"/>
              <a:ext cx="4176959" cy="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463" name="Positioning"/>
            <p:cNvSpPr/>
            <p:nvPr/>
          </p:nvSpPr>
          <p:spPr>
            <a:xfrm>
              <a:off x="2384386" y="3827802"/>
              <a:ext cx="1798577" cy="306507"/>
            </a:xfrm>
            <a:prstGeom prst="roundRect">
              <a:avLst>
                <a:gd name="adj" fmla="val 0"/>
              </a:avLst>
            </a:prstGeom>
            <a:solidFill>
              <a:srgbClr val="FF6A00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Positioning</a:t>
              </a:r>
            </a:p>
          </p:txBody>
        </p:sp>
        <p:sp>
          <p:nvSpPr>
            <p:cNvPr id="1464" name="Value Proposition"/>
            <p:cNvSpPr/>
            <p:nvPr/>
          </p:nvSpPr>
          <p:spPr>
            <a:xfrm>
              <a:off x="2376743" y="2789643"/>
              <a:ext cx="1806220" cy="306507"/>
            </a:xfrm>
            <a:prstGeom prst="roundRect">
              <a:avLst>
                <a:gd name="adj" fmla="val 0"/>
              </a:avLst>
            </a:prstGeom>
            <a:solidFill>
              <a:srgbClr val="FF6A00"/>
            </a:solidFill>
            <a:ln w="6350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1465" name="Rectangle"/>
            <p:cNvSpPr/>
            <p:nvPr/>
          </p:nvSpPr>
          <p:spPr>
            <a:xfrm>
              <a:off x="0" y="2791230"/>
              <a:ext cx="4181376" cy="2082801"/>
            </a:xfrm>
            <a:prstGeom prst="roundRect">
              <a:avLst>
                <a:gd name="adj" fmla="val 0"/>
              </a:avLst>
            </a:prstGeom>
            <a:noFill/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t">
              <a:noAutofit/>
            </a:bodyPr>
            <a:lstStyle/>
            <a:p>
              <a:pPr algn="l" defTabSz="914400">
                <a:buClr>
                  <a:srgbClr val="000000"/>
                </a:buClr>
                <a:defRPr b="1" sz="1600">
                  <a:solidFill>
                    <a:srgbClr val="000000"/>
                  </a:solidFill>
                  <a:uFill>
                    <a:solidFill>
                      <a:srgbClr val="000000"/>
                    </a:solidFill>
                  </a:u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9" name="Figure 5. The Strategic Brand Audit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5. The Strategic Brand Audit Framework</a:t>
            </a:r>
          </a:p>
        </p:txBody>
      </p:sp>
      <p:sp>
        <p:nvSpPr>
          <p:cNvPr id="1470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1471" name="Arrow"/>
          <p:cNvSpPr/>
          <p:nvPr/>
        </p:nvSpPr>
        <p:spPr>
          <a:xfrm rot="5399925">
            <a:off x="3065070" y="4616384"/>
            <a:ext cx="179805" cy="299842"/>
          </a:xfrm>
          <a:prstGeom prst="rightArrow">
            <a:avLst>
              <a:gd name="adj1" fmla="val 32944"/>
              <a:gd name="adj2" fmla="val 36433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2" name="Arrow"/>
          <p:cNvSpPr/>
          <p:nvPr/>
        </p:nvSpPr>
        <p:spPr>
          <a:xfrm rot="5399925">
            <a:off x="3065046" y="5571278"/>
            <a:ext cx="179853" cy="299843"/>
          </a:xfrm>
          <a:prstGeom prst="rightArrow">
            <a:avLst>
              <a:gd name="adj1" fmla="val 32944"/>
              <a:gd name="adj2" fmla="val 34823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476" name="Group"/>
          <p:cNvGrpSpPr/>
          <p:nvPr/>
        </p:nvGrpSpPr>
        <p:grpSpPr>
          <a:xfrm>
            <a:off x="1167423" y="4929705"/>
            <a:ext cx="3964290" cy="642944"/>
            <a:chOff x="0" y="0"/>
            <a:chExt cx="3964289" cy="642942"/>
          </a:xfrm>
        </p:grpSpPr>
        <p:sp>
          <p:nvSpPr>
            <p:cNvPr id="1473" name="Target market"/>
            <p:cNvSpPr/>
            <p:nvPr/>
          </p:nvSpPr>
          <p:spPr>
            <a:xfrm>
              <a:off x="0" y="343219"/>
              <a:ext cx="1955800" cy="299724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Target market</a:t>
              </a:r>
            </a:p>
          </p:txBody>
        </p:sp>
        <p:sp>
          <p:nvSpPr>
            <p:cNvPr id="1474" name="Value proposition"/>
            <p:cNvSpPr/>
            <p:nvPr/>
          </p:nvSpPr>
          <p:spPr>
            <a:xfrm>
              <a:off x="2008489" y="343219"/>
              <a:ext cx="1955801" cy="299724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Value proposition</a:t>
              </a:r>
            </a:p>
          </p:txBody>
        </p:sp>
        <p:sp>
          <p:nvSpPr>
            <p:cNvPr id="1475" name="Brand Strategy"/>
            <p:cNvSpPr/>
            <p:nvPr/>
          </p:nvSpPr>
          <p:spPr>
            <a:xfrm>
              <a:off x="5243" y="0"/>
              <a:ext cx="3949701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Strategy</a:t>
              </a:r>
            </a:p>
          </p:txBody>
        </p:sp>
      </p:grpSp>
      <p:grpSp>
        <p:nvGrpSpPr>
          <p:cNvPr id="1480" name="Group"/>
          <p:cNvGrpSpPr/>
          <p:nvPr/>
        </p:nvGrpSpPr>
        <p:grpSpPr>
          <a:xfrm>
            <a:off x="1167423" y="5884776"/>
            <a:ext cx="3964290" cy="641011"/>
            <a:chOff x="0" y="0"/>
            <a:chExt cx="3964289" cy="641010"/>
          </a:xfrm>
        </p:grpSpPr>
        <p:sp>
          <p:nvSpPr>
            <p:cNvPr id="1477" name="Brand design"/>
            <p:cNvSpPr/>
            <p:nvPr/>
          </p:nvSpPr>
          <p:spPr>
            <a:xfrm>
              <a:off x="0" y="341286"/>
              <a:ext cx="1955800" cy="299725"/>
            </a:xfrm>
            <a:prstGeom prst="roundRect">
              <a:avLst>
                <a:gd name="adj" fmla="val 48728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design </a:t>
              </a:r>
            </a:p>
          </p:txBody>
        </p:sp>
        <p:sp>
          <p:nvSpPr>
            <p:cNvPr id="1478" name="Communication"/>
            <p:cNvSpPr/>
            <p:nvPr/>
          </p:nvSpPr>
          <p:spPr>
            <a:xfrm>
              <a:off x="2008489" y="341286"/>
              <a:ext cx="1955801" cy="299725"/>
            </a:xfrm>
            <a:prstGeom prst="roundRect">
              <a:avLst>
                <a:gd name="adj" fmla="val 48728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Communication</a:t>
              </a:r>
            </a:p>
          </p:txBody>
        </p:sp>
        <p:sp>
          <p:nvSpPr>
            <p:cNvPr id="1479" name="Brand Tactics"/>
            <p:cNvSpPr/>
            <p:nvPr/>
          </p:nvSpPr>
          <p:spPr>
            <a:xfrm>
              <a:off x="7456" y="0"/>
              <a:ext cx="3947488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Tactics</a:t>
              </a:r>
            </a:p>
          </p:txBody>
        </p:sp>
      </p:grpSp>
      <p:grpSp>
        <p:nvGrpSpPr>
          <p:cNvPr id="1484" name="Group"/>
          <p:cNvGrpSpPr/>
          <p:nvPr/>
        </p:nvGrpSpPr>
        <p:grpSpPr>
          <a:xfrm>
            <a:off x="1167423" y="3954315"/>
            <a:ext cx="3964290" cy="660185"/>
            <a:chOff x="0" y="0"/>
            <a:chExt cx="3964289" cy="660184"/>
          </a:xfrm>
        </p:grpSpPr>
        <p:sp>
          <p:nvSpPr>
            <p:cNvPr id="1481" name="Brand Goal"/>
            <p:cNvSpPr/>
            <p:nvPr/>
          </p:nvSpPr>
          <p:spPr>
            <a:xfrm>
              <a:off x="5243" y="0"/>
              <a:ext cx="3949701" cy="310885"/>
            </a:xfrm>
            <a:prstGeom prst="roundRect">
              <a:avLst>
                <a:gd name="adj" fmla="val 47957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Goal</a:t>
              </a:r>
            </a:p>
          </p:txBody>
        </p:sp>
        <p:sp>
          <p:nvSpPr>
            <p:cNvPr id="1482" name="Strategic"/>
            <p:cNvSpPr/>
            <p:nvPr/>
          </p:nvSpPr>
          <p:spPr>
            <a:xfrm>
              <a:off x="0" y="349299"/>
              <a:ext cx="1955800" cy="299725"/>
            </a:xfrm>
            <a:prstGeom prst="roundRect">
              <a:avLst>
                <a:gd name="adj" fmla="val 49743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Strategic</a:t>
              </a:r>
            </a:p>
          </p:txBody>
        </p:sp>
        <p:sp>
          <p:nvSpPr>
            <p:cNvPr id="1483" name="Monetary"/>
            <p:cNvSpPr/>
            <p:nvPr/>
          </p:nvSpPr>
          <p:spPr>
            <a:xfrm>
              <a:off x="2008489" y="349299"/>
              <a:ext cx="1955801" cy="310886"/>
            </a:xfrm>
            <a:prstGeom prst="roundRect">
              <a:avLst>
                <a:gd name="adj" fmla="val 47957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Monetary</a:t>
              </a:r>
            </a:p>
          </p:txBody>
        </p:sp>
      </p:grpSp>
      <p:sp>
        <p:nvSpPr>
          <p:cNvPr id="1485" name="Customer Value"/>
          <p:cNvSpPr/>
          <p:nvPr/>
        </p:nvSpPr>
        <p:spPr>
          <a:xfrm>
            <a:off x="7222576" y="4929466"/>
            <a:ext cx="4112641" cy="310886"/>
          </a:xfrm>
          <a:prstGeom prst="roundRect">
            <a:avLst>
              <a:gd name="adj" fmla="val 46162"/>
            </a:avLst>
          </a:prstGeom>
          <a:solidFill>
            <a:srgbClr val="253A6C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defRPr b="1" sz="1600"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 Value</a:t>
            </a:r>
          </a:p>
        </p:txBody>
      </p:sp>
      <p:sp>
        <p:nvSpPr>
          <p:cNvPr id="1486" name="Psychological"/>
          <p:cNvSpPr/>
          <p:nvPr/>
        </p:nvSpPr>
        <p:spPr>
          <a:xfrm>
            <a:off x="8517976" y="5273088"/>
            <a:ext cx="1583649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Psychological</a:t>
            </a:r>
          </a:p>
        </p:txBody>
      </p:sp>
      <p:sp>
        <p:nvSpPr>
          <p:cNvPr id="1487" name="Functional"/>
          <p:cNvSpPr/>
          <p:nvPr/>
        </p:nvSpPr>
        <p:spPr>
          <a:xfrm>
            <a:off x="7222576" y="5273163"/>
            <a:ext cx="1253449" cy="299724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Functional</a:t>
            </a:r>
          </a:p>
        </p:txBody>
      </p:sp>
      <p:sp>
        <p:nvSpPr>
          <p:cNvPr id="1488" name="Monetary"/>
          <p:cNvSpPr/>
          <p:nvPr/>
        </p:nvSpPr>
        <p:spPr>
          <a:xfrm>
            <a:off x="10149040" y="5273088"/>
            <a:ext cx="1189948" cy="299725"/>
          </a:xfrm>
          <a:prstGeom prst="roundRect">
            <a:avLst>
              <a:gd name="adj" fmla="val 47881"/>
            </a:avLst>
          </a:prstGeom>
          <a:solidFill>
            <a:srgbClr val="FFD37D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241300"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Monetary</a:t>
            </a:r>
          </a:p>
        </p:txBody>
      </p:sp>
      <p:grpSp>
        <p:nvGrpSpPr>
          <p:cNvPr id="1493" name="Group"/>
          <p:cNvGrpSpPr/>
          <p:nvPr/>
        </p:nvGrpSpPr>
        <p:grpSpPr>
          <a:xfrm>
            <a:off x="7222576" y="3962697"/>
            <a:ext cx="4116412" cy="643421"/>
            <a:chOff x="0" y="0"/>
            <a:chExt cx="4116410" cy="643420"/>
          </a:xfrm>
        </p:grpSpPr>
        <p:sp>
          <p:nvSpPr>
            <p:cNvPr id="1489" name="Customer Behavior"/>
            <p:cNvSpPr/>
            <p:nvPr/>
          </p:nvSpPr>
          <p:spPr>
            <a:xfrm>
              <a:off x="0" y="0"/>
              <a:ext cx="4112640" cy="310885"/>
            </a:xfrm>
            <a:prstGeom prst="roundRect">
              <a:avLst>
                <a:gd name="adj" fmla="val 46162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Behavior</a:t>
              </a:r>
            </a:p>
          </p:txBody>
        </p:sp>
        <p:sp>
          <p:nvSpPr>
            <p:cNvPr id="1490" name="Purchase"/>
            <p:cNvSpPr/>
            <p:nvPr/>
          </p:nvSpPr>
          <p:spPr>
            <a:xfrm>
              <a:off x="0" y="343622"/>
              <a:ext cx="1422400" cy="299724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Purchase</a:t>
              </a:r>
            </a:p>
          </p:txBody>
        </p:sp>
        <p:sp>
          <p:nvSpPr>
            <p:cNvPr id="1491" name="Usage"/>
            <p:cNvSpPr/>
            <p:nvPr/>
          </p:nvSpPr>
          <p:spPr>
            <a:xfrm>
              <a:off x="1462695" y="343696"/>
              <a:ext cx="1304249" cy="299725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Usage</a:t>
              </a:r>
            </a:p>
          </p:txBody>
        </p:sp>
        <p:sp>
          <p:nvSpPr>
            <p:cNvPr id="1492" name="Advocacy"/>
            <p:cNvSpPr/>
            <p:nvPr/>
          </p:nvSpPr>
          <p:spPr>
            <a:xfrm>
              <a:off x="2812163" y="343622"/>
              <a:ext cx="1304248" cy="299724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Advocacy</a:t>
              </a:r>
            </a:p>
          </p:txBody>
        </p:sp>
      </p:grpSp>
      <p:grpSp>
        <p:nvGrpSpPr>
          <p:cNvPr id="1496" name="Group"/>
          <p:cNvGrpSpPr/>
          <p:nvPr/>
        </p:nvGrpSpPr>
        <p:grpSpPr>
          <a:xfrm>
            <a:off x="7222576" y="5883608"/>
            <a:ext cx="4114801" cy="643347"/>
            <a:chOff x="0" y="0"/>
            <a:chExt cx="4114800" cy="643345"/>
          </a:xfrm>
        </p:grpSpPr>
        <p:sp>
          <p:nvSpPr>
            <p:cNvPr id="1494" name="Customer Experience"/>
            <p:cNvSpPr/>
            <p:nvPr/>
          </p:nvSpPr>
          <p:spPr>
            <a:xfrm>
              <a:off x="0" y="0"/>
              <a:ext cx="4112640" cy="310885"/>
            </a:xfrm>
            <a:prstGeom prst="roundRect">
              <a:avLst>
                <a:gd name="adj" fmla="val 46162"/>
              </a:avLst>
            </a:prstGeom>
            <a:solidFill>
              <a:srgbClr val="253A6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90000"/>
                </a:lnSpc>
                <a:defRPr b="1" sz="1600"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Experience</a:t>
              </a:r>
            </a:p>
          </p:txBody>
        </p:sp>
        <p:sp>
          <p:nvSpPr>
            <p:cNvPr id="1495" name="Brand image"/>
            <p:cNvSpPr/>
            <p:nvPr/>
          </p:nvSpPr>
          <p:spPr>
            <a:xfrm>
              <a:off x="0" y="343622"/>
              <a:ext cx="4114800" cy="299724"/>
            </a:xfrm>
            <a:prstGeom prst="roundRect">
              <a:avLst>
                <a:gd name="adj" fmla="val 47881"/>
              </a:avLst>
            </a:prstGeom>
            <a:solidFill>
              <a:srgbClr val="FFD37D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defTabSz="241300"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image</a:t>
              </a:r>
            </a:p>
          </p:txBody>
        </p:sp>
      </p:grpSp>
      <p:sp>
        <p:nvSpPr>
          <p:cNvPr id="1497" name="Arrow"/>
          <p:cNvSpPr/>
          <p:nvPr/>
        </p:nvSpPr>
        <p:spPr>
          <a:xfrm flipH="1" rot="5399925">
            <a:off x="9188530" y="4616794"/>
            <a:ext cx="175905" cy="299842"/>
          </a:xfrm>
          <a:prstGeom prst="rightArrow">
            <a:avLst>
              <a:gd name="adj1" fmla="val 32944"/>
              <a:gd name="adj2" fmla="val 35034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8" name="Arrow"/>
          <p:cNvSpPr/>
          <p:nvPr/>
        </p:nvSpPr>
        <p:spPr>
          <a:xfrm flipH="1" rot="5399925">
            <a:off x="9189336" y="5589623"/>
            <a:ext cx="182893" cy="299843"/>
          </a:xfrm>
          <a:prstGeom prst="rightArrow">
            <a:avLst>
              <a:gd name="adj1" fmla="val 32944"/>
              <a:gd name="adj2" fmla="val 34861"/>
            </a:avLst>
          </a:prstGeom>
          <a:solidFill>
            <a:srgbClr val="3D749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buClr>
                <a:srgbClr val="000000"/>
              </a:buClr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9" name="Rounded Rectangle"/>
          <p:cNvSpPr/>
          <p:nvPr/>
        </p:nvSpPr>
        <p:spPr>
          <a:xfrm>
            <a:off x="1114405" y="3776008"/>
            <a:ext cx="4068436" cy="2816564"/>
          </a:xfrm>
          <a:prstGeom prst="roundRect">
            <a:avLst>
              <a:gd name="adj" fmla="val 5869"/>
            </a:avLst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500" name="Brand Management Plan"/>
          <p:cNvSpPr txBox="1"/>
          <p:nvPr/>
        </p:nvSpPr>
        <p:spPr>
          <a:xfrm>
            <a:off x="1764448" y="3610200"/>
            <a:ext cx="2786404" cy="296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Brand Management Plan</a:t>
            </a:r>
          </a:p>
        </p:txBody>
      </p:sp>
      <p:sp>
        <p:nvSpPr>
          <p:cNvPr id="1501" name="Rounded Rectangle"/>
          <p:cNvSpPr/>
          <p:nvPr/>
        </p:nvSpPr>
        <p:spPr>
          <a:xfrm>
            <a:off x="7169670" y="3774859"/>
            <a:ext cx="4221421" cy="2818862"/>
          </a:xfrm>
          <a:prstGeom prst="roundRect">
            <a:avLst>
              <a:gd name="adj" fmla="val 5864"/>
            </a:avLst>
          </a:prstGeom>
          <a:ln w="127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entury Gothic"/>
              </a:defRPr>
            </a:pPr>
          </a:p>
        </p:txBody>
      </p:sp>
      <p:sp>
        <p:nvSpPr>
          <p:cNvPr id="1502" name="Customer Actions"/>
          <p:cNvSpPr txBox="1"/>
          <p:nvPr/>
        </p:nvSpPr>
        <p:spPr>
          <a:xfrm>
            <a:off x="8245602" y="3617307"/>
            <a:ext cx="2061756" cy="2963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914400">
              <a:lnSpc>
                <a:spcPct val="80000"/>
              </a:lnSpc>
              <a:buClr>
                <a:srgbClr val="000000"/>
              </a:buClr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+mn-lt"/>
                <a:ea typeface="+mn-ea"/>
                <a:cs typeface="+mn-cs"/>
                <a:sym typeface="Century Gothic"/>
              </a:rPr>
              <a:t>Customer Actions</a:t>
            </a:r>
          </a:p>
        </p:txBody>
      </p:sp>
      <p:grpSp>
        <p:nvGrpSpPr>
          <p:cNvPr id="1515" name="Group"/>
          <p:cNvGrpSpPr/>
          <p:nvPr/>
        </p:nvGrpSpPr>
        <p:grpSpPr>
          <a:xfrm>
            <a:off x="5241517" y="3913640"/>
            <a:ext cx="1872694" cy="2673843"/>
            <a:chOff x="0" y="0"/>
            <a:chExt cx="1872692" cy="2673841"/>
          </a:xfrm>
        </p:grpSpPr>
        <p:sp>
          <p:nvSpPr>
            <p:cNvPr id="1503" name="Arrow"/>
            <p:cNvSpPr/>
            <p:nvPr/>
          </p:nvSpPr>
          <p:spPr>
            <a:xfrm rot="5399925">
              <a:off x="880077" y="1976552"/>
              <a:ext cx="111547" cy="299832"/>
            </a:xfrm>
            <a:prstGeom prst="rightArrow">
              <a:avLst>
                <a:gd name="adj1" fmla="val 32944"/>
                <a:gd name="adj2" fmla="val 41359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1513" name="Group"/>
            <p:cNvGrpSpPr/>
            <p:nvPr/>
          </p:nvGrpSpPr>
          <p:grpSpPr>
            <a:xfrm>
              <a:off x="0" y="-1"/>
              <a:ext cx="1872693" cy="2673843"/>
              <a:chOff x="0" y="0"/>
              <a:chExt cx="1872692" cy="2673841"/>
            </a:xfrm>
          </p:grpSpPr>
          <p:sp>
            <p:nvSpPr>
              <p:cNvPr id="1504" name="Arrow"/>
              <p:cNvSpPr/>
              <p:nvPr/>
            </p:nvSpPr>
            <p:spPr>
              <a:xfrm flipH="1">
                <a:off x="62070" y="218788"/>
                <a:ext cx="1751140" cy="299861"/>
              </a:xfrm>
              <a:prstGeom prst="rightArrow">
                <a:avLst>
                  <a:gd name="adj1" fmla="val 35103"/>
                  <a:gd name="adj2" fmla="val 27190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505" name="Company value"/>
              <p:cNvSpPr txBox="1"/>
              <p:nvPr/>
            </p:nvSpPr>
            <p:spPr>
              <a:xfrm>
                <a:off x="76200" y="0"/>
                <a:ext cx="1796493" cy="2970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Century Gothic"/>
                  </a:rPr>
                  <a:t>Company value</a:t>
                </a:r>
              </a:p>
            </p:txBody>
          </p:sp>
          <p:sp>
            <p:nvSpPr>
              <p:cNvPr id="1506" name="Arrow"/>
              <p:cNvSpPr/>
              <p:nvPr/>
            </p:nvSpPr>
            <p:spPr>
              <a:xfrm>
                <a:off x="61437" y="2148920"/>
                <a:ext cx="1751140" cy="299861"/>
              </a:xfrm>
              <a:prstGeom prst="rightArrow">
                <a:avLst>
                  <a:gd name="adj1" fmla="val 32944"/>
                  <a:gd name="adj2" fmla="val 23480"/>
                </a:avLst>
              </a:prstGeom>
              <a:solidFill>
                <a:srgbClr val="3D749D"/>
              </a:solidFill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6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507" name="Implementation"/>
              <p:cNvSpPr txBox="1"/>
              <p:nvPr/>
            </p:nvSpPr>
            <p:spPr>
              <a:xfrm>
                <a:off x="0" y="2376785"/>
                <a:ext cx="1796493" cy="2970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>
                  <a:defRPr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Century Gothic"/>
                  </a:rPr>
                  <a:t>Implementation</a:t>
                </a:r>
              </a:p>
            </p:txBody>
          </p:sp>
          <p:grpSp>
            <p:nvGrpSpPr>
              <p:cNvPr id="1512" name="Group"/>
              <p:cNvGrpSpPr/>
              <p:nvPr/>
            </p:nvGrpSpPr>
            <p:grpSpPr>
              <a:xfrm>
                <a:off x="115302" y="589766"/>
                <a:ext cx="1641098" cy="1419340"/>
                <a:chOff x="0" y="0"/>
                <a:chExt cx="1641096" cy="1419338"/>
              </a:xfrm>
            </p:grpSpPr>
            <p:sp>
              <p:nvSpPr>
                <p:cNvPr id="1508" name="Marketing tactics"/>
                <p:cNvSpPr/>
                <p:nvPr/>
              </p:nvSpPr>
              <p:spPr>
                <a:xfrm>
                  <a:off x="60474" y="853723"/>
                  <a:ext cx="1520148" cy="501385"/>
                </a:xfrm>
                <a:prstGeom prst="roundRect">
                  <a:avLst>
                    <a:gd name="adj" fmla="val 27525"/>
                  </a:avLst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>
                    <a:lnSpc>
                      <a:spcPct val="80000"/>
                    </a:lnSpc>
                    <a:defRPr sz="160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Marketing tactics</a:t>
                  </a:r>
                </a:p>
              </p:txBody>
            </p:sp>
            <p:sp>
              <p:nvSpPr>
                <p:cNvPr id="1509" name="Market forces"/>
                <p:cNvSpPr/>
                <p:nvPr/>
              </p:nvSpPr>
              <p:spPr>
                <a:xfrm>
                  <a:off x="52387" y="314023"/>
                  <a:ext cx="1520148" cy="501385"/>
                </a:xfrm>
                <a:prstGeom prst="roundRect">
                  <a:avLst>
                    <a:gd name="adj" fmla="val 27525"/>
                  </a:avLst>
                </a:prstGeom>
                <a:solidFill>
                  <a:srgbClr val="FFD67E"/>
                </a:solidFill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>
                    <a:lnSpc>
                      <a:spcPct val="80000"/>
                    </a:lnSpc>
                    <a:defRPr sz="160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Market forces</a:t>
                  </a:r>
                </a:p>
              </p:txBody>
            </p:sp>
            <p:sp>
              <p:nvSpPr>
                <p:cNvPr id="1510" name="Rounded Rectangle"/>
                <p:cNvSpPr/>
                <p:nvPr/>
              </p:nvSpPr>
              <p:spPr>
                <a:xfrm>
                  <a:off x="0" y="172671"/>
                  <a:ext cx="1641097" cy="1246668"/>
                </a:xfrm>
                <a:prstGeom prst="roundRect">
                  <a:avLst>
                    <a:gd name="adj" fmla="val 13259"/>
                  </a:avLst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>
                    <a:lnSpc>
                      <a:spcPct val="80000"/>
                    </a:lnSpc>
                    <a:defRPr sz="160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entury Gothic"/>
                    </a:defRPr>
                  </a:pPr>
                </a:p>
              </p:txBody>
            </p:sp>
            <p:sp>
              <p:nvSpPr>
                <p:cNvPr id="1511" name="Brand Context"/>
                <p:cNvSpPr txBox="1"/>
                <p:nvPr/>
              </p:nvSpPr>
              <p:spPr>
                <a:xfrm>
                  <a:off x="96919" y="0"/>
                  <a:ext cx="1481884" cy="296334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 defTabSz="914400">
                    <a:lnSpc>
                      <a:spcPct val="80000"/>
                    </a:lnSpc>
                    <a:buClr>
                      <a:srgbClr val="000000"/>
                    </a:buClr>
                    <a:buFont typeface="Century Gothic"/>
                    <a:defRPr sz="1600">
                      <a:solidFill>
                        <a:srgbClr val="000000"/>
                      </a:solidFill>
                      <a:uFill>
                        <a:solidFill>
                          <a:srgbClr val="000000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>
                    <a:defRPr>
                      <a:latin typeface="Tahoma"/>
                      <a:ea typeface="Tahoma"/>
                      <a:cs typeface="Tahoma"/>
                      <a:sym typeface="Tahoma"/>
                    </a:defRPr>
                  </a:pPr>
                  <a:r>
                    <a:rPr>
                      <a:latin typeface="+mn-lt"/>
                      <a:ea typeface="+mn-ea"/>
                      <a:cs typeface="+mn-cs"/>
                      <a:sym typeface="Century Gothic"/>
                    </a:rPr>
                    <a:t>Brand Context</a:t>
                  </a:r>
                </a:p>
              </p:txBody>
            </p:sp>
          </p:grpSp>
        </p:grpSp>
        <p:sp>
          <p:nvSpPr>
            <p:cNvPr id="1514" name="Arrow"/>
            <p:cNvSpPr/>
            <p:nvPr/>
          </p:nvSpPr>
          <p:spPr>
            <a:xfrm flipH="1" rot="5399925">
              <a:off x="880078" y="398687"/>
              <a:ext cx="111546" cy="299833"/>
            </a:xfrm>
            <a:prstGeom prst="rightArrow">
              <a:avLst>
                <a:gd name="adj1" fmla="val 32944"/>
                <a:gd name="adj2" fmla="val 36844"/>
              </a:avLst>
            </a:prstGeom>
            <a:solidFill>
              <a:srgbClr val="3D749D"/>
            </a:solidFill>
            <a:ln w="9525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buClr>
                  <a:srgbClr val="000000"/>
                </a:buClr>
                <a:defRPr sz="16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18" name="Group"/>
          <p:cNvGrpSpPr/>
          <p:nvPr/>
        </p:nvGrpSpPr>
        <p:grpSpPr>
          <a:xfrm>
            <a:off x="1775521" y="6638136"/>
            <a:ext cx="2620310" cy="554792"/>
            <a:chOff x="0" y="0"/>
            <a:chExt cx="2620309" cy="554791"/>
          </a:xfrm>
        </p:grpSpPr>
        <p:sp>
          <p:nvSpPr>
            <p:cNvPr id="1516" name="Line"/>
            <p:cNvSpPr/>
            <p:nvPr/>
          </p:nvSpPr>
          <p:spPr>
            <a:xfrm flipV="1">
              <a:off x="1335554" y="-1"/>
              <a:ext cx="1" cy="3224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Brand planning audit"/>
            <p:cNvSpPr/>
            <p:nvPr/>
          </p:nvSpPr>
          <p:spPr>
            <a:xfrm>
              <a:off x="0" y="249991"/>
              <a:ext cx="2620310" cy="304801"/>
            </a:xfrm>
            <a:prstGeom prst="roundRect">
              <a:avLst>
                <a:gd name="adj" fmla="val 48915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planning audit</a:t>
              </a:r>
            </a:p>
          </p:txBody>
        </p:sp>
      </p:grpSp>
      <p:grpSp>
        <p:nvGrpSpPr>
          <p:cNvPr id="1521" name="Group"/>
          <p:cNvGrpSpPr/>
          <p:nvPr/>
        </p:nvGrpSpPr>
        <p:grpSpPr>
          <a:xfrm>
            <a:off x="7974462" y="6642505"/>
            <a:ext cx="2543678" cy="550423"/>
            <a:chOff x="0" y="0"/>
            <a:chExt cx="2543677" cy="550422"/>
          </a:xfrm>
        </p:grpSpPr>
        <p:sp>
          <p:nvSpPr>
            <p:cNvPr id="1519" name="Line"/>
            <p:cNvSpPr/>
            <p:nvPr/>
          </p:nvSpPr>
          <p:spPr>
            <a:xfrm flipV="1">
              <a:off x="1301750" y="-1"/>
              <a:ext cx="1" cy="3224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Customer impact audit"/>
            <p:cNvSpPr/>
            <p:nvPr/>
          </p:nvSpPr>
          <p:spPr>
            <a:xfrm>
              <a:off x="0" y="245622"/>
              <a:ext cx="2543678" cy="304801"/>
            </a:xfrm>
            <a:prstGeom prst="roundRect">
              <a:avLst>
                <a:gd name="adj" fmla="val 48915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Customer impact audit</a:t>
              </a:r>
            </a:p>
          </p:txBody>
        </p:sp>
      </p:grpSp>
      <p:grpSp>
        <p:nvGrpSpPr>
          <p:cNvPr id="1524" name="Group"/>
          <p:cNvGrpSpPr/>
          <p:nvPr/>
        </p:nvGrpSpPr>
        <p:grpSpPr>
          <a:xfrm>
            <a:off x="4908796" y="3296309"/>
            <a:ext cx="2540001" cy="619266"/>
            <a:chOff x="0" y="0"/>
            <a:chExt cx="2540000" cy="619264"/>
          </a:xfrm>
        </p:grpSpPr>
        <p:sp>
          <p:nvSpPr>
            <p:cNvPr id="1522" name="Line"/>
            <p:cNvSpPr/>
            <p:nvPr/>
          </p:nvSpPr>
          <p:spPr>
            <a:xfrm>
              <a:off x="1268023" y="296808"/>
              <a:ext cx="1" cy="32245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Company value audit"/>
            <p:cNvSpPr/>
            <p:nvPr/>
          </p:nvSpPr>
          <p:spPr>
            <a:xfrm>
              <a:off x="0" y="0"/>
              <a:ext cx="2540000" cy="304800"/>
            </a:xfrm>
            <a:prstGeom prst="roundRect">
              <a:avLst>
                <a:gd name="adj" fmla="val 48915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Company value audit</a:t>
              </a:r>
            </a:p>
          </p:txBody>
        </p:sp>
      </p:grpSp>
      <p:grpSp>
        <p:nvGrpSpPr>
          <p:cNvPr id="1527" name="Group"/>
          <p:cNvGrpSpPr/>
          <p:nvPr/>
        </p:nvGrpSpPr>
        <p:grpSpPr>
          <a:xfrm>
            <a:off x="4654796" y="6553366"/>
            <a:ext cx="3048001" cy="639563"/>
            <a:chOff x="0" y="-31103"/>
            <a:chExt cx="3048000" cy="639561"/>
          </a:xfrm>
        </p:grpSpPr>
        <p:sp>
          <p:nvSpPr>
            <p:cNvPr id="1525" name="Line"/>
            <p:cNvSpPr/>
            <p:nvPr/>
          </p:nvSpPr>
          <p:spPr>
            <a:xfrm flipV="1">
              <a:off x="1522183" y="-31104"/>
              <a:ext cx="1" cy="55230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Brand implementation audit"/>
            <p:cNvSpPr/>
            <p:nvPr/>
          </p:nvSpPr>
          <p:spPr>
            <a:xfrm>
              <a:off x="0" y="303657"/>
              <a:ext cx="3048000" cy="304801"/>
            </a:xfrm>
            <a:prstGeom prst="roundRect">
              <a:avLst>
                <a:gd name="adj" fmla="val 48915"/>
              </a:avLst>
            </a:prstGeom>
            <a:solidFill>
              <a:srgbClr val="7EB5E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lnSpc>
                  <a:spcPct val="80000"/>
                </a:lnSpc>
                <a:defRPr sz="16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entury Gothic"/>
                </a:defRPr>
              </a:lvl1pPr>
            </a:lstStyle>
            <a:p>
              <a:pPr/>
              <a:r>
                <a:t>Brand implementation audit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9" name="SBM_Front.png" descr="SBM_Front.png"/>
          <p:cNvPicPr>
            <a:picLocks noChangeAspect="1"/>
          </p:cNvPicPr>
          <p:nvPr/>
        </p:nvPicPr>
        <p:blipFill>
          <a:blip r:embed="rId2">
            <a:extLst/>
          </a:blip>
          <a:srcRect l="0" t="0" r="4814" b="0"/>
          <a:stretch>
            <a:fillRect/>
          </a:stretch>
        </p:blipFill>
        <p:spPr>
          <a:xfrm>
            <a:off x="2653903" y="134739"/>
            <a:ext cx="7697192" cy="9484142"/>
          </a:xfrm>
          <a:prstGeom prst="rect">
            <a:avLst/>
          </a:prstGeom>
          <a:ln w="6350">
            <a:solidFill>
              <a:srgbClr val="FFFFFF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Line"/>
          <p:cNvSpPr/>
          <p:nvPr/>
        </p:nvSpPr>
        <p:spPr>
          <a:xfrm>
            <a:off x="243959" y="4546844"/>
            <a:ext cx="12484380" cy="2261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4" name="Chapter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Chapter 2</a:t>
            </a:r>
          </a:p>
        </p:txBody>
      </p:sp>
      <p:sp>
        <p:nvSpPr>
          <p:cNvPr id="205" name="Marketing Management  as a Value-Creation Process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Marketing Management </a:t>
            </a:r>
            <a:br/>
            <a:r>
              <a:t>as a Value-Creation Process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8" name="Figure 1. Identifying the Target Market: The 5-C Frame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1. Identifying the Target Market: The 5-C Framework </a:t>
            </a:r>
          </a:p>
        </p:txBody>
      </p:sp>
      <p:sp>
        <p:nvSpPr>
          <p:cNvPr id="209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sp>
        <p:nvSpPr>
          <p:cNvPr id="210" name="Competitors"/>
          <p:cNvSpPr txBox="1"/>
          <p:nvPr/>
        </p:nvSpPr>
        <p:spPr>
          <a:xfrm>
            <a:off x="5885596" y="5396865"/>
            <a:ext cx="1269683" cy="311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Competitors</a:t>
            </a:r>
          </a:p>
        </p:txBody>
      </p:sp>
      <p:sp>
        <p:nvSpPr>
          <p:cNvPr id="211" name="Line"/>
          <p:cNvSpPr/>
          <p:nvPr/>
        </p:nvSpPr>
        <p:spPr>
          <a:xfrm flipH="1">
            <a:off x="5322023" y="4844007"/>
            <a:ext cx="1194166" cy="373670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2" name="Line"/>
          <p:cNvSpPr/>
          <p:nvPr/>
        </p:nvSpPr>
        <p:spPr>
          <a:xfrm>
            <a:off x="6516188" y="4844007"/>
            <a:ext cx="1201040" cy="361272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3" name="Shape"/>
          <p:cNvSpPr/>
          <p:nvPr/>
        </p:nvSpPr>
        <p:spPr>
          <a:xfrm>
            <a:off x="5218880" y="3854053"/>
            <a:ext cx="2592321" cy="1962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2" y="0"/>
                  <a:pt x="10810" y="0"/>
                </a:cubicBezTo>
                <a:cubicBezTo>
                  <a:pt x="16768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8" y="21600"/>
                  <a:pt x="10810" y="21600"/>
                </a:cubicBezTo>
                <a:cubicBezTo>
                  <a:pt x="4832" y="21600"/>
                  <a:pt x="0" y="16765"/>
                  <a:pt x="0" y="10800"/>
                </a:cubicBezTo>
              </a:path>
            </a:pathLst>
          </a:cu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4" name="Line"/>
          <p:cNvSpPr/>
          <p:nvPr/>
        </p:nvSpPr>
        <p:spPr>
          <a:xfrm>
            <a:off x="6516189" y="3854054"/>
            <a:ext cx="2290" cy="510032"/>
          </a:xfrm>
          <a:prstGeom prst="line">
            <a:avLst/>
          </a:prstGeom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5" name="Shape"/>
          <p:cNvSpPr/>
          <p:nvPr/>
        </p:nvSpPr>
        <p:spPr>
          <a:xfrm>
            <a:off x="5825519" y="4331745"/>
            <a:ext cx="1354698" cy="101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20"/>
                </a:moveTo>
                <a:cubicBezTo>
                  <a:pt x="0" y="4831"/>
                  <a:pt x="4813" y="0"/>
                  <a:pt x="10800" y="0"/>
                </a:cubicBezTo>
                <a:cubicBezTo>
                  <a:pt x="16748" y="0"/>
                  <a:pt x="21600" y="4831"/>
                  <a:pt x="21600" y="10820"/>
                </a:cubicBezTo>
                <a:lnTo>
                  <a:pt x="21600" y="10820"/>
                </a:lnTo>
                <a:cubicBezTo>
                  <a:pt x="21600" y="16769"/>
                  <a:pt x="16748" y="21600"/>
                  <a:pt x="10800" y="21600"/>
                </a:cubicBezTo>
                <a:cubicBezTo>
                  <a:pt x="4813" y="21600"/>
                  <a:pt x="0" y="16769"/>
                  <a:pt x="0" y="10820"/>
                </a:cubicBezTo>
              </a:path>
            </a:pathLst>
          </a:custGeom>
          <a:solidFill>
            <a:srgbClr val="FFD37D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6" name="Customers"/>
          <p:cNvSpPr txBox="1"/>
          <p:nvPr/>
        </p:nvSpPr>
        <p:spPr>
          <a:xfrm>
            <a:off x="5943210" y="4705950"/>
            <a:ext cx="1123654" cy="3313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Customers</a:t>
            </a:r>
          </a:p>
        </p:txBody>
      </p:sp>
      <p:sp>
        <p:nvSpPr>
          <p:cNvPr id="217" name="Shape"/>
          <p:cNvSpPr/>
          <p:nvPr/>
        </p:nvSpPr>
        <p:spPr>
          <a:xfrm>
            <a:off x="4716080" y="3481665"/>
            <a:ext cx="3572640" cy="2701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2" y="0"/>
                  <a:pt x="10810" y="0"/>
                </a:cubicBezTo>
                <a:cubicBezTo>
                  <a:pt x="16768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8" y="21600"/>
                  <a:pt x="10810" y="21600"/>
                </a:cubicBezTo>
                <a:cubicBezTo>
                  <a:pt x="4832" y="21600"/>
                  <a:pt x="0" y="16765"/>
                  <a:pt x="0" y="10800"/>
                </a:cubicBezTo>
              </a:path>
            </a:pathLst>
          </a:custGeom>
          <a:ln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8" name="Context"/>
          <p:cNvSpPr/>
          <p:nvPr/>
        </p:nvSpPr>
        <p:spPr>
          <a:xfrm>
            <a:off x="6028547" y="6029561"/>
            <a:ext cx="947706" cy="2423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Context</a:t>
            </a:r>
          </a:p>
        </p:txBody>
      </p:sp>
      <p:sp>
        <p:nvSpPr>
          <p:cNvPr id="219" name="Company"/>
          <p:cNvSpPr txBox="1"/>
          <p:nvPr/>
        </p:nvSpPr>
        <p:spPr>
          <a:xfrm rot="18297352">
            <a:off x="5136214" y="4371437"/>
            <a:ext cx="1126052" cy="256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Company</a:t>
            </a:r>
          </a:p>
        </p:txBody>
      </p:sp>
      <p:sp>
        <p:nvSpPr>
          <p:cNvPr id="220" name="Collaborators"/>
          <p:cNvSpPr/>
          <p:nvPr/>
        </p:nvSpPr>
        <p:spPr>
          <a:xfrm rot="3002765">
            <a:off x="6579731" y="4368427"/>
            <a:ext cx="1353996" cy="285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buFont typeface="Century Gothic"/>
              <a:defRPr sz="16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Collaborators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Line"/>
          <p:cNvSpPr/>
          <p:nvPr/>
        </p:nvSpPr>
        <p:spPr>
          <a:xfrm>
            <a:off x="243959" y="1131974"/>
            <a:ext cx="12484380" cy="2259"/>
          </a:xfrm>
          <a:prstGeom prst="line">
            <a:avLst/>
          </a:prstGeom>
          <a:solidFill>
            <a:srgbClr val="00E6B7"/>
          </a:solidFill>
          <a:ln w="635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3" name="Figure 2. The 3-V Market Value Princi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Figure 2. The 3-V Market Value Principle </a:t>
            </a:r>
          </a:p>
        </p:txBody>
      </p:sp>
      <p:sp>
        <p:nvSpPr>
          <p:cNvPr id="224" name="© 2020 Alexander Chernev"/>
          <p:cNvSpPr txBox="1"/>
          <p:nvPr/>
        </p:nvSpPr>
        <p:spPr>
          <a:xfrm>
            <a:off x="230406" y="9356265"/>
            <a:ext cx="31750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500" tIns="63500" rIns="63500" bIns="63500" anchor="b">
            <a:spAutoFit/>
          </a:bodyPr>
          <a:lstStyle>
            <a:lvl1pPr algn="l" defTabSz="914400">
              <a:buClr>
                <a:srgbClr val="000000"/>
              </a:buClr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entury Gothic"/>
              </a:defRPr>
            </a:lvl1pPr>
          </a:lstStyle>
          <a:p>
            <a:pPr/>
            <a:r>
              <a:t>© 2020 Alexander Chernev</a:t>
            </a:r>
          </a:p>
        </p:txBody>
      </p:sp>
      <p:grpSp>
        <p:nvGrpSpPr>
          <p:cNvPr id="240" name="Group"/>
          <p:cNvGrpSpPr/>
          <p:nvPr/>
        </p:nvGrpSpPr>
        <p:grpSpPr>
          <a:xfrm>
            <a:off x="4767665" y="3975275"/>
            <a:ext cx="5070013" cy="1862970"/>
            <a:chOff x="0" y="0"/>
            <a:chExt cx="5070012" cy="1862968"/>
          </a:xfrm>
        </p:grpSpPr>
        <p:grpSp>
          <p:nvGrpSpPr>
            <p:cNvPr id="227" name="Group"/>
            <p:cNvGrpSpPr/>
            <p:nvPr/>
          </p:nvGrpSpPr>
          <p:grpSpPr>
            <a:xfrm>
              <a:off x="-1" y="705265"/>
              <a:ext cx="1998389" cy="1157704"/>
              <a:chOff x="0" y="0"/>
              <a:chExt cx="1998387" cy="1157703"/>
            </a:xfrm>
          </p:grpSpPr>
          <p:sp>
            <p:nvSpPr>
              <p:cNvPr id="225" name="Customer value"/>
              <p:cNvSpPr txBox="1"/>
              <p:nvPr/>
            </p:nvSpPr>
            <p:spPr>
              <a:xfrm>
                <a:off x="22225" y="367796"/>
                <a:ext cx="1369588" cy="74290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Customer value</a:t>
                </a:r>
              </a:p>
            </p:txBody>
          </p:sp>
          <p:sp>
            <p:nvSpPr>
              <p:cNvPr id="226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230" name="Group"/>
            <p:cNvGrpSpPr/>
            <p:nvPr/>
          </p:nvGrpSpPr>
          <p:grpSpPr>
            <a:xfrm>
              <a:off x="1391138" y="705265"/>
              <a:ext cx="1998388" cy="1157704"/>
              <a:chOff x="0" y="0"/>
              <a:chExt cx="1998387" cy="1157703"/>
            </a:xfrm>
          </p:grpSpPr>
          <p:sp>
            <p:nvSpPr>
              <p:cNvPr id="228" name="Collaborator value"/>
              <p:cNvSpPr txBox="1"/>
              <p:nvPr/>
            </p:nvSpPr>
            <p:spPr>
              <a:xfrm>
                <a:off x="646061" y="415614"/>
                <a:ext cx="1278282" cy="640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pc="-16"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lvl1pPr>
              </a:lstStyle>
              <a:p>
                <a:pPr/>
                <a:r>
                  <a:t>Collaborator value</a:t>
                </a:r>
              </a:p>
            </p:txBody>
          </p:sp>
          <p:sp>
            <p:nvSpPr>
              <p:cNvPr id="229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233" name="Group"/>
            <p:cNvGrpSpPr/>
            <p:nvPr/>
          </p:nvGrpSpPr>
          <p:grpSpPr>
            <a:xfrm>
              <a:off x="695569" y="-1"/>
              <a:ext cx="1998388" cy="1157705"/>
              <a:chOff x="0" y="0"/>
              <a:chExt cx="1998387" cy="1157703"/>
            </a:xfrm>
          </p:grpSpPr>
          <p:sp>
            <p:nvSpPr>
              <p:cNvPr id="231" name="Company  value"/>
              <p:cNvSpPr txBox="1"/>
              <p:nvPr/>
            </p:nvSpPr>
            <p:spPr>
              <a:xfrm>
                <a:off x="182755" y="121868"/>
                <a:ext cx="1643504" cy="56003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914400">
                  <a:lnSpc>
                    <a:spcPct val="80000"/>
                  </a:lnSpc>
                  <a:buClr>
                    <a:srgbClr val="000000"/>
                  </a:buClr>
                  <a:buFont typeface="Century Gothic"/>
                  <a:defRPr sz="160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pPr>
                <a:r>
                  <a:t>Company </a:t>
                </a:r>
                <a:br/>
                <a:r>
                  <a:t>value</a:t>
                </a:r>
              </a:p>
            </p:txBody>
          </p:sp>
          <p:sp>
            <p:nvSpPr>
              <p:cNvPr id="232" name="Oval"/>
              <p:cNvSpPr/>
              <p:nvPr/>
            </p:nvSpPr>
            <p:spPr>
              <a:xfrm flipH="1" rot="10800000">
                <a:off x="0" y="0"/>
                <a:ext cx="1998387" cy="1157703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t">
                <a:noAutofit/>
              </a:bodyPr>
              <a:lstStyle/>
              <a:p>
                <a:pPr algn="l" defTabSz="914400">
                  <a:buClr>
                    <a:srgbClr val="000000"/>
                  </a:buClr>
                  <a:defRPr b="1" sz="2400">
                    <a:uFill>
                      <a:solidFill>
                        <a:srgbClr val="FFFFFF"/>
                      </a:solidFill>
                    </a:uFill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239" name="Group"/>
            <p:cNvGrpSpPr/>
            <p:nvPr/>
          </p:nvGrpSpPr>
          <p:grpSpPr>
            <a:xfrm>
              <a:off x="1422750" y="237257"/>
              <a:ext cx="3647263" cy="921253"/>
              <a:chOff x="0" y="0"/>
              <a:chExt cx="3647261" cy="921251"/>
            </a:xfrm>
          </p:grpSpPr>
          <p:grpSp>
            <p:nvGrpSpPr>
              <p:cNvPr id="236" name="Group"/>
              <p:cNvGrpSpPr/>
              <p:nvPr/>
            </p:nvGrpSpPr>
            <p:grpSpPr>
              <a:xfrm>
                <a:off x="-1" y="633417"/>
                <a:ext cx="544914" cy="287835"/>
                <a:chOff x="0" y="0"/>
                <a:chExt cx="544912" cy="287833"/>
              </a:xfrm>
            </p:grpSpPr>
            <p:sp>
              <p:nvSpPr>
                <p:cNvPr id="234" name="Shape"/>
                <p:cNvSpPr/>
                <p:nvPr/>
              </p:nvSpPr>
              <p:spPr>
                <a:xfrm flipH="1" rot="10800000">
                  <a:off x="0" y="0"/>
                  <a:ext cx="544913" cy="2878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086" fill="norm" stroke="1" extrusionOk="0">
                      <a:moveTo>
                        <a:pt x="0" y="1543"/>
                      </a:moveTo>
                      <a:cubicBezTo>
                        <a:pt x="1780" y="8872"/>
                        <a:pt x="5578" y="15686"/>
                        <a:pt x="10800" y="21086"/>
                      </a:cubicBezTo>
                      <a:cubicBezTo>
                        <a:pt x="16022" y="15686"/>
                        <a:pt x="19820" y="8872"/>
                        <a:pt x="21600" y="1543"/>
                      </a:cubicBezTo>
                      <a:cubicBezTo>
                        <a:pt x="14598" y="-514"/>
                        <a:pt x="7002" y="-514"/>
                        <a:pt x="0" y="1543"/>
                      </a:cubicBezTo>
                    </a:path>
                  </a:pathLst>
                </a:custGeom>
                <a:solidFill>
                  <a:srgbClr val="FF6A00"/>
                </a:solidFill>
                <a:ln w="9525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buClr>
                      <a:srgbClr val="000000"/>
                    </a:buClr>
                    <a:defRPr sz="1200">
                      <a:solidFill>
                        <a:srgbClr val="000000"/>
                      </a:solidFill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35" name="OVP"/>
                <p:cNvSpPr txBox="1"/>
                <p:nvPr/>
              </p:nvSpPr>
              <p:spPr>
                <a:xfrm>
                  <a:off x="103727" y="81593"/>
                  <a:ext cx="420355" cy="17369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algn="l" defTabSz="914400">
                    <a:buClr>
                      <a:srgbClr val="000000"/>
                    </a:buClr>
                    <a:buFont typeface="Century Gothic"/>
                    <a:defRPr b="1" sz="120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+mn-lt"/>
                      <a:ea typeface="+mn-ea"/>
                      <a:cs typeface="+mn-cs"/>
                      <a:sym typeface="Century Gothic"/>
                    </a:defRPr>
                  </a:lvl1pPr>
                </a:lstStyle>
                <a:p>
                  <a:pPr/>
                  <a:r>
                    <a:t>OVP</a:t>
                  </a:r>
                </a:p>
              </p:txBody>
            </p:sp>
          </p:grpSp>
          <p:sp>
            <p:nvSpPr>
              <p:cNvPr id="237" name="Line"/>
              <p:cNvSpPr/>
              <p:nvPr/>
            </p:nvSpPr>
            <p:spPr>
              <a:xfrm flipH="1">
                <a:off x="489541" y="340227"/>
                <a:ext cx="1219464" cy="397482"/>
              </a:xfrm>
              <a:prstGeom prst="line">
                <a:avLst/>
              </a:prstGeom>
              <a:noFill/>
              <a:ln w="15240" cap="flat">
                <a:solidFill>
                  <a:srgbClr val="000000"/>
                </a:solidFill>
                <a:prstDash val="sysDot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buClr>
                    <a:srgbClr val="000000"/>
                  </a:buClr>
                  <a:defRPr sz="12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238" name="The Optimal Value Proposition"/>
              <p:cNvSpPr txBox="1"/>
              <p:nvPr/>
            </p:nvSpPr>
            <p:spPr>
              <a:xfrm>
                <a:off x="1758684" y="0"/>
                <a:ext cx="1888578" cy="571464"/>
              </a:xfrm>
              <a:prstGeom prst="rect">
                <a:avLst/>
              </a:prstGeom>
              <a:noFill/>
              <a:ln w="12700" cap="flat">
                <a:noFill/>
                <a:round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3500" tIns="63500" rIns="63500" bIns="63500" numCol="1" anchor="t">
                <a:noAutofit/>
              </a:bodyPr>
              <a:lstStyle/>
              <a:p>
                <a:pPr lvl="1" indent="0" algn="l" defTabSz="914400">
                  <a:lnSpc>
                    <a:spcPct val="80000"/>
                  </a:lnSpc>
                  <a:buFont typeface="Zapf Dingbats"/>
                  <a:defRPr sz="1600">
                    <a:solidFill>
                      <a:srgbClr val="000000"/>
                    </a:solidFill>
                    <a:uFill>
                      <a:solidFill>
                        <a:srgbClr val="FFA57D"/>
                      </a:solidFill>
                    </a:uFill>
                    <a:latin typeface="+mn-lt"/>
                    <a:ea typeface="+mn-ea"/>
                    <a:cs typeface="+mn-cs"/>
                    <a:sym typeface="Century Gothic"/>
                  </a:defRPr>
                </a:pPr>
                <a:r>
                  <a:t>The Optimal Value Proposition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1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FFFFFF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Century Gothic"/>
        <a:ea typeface="Century Gothic"/>
        <a:cs typeface="Century Gothic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Century Gothic"/>
        <a:ea typeface="Century Gothic"/>
        <a:cs typeface="Century Gothic"/>
      </a:majorFont>
      <a:minorFont>
        <a:latin typeface="Century Gothic"/>
        <a:ea typeface="Century Gothic"/>
        <a:cs typeface="Century Gothic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