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448" r:id="rId3"/>
    <p:sldId id="45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4" r:id="rId19"/>
    <p:sldId id="275" r:id="rId20"/>
    <p:sldId id="276" r:id="rId21"/>
    <p:sldId id="277" r:id="rId22"/>
    <p:sldId id="273" r:id="rId23"/>
    <p:sldId id="446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3FAF1"/>
          </a:solidFill>
        </a:fill>
      </a:tcStyle>
    </a:wholeTbl>
    <a:band2H>
      <a:tcTxStyle/>
      <a:tcStyle>
        <a:tcBdr/>
        <a:fill>
          <a:solidFill>
            <a:srgbClr val="EBFCF8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E6B7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E6B7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E6B7"/>
          </a:solidFill>
        </a:fill>
      </a:tcStyle>
    </a:firstRow>
  </a:tblStyle>
  <a:tblStyle styleId="{D51ADE6A-740E-44AE-83CC-AE7238B6C88D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9843"/>
    <p:restoredTop sz="94562"/>
  </p:normalViewPr>
  <p:slideViewPr>
    <p:cSldViewPr snapToGrid="0" snapToObjects="1">
      <p:cViewPr varScale="1">
        <p:scale>
          <a:sx n="61" d="100"/>
          <a:sy n="61" d="100"/>
        </p:scale>
        <p:origin x="21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75062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spcBef>
                <a:spcPts val="600"/>
              </a:spcBef>
              <a:buClr>
                <a:srgbClr val="000000"/>
              </a:buClr>
              <a:defRPr sz="1700">
                <a:uFill>
                  <a:solidFill>
                    <a:srgbClr val="000000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346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/>
          <p:nvPr/>
        </p:nvSpPr>
        <p:spPr>
          <a:xfrm>
            <a:off x="243959" y="4546844"/>
            <a:ext cx="12484380" cy="2261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239607" y="1030675"/>
            <a:ext cx="12229412" cy="3197261"/>
          </a:xfrm>
          <a:prstGeom prst="rect">
            <a:avLst/>
          </a:prstGeom>
        </p:spPr>
        <p:txBody>
          <a:bodyPr lIns="63500" tIns="63500" rIns="63500" bIns="63500"/>
          <a:lstStyle>
            <a:lvl1pPr defTabSz="914400">
              <a:defRPr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951672" y="5528838"/>
            <a:ext cx="9311105" cy="4224762"/>
          </a:xfrm>
          <a:prstGeom prst="rect">
            <a:avLst/>
          </a:prstGeom>
        </p:spPr>
        <p:txBody>
          <a:bodyPr lIns="63500" tIns="63500" rIns="63500" bIns="63500"/>
          <a:lstStyle>
            <a:lvl1pPr marL="0" indent="0" algn="ctr" defTabSz="914400">
              <a:buClr>
                <a:srgbClr val="434ED6"/>
              </a:buClr>
              <a:buSzTx/>
              <a:buNone/>
              <a:defRPr b="1">
                <a:solidFill>
                  <a:srgbClr val="424242"/>
                </a:solidFill>
                <a:uFill>
                  <a:solidFill>
                    <a:srgbClr val="424242"/>
                  </a:solidFill>
                </a:uFill>
              </a:defRPr>
            </a:lvl1pPr>
            <a:lvl2pPr marL="1057069" indent="-406564" defTabSz="914400">
              <a:spcBef>
                <a:spcPts val="0"/>
              </a:spcBef>
              <a:buClr>
                <a:srgbClr val="FF2600"/>
              </a:buClr>
              <a:buChar char=""/>
              <a:defRPr sz="2800">
                <a:uFill>
                  <a:solidFill>
                    <a:srgbClr val="000000"/>
                  </a:solidFill>
                </a:uFill>
              </a:defRPr>
            </a:lvl2pPr>
            <a:lvl3pPr marL="1626260" indent="-325252" defTabSz="914400">
              <a:spcBef>
                <a:spcPts val="0"/>
              </a:spcBef>
              <a:buClr>
                <a:srgbClr val="434ED6"/>
              </a:buClr>
              <a:buChar char=""/>
              <a:defRPr sz="1800">
                <a:uFill>
                  <a:solidFill>
                    <a:srgbClr val="000000"/>
                  </a:solidFill>
                </a:uFill>
              </a:defRPr>
            </a:lvl3pPr>
            <a:lvl4pPr marL="2276764" indent="-325252" defTabSz="914400">
              <a:spcBef>
                <a:spcPts val="600"/>
              </a:spcBef>
              <a:buClr>
                <a:srgbClr val="FFD600"/>
              </a:buClr>
              <a:buChar char=""/>
              <a:defRPr sz="28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4pPr>
            <a:lvl5pPr marL="2927268" indent="-325252" defTabSz="914400">
              <a:spcBef>
                <a:spcPts val="600"/>
              </a:spcBef>
              <a:buClr>
                <a:srgbClr val="00E6B7"/>
              </a:buClr>
              <a:buChar char=""/>
              <a:defRPr sz="28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249590" y="0"/>
            <a:ext cx="12476944" cy="1054726"/>
          </a:xfrm>
          <a:prstGeom prst="rect">
            <a:avLst/>
          </a:prstGeom>
        </p:spPr>
        <p:txBody>
          <a:bodyPr lIns="63500" tIns="63500" rIns="63500" bIns="63500"/>
          <a:lstStyle>
            <a:lvl1pPr defTabSz="914400">
              <a:defRPr sz="2800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18478A-A9EB-6243-9746-6A52326E9351}"/>
              </a:ext>
            </a:extLst>
          </p:cNvPr>
          <p:cNvSpPr/>
          <p:nvPr userDrawn="1"/>
        </p:nvSpPr>
        <p:spPr>
          <a:xfrm>
            <a:off x="243959" y="9292774"/>
            <a:ext cx="213552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© 2019 by Alexander </a:t>
            </a:r>
            <a:r>
              <a:rPr lang="en-US" sz="1050" dirty="0" err="1"/>
              <a:t>Chernev</a:t>
            </a:r>
            <a:endParaRPr lang="en-US" sz="1050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50239" y="-1"/>
            <a:ext cx="11704322" cy="2016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 anchor="b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39" y="2275839"/>
            <a:ext cx="11704322" cy="7477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5653" y="8779792"/>
            <a:ext cx="3034455" cy="520701"/>
          </a:xfrm>
          <a:prstGeom prst="rect">
            <a:avLst/>
          </a:prstGeom>
          <a:ln w="12700">
            <a:miter lim="400000"/>
          </a:ln>
        </p:spPr>
        <p:txBody>
          <a:bodyPr wrap="none" lIns="65023" tIns="65023" rIns="65023" bIns="65023" anchor="ctr">
            <a:spAutoFit/>
          </a:bodyPr>
          <a:lstStyle>
            <a:lvl1pPr algn="r" defTabSz="1300480">
              <a:defRPr b="1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45720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91440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137160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182880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9pPr>
    </p:titleStyle>
    <p:bodyStyle>
      <a:lvl1pPr marL="485775" marR="0" indent="-485775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6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1pPr>
      <a:lvl2pPr marL="942975" marR="0" indent="-485775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5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2pPr>
      <a:lvl3pPr marL="1346200" marR="0" indent="-43180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3pPr>
      <a:lvl4pPr marL="17602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5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4pPr>
      <a:lvl5pPr marL="22174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5pPr>
      <a:lvl6pPr marL="26746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6pPr>
      <a:lvl7pPr marL="31318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7pPr>
      <a:lvl8pPr marL="35890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8pPr>
      <a:lvl9pPr marL="40462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9pPr>
    </p:bodyStyle>
    <p:otherStyle>
      <a:lvl1pPr marL="0" marR="0" indent="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1pPr>
      <a:lvl2pPr marL="0" marR="0" indent="4572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2pPr>
      <a:lvl3pPr marL="0" marR="0" indent="9144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3pPr>
      <a:lvl4pPr marL="0" marR="0" indent="13716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4pPr>
      <a:lvl5pPr marL="0" marR="0" indent="18288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5pPr>
      <a:lvl6pPr marL="0" marR="0" indent="22860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6pPr>
      <a:lvl7pPr marL="0" marR="0" indent="27432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7pPr>
      <a:lvl8pPr marL="0" marR="0" indent="32004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8pPr>
      <a:lvl9pPr marL="0" marR="0" indent="36576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MMF_Front.jpg" descr="SMMF_Front.jpg">
            <a:extLst>
              <a:ext uri="{FF2B5EF4-FFF2-40B4-BE49-F238E27FC236}">
                <a16:creationId xmlns:a16="http://schemas.microsoft.com/office/drawing/2014/main" id="{050A0238-2179-FC40-A158-30F43C9F4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rcRect t="12556" b="4951"/>
          <a:stretch>
            <a:fillRect/>
          </a:stretch>
        </p:blipFill>
        <p:spPr>
          <a:xfrm>
            <a:off x="2053011" y="0"/>
            <a:ext cx="8898653" cy="95646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9" name="Figure 4. Marketing Tactics: The Seven Attributes Defining the Market Offer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4. Marketing Tactics: The Seven Attributes Defining the Market Offering</a:t>
            </a:r>
            <a:r>
              <a:rPr>
                <a:latin typeface="Times"/>
                <a:ea typeface="Times"/>
                <a:cs typeface="Times"/>
                <a:sym typeface="Times"/>
              </a:rPr>
              <a:t> </a:t>
            </a:r>
          </a:p>
        </p:txBody>
      </p:sp>
      <p:sp>
        <p:nvSpPr>
          <p:cNvPr id="200" name="Line"/>
          <p:cNvSpPr/>
          <p:nvPr/>
        </p:nvSpPr>
        <p:spPr>
          <a:xfrm flipV="1">
            <a:off x="4803699" y="5096376"/>
            <a:ext cx="4448741" cy="1"/>
          </a:xfrm>
          <a:prstGeom prst="line">
            <a:avLst/>
          </a:prstGeom>
          <a:ln w="15875">
            <a:solidFill>
              <a:srgbClr val="253A6C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1" name="Strategy"/>
          <p:cNvSpPr txBox="1"/>
          <p:nvPr/>
        </p:nvSpPr>
        <p:spPr>
          <a:xfrm>
            <a:off x="8373571" y="4570450"/>
            <a:ext cx="991814" cy="495301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3500" tIns="63500" rIns="63500" bIns="63500" anchor="ctr"/>
          <a:lstStyle>
            <a:lvl1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A57D"/>
                  </a:solidFill>
                </a:uFill>
              </a:defRPr>
            </a:lvl1pPr>
          </a:lstStyle>
          <a:p>
            <a:r>
              <a:t>Strategy</a:t>
            </a:r>
          </a:p>
        </p:txBody>
      </p:sp>
      <p:sp>
        <p:nvSpPr>
          <p:cNvPr id="202" name="Tactics"/>
          <p:cNvSpPr txBox="1"/>
          <p:nvPr/>
        </p:nvSpPr>
        <p:spPr>
          <a:xfrm>
            <a:off x="8449771" y="5070842"/>
            <a:ext cx="991814" cy="495301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3500" tIns="63500" rIns="63500" bIns="63500" anchor="ctr"/>
          <a:lstStyle>
            <a:lvl1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A57D"/>
                  </a:solidFill>
                </a:uFill>
              </a:defRPr>
            </a:lvl1pPr>
          </a:lstStyle>
          <a:p>
            <a:r>
              <a:t>Tactics</a:t>
            </a:r>
          </a:p>
        </p:txBody>
      </p:sp>
      <p:grpSp>
        <p:nvGrpSpPr>
          <p:cNvPr id="212" name="Group"/>
          <p:cNvGrpSpPr/>
          <p:nvPr/>
        </p:nvGrpSpPr>
        <p:grpSpPr>
          <a:xfrm>
            <a:off x="4805657" y="5279781"/>
            <a:ext cx="3552770" cy="1335827"/>
            <a:chOff x="0" y="-12700"/>
            <a:chExt cx="3552768" cy="1335825"/>
          </a:xfrm>
        </p:grpSpPr>
        <p:sp>
          <p:nvSpPr>
            <p:cNvPr id="203" name="Rounded Rectangle"/>
            <p:cNvSpPr/>
            <p:nvPr/>
          </p:nvSpPr>
          <p:spPr>
            <a:xfrm>
              <a:off x="0" y="137680"/>
              <a:ext cx="3552768" cy="1185445"/>
            </a:xfrm>
            <a:prstGeom prst="roundRect">
              <a:avLst>
                <a:gd name="adj" fmla="val 1253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04" name="Product"/>
            <p:cNvSpPr/>
            <p:nvPr/>
          </p:nvSpPr>
          <p:spPr>
            <a:xfrm>
              <a:off x="54737" y="302152"/>
              <a:ext cx="1117284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 anchorCtr="0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pPr>
                <a:lnSpc>
                  <a:spcPct val="90000"/>
                </a:lnSpc>
              </a:pPr>
              <a:r>
                <a:rPr dirty="0"/>
                <a:t>Product</a:t>
              </a:r>
            </a:p>
          </p:txBody>
        </p:sp>
        <p:sp>
          <p:nvSpPr>
            <p:cNvPr id="205" name="Service"/>
            <p:cNvSpPr/>
            <p:nvPr/>
          </p:nvSpPr>
          <p:spPr>
            <a:xfrm>
              <a:off x="1205816" y="308492"/>
              <a:ext cx="1117284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 anchorCtr="0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pPr>
                <a:lnSpc>
                  <a:spcPct val="90000"/>
                </a:lnSpc>
              </a:pPr>
              <a:r>
                <a:t>Service</a:t>
              </a:r>
            </a:p>
          </p:txBody>
        </p:sp>
        <p:sp>
          <p:nvSpPr>
            <p:cNvPr id="206" name="Brand"/>
            <p:cNvSpPr/>
            <p:nvPr/>
          </p:nvSpPr>
          <p:spPr>
            <a:xfrm>
              <a:off x="2351281" y="300824"/>
              <a:ext cx="1142704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 anchorCtr="0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pPr>
                <a:lnSpc>
                  <a:spcPct val="90000"/>
                </a:lnSpc>
              </a:pPr>
              <a:r>
                <a:rPr dirty="0"/>
                <a:t>Brand</a:t>
              </a:r>
            </a:p>
          </p:txBody>
        </p:sp>
        <p:sp>
          <p:nvSpPr>
            <p:cNvPr id="207" name="Communication"/>
            <p:cNvSpPr/>
            <p:nvPr/>
          </p:nvSpPr>
          <p:spPr>
            <a:xfrm>
              <a:off x="54737" y="970991"/>
              <a:ext cx="18415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 anchorCtr="0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pPr>
                <a:lnSpc>
                  <a:spcPct val="90000"/>
                </a:lnSpc>
              </a:pPr>
              <a:r>
                <a:t>Communication</a:t>
              </a:r>
            </a:p>
          </p:txBody>
        </p:sp>
        <p:sp>
          <p:nvSpPr>
            <p:cNvPr id="208" name="Distribution"/>
            <p:cNvSpPr/>
            <p:nvPr/>
          </p:nvSpPr>
          <p:spPr>
            <a:xfrm>
              <a:off x="1931884" y="970991"/>
              <a:ext cx="15621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 anchorCtr="0">
              <a:noAutofit/>
            </a:bodyPr>
            <a:lstStyle>
              <a:lvl1pPr>
                <a:lnSpc>
                  <a:spcPct val="80000"/>
                </a:lnSpc>
              </a:lvl1pPr>
            </a:lstStyle>
            <a:p>
              <a:pPr>
                <a:lnSpc>
                  <a:spcPct val="90000"/>
                </a:lnSpc>
              </a:pPr>
              <a:r>
                <a:rPr dirty="0"/>
                <a:t>Distribution</a:t>
              </a:r>
            </a:p>
          </p:txBody>
        </p:sp>
        <p:sp>
          <p:nvSpPr>
            <p:cNvPr id="209" name="Price"/>
            <p:cNvSpPr/>
            <p:nvPr/>
          </p:nvSpPr>
          <p:spPr>
            <a:xfrm>
              <a:off x="54737" y="633982"/>
              <a:ext cx="18415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 anchorCtr="0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pPr>
                <a:lnSpc>
                  <a:spcPct val="90000"/>
                </a:lnSpc>
              </a:pPr>
              <a:r>
                <a:rPr dirty="0"/>
                <a:t>Price</a:t>
              </a:r>
            </a:p>
          </p:txBody>
        </p:sp>
        <p:sp>
          <p:nvSpPr>
            <p:cNvPr id="210" name="Incentives"/>
            <p:cNvSpPr/>
            <p:nvPr/>
          </p:nvSpPr>
          <p:spPr>
            <a:xfrm>
              <a:off x="1931884" y="633982"/>
              <a:ext cx="15621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 anchorCtr="0">
              <a:noAutofit/>
            </a:bodyPr>
            <a:lstStyle>
              <a:lvl1pPr>
                <a:lnSpc>
                  <a:spcPct val="80000"/>
                </a:lnSpc>
              </a:lvl1pPr>
            </a:lstStyle>
            <a:p>
              <a:pPr>
                <a:lnSpc>
                  <a:spcPct val="90000"/>
                </a:lnSpc>
              </a:pPr>
              <a:r>
                <a:t>Incentives</a:t>
              </a:r>
            </a:p>
          </p:txBody>
        </p:sp>
        <p:sp>
          <p:nvSpPr>
            <p:cNvPr id="211" name="Market Offering"/>
            <p:cNvSpPr/>
            <p:nvPr/>
          </p:nvSpPr>
          <p:spPr>
            <a:xfrm>
              <a:off x="889017" y="-12700"/>
              <a:ext cx="1737841" cy="29065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Market Offering</a:t>
              </a:r>
            </a:p>
          </p:txBody>
        </p:sp>
      </p:grpSp>
      <p:grpSp>
        <p:nvGrpSpPr>
          <p:cNvPr id="225" name="Group"/>
          <p:cNvGrpSpPr/>
          <p:nvPr/>
        </p:nvGrpSpPr>
        <p:grpSpPr>
          <a:xfrm>
            <a:off x="4909682" y="3105360"/>
            <a:ext cx="3389528" cy="1862972"/>
            <a:chOff x="-1" y="-1"/>
            <a:chExt cx="3389527" cy="1862970"/>
          </a:xfrm>
        </p:grpSpPr>
        <p:grpSp>
          <p:nvGrpSpPr>
            <p:cNvPr id="215" name="Group"/>
            <p:cNvGrpSpPr/>
            <p:nvPr/>
          </p:nvGrpSpPr>
          <p:grpSpPr>
            <a:xfrm>
              <a:off x="-1" y="705265"/>
              <a:ext cx="1998389" cy="1157704"/>
              <a:chOff x="0" y="0"/>
              <a:chExt cx="1998387" cy="1157703"/>
            </a:xfrm>
          </p:grpSpPr>
          <p:sp>
            <p:nvSpPr>
              <p:cNvPr id="213" name="Customer value"/>
              <p:cNvSpPr txBox="1"/>
              <p:nvPr/>
            </p:nvSpPr>
            <p:spPr>
              <a:xfrm>
                <a:off x="22225" y="367796"/>
                <a:ext cx="1369588" cy="7429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 anchorCtr="0">
                <a:noAutofit/>
              </a:bodyPr>
              <a:lstStyle>
                <a:lvl1pPr defTabSz="914400">
                  <a:lnSpc>
                    <a:spcPct val="80000"/>
                  </a:lnSpc>
                  <a:buClr>
                    <a:srgbClr val="000000"/>
                  </a:buClr>
                  <a:buFont typeface="Century Gothic"/>
                  <a:defRPr>
                    <a:uFill>
                      <a:solidFill>
                        <a:srgbClr val="FFFFFF"/>
                      </a:solidFill>
                    </a:uFill>
                  </a:defRPr>
                </a:lvl1pPr>
              </a:lstStyle>
              <a:p>
                <a:r>
                  <a:t>Customer value</a:t>
                </a:r>
              </a:p>
            </p:txBody>
          </p:sp>
          <p:sp>
            <p:nvSpPr>
              <p:cNvPr id="214" name="Oval"/>
              <p:cNvSpPr/>
              <p:nvPr/>
            </p:nvSpPr>
            <p:spPr>
              <a:xfrm rot="10800000" flipH="1">
                <a:off x="0" y="0"/>
                <a:ext cx="1998387" cy="1157703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</p:grpSp>
        <p:grpSp>
          <p:nvGrpSpPr>
            <p:cNvPr id="218" name="Group"/>
            <p:cNvGrpSpPr/>
            <p:nvPr/>
          </p:nvGrpSpPr>
          <p:grpSpPr>
            <a:xfrm>
              <a:off x="1391138" y="705265"/>
              <a:ext cx="1998388" cy="1157704"/>
              <a:chOff x="0" y="0"/>
              <a:chExt cx="1998387" cy="1157703"/>
            </a:xfrm>
          </p:grpSpPr>
          <p:sp>
            <p:nvSpPr>
              <p:cNvPr id="216" name="Collaborator value"/>
              <p:cNvSpPr txBox="1"/>
              <p:nvPr/>
            </p:nvSpPr>
            <p:spPr>
              <a:xfrm>
                <a:off x="646061" y="415614"/>
                <a:ext cx="1278282" cy="6400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 anchorCtr="0">
                <a:noAutofit/>
              </a:bodyPr>
              <a:lstStyle>
                <a:lvl1pPr defTabSz="914400">
                  <a:lnSpc>
                    <a:spcPct val="80000"/>
                  </a:lnSpc>
                  <a:buClr>
                    <a:srgbClr val="000000"/>
                  </a:buClr>
                  <a:buFont typeface="Century Gothic"/>
                  <a:defRPr spc="-16">
                    <a:uFill>
                      <a:solidFill>
                        <a:srgbClr val="FFFFFF"/>
                      </a:solidFill>
                    </a:uFill>
                  </a:defRPr>
                </a:lvl1pPr>
              </a:lstStyle>
              <a:p>
                <a:r>
                  <a:t>Collaborator value</a:t>
                </a:r>
              </a:p>
            </p:txBody>
          </p:sp>
          <p:sp>
            <p:nvSpPr>
              <p:cNvPr id="217" name="Oval"/>
              <p:cNvSpPr/>
              <p:nvPr/>
            </p:nvSpPr>
            <p:spPr>
              <a:xfrm rot="10800000" flipH="1">
                <a:off x="0" y="0"/>
                <a:ext cx="1998387" cy="1157703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</p:grpSp>
        <p:grpSp>
          <p:nvGrpSpPr>
            <p:cNvPr id="221" name="Group"/>
            <p:cNvGrpSpPr/>
            <p:nvPr/>
          </p:nvGrpSpPr>
          <p:grpSpPr>
            <a:xfrm>
              <a:off x="695569" y="-1"/>
              <a:ext cx="1998388" cy="1157705"/>
              <a:chOff x="0" y="0"/>
              <a:chExt cx="1998387" cy="1157703"/>
            </a:xfrm>
          </p:grpSpPr>
          <p:sp>
            <p:nvSpPr>
              <p:cNvPr id="219" name="Company  value"/>
              <p:cNvSpPr txBox="1"/>
              <p:nvPr/>
            </p:nvSpPr>
            <p:spPr>
              <a:xfrm>
                <a:off x="182755" y="121868"/>
                <a:ext cx="1643504" cy="560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 anchorCtr="0">
                <a:noAutofit/>
              </a:bodyPr>
              <a:lstStyle/>
              <a:p>
                <a:pPr defTabSz="914400">
                  <a:lnSpc>
                    <a:spcPct val="80000"/>
                  </a:lnSpc>
                  <a:buClr>
                    <a:srgbClr val="000000"/>
                  </a:buClr>
                  <a:buFont typeface="Century Gothic"/>
                  <a:defRPr>
                    <a:uFill>
                      <a:solidFill>
                        <a:srgbClr val="FFFFFF"/>
                      </a:solidFill>
                    </a:uFill>
                  </a:defRPr>
                </a:pPr>
                <a:r>
                  <a:rPr dirty="0"/>
                  <a:t>Company </a:t>
                </a:r>
                <a:br>
                  <a:rPr dirty="0"/>
                </a:br>
                <a:r>
                  <a:rPr dirty="0"/>
                  <a:t>value</a:t>
                </a:r>
              </a:p>
            </p:txBody>
          </p:sp>
          <p:sp>
            <p:nvSpPr>
              <p:cNvPr id="220" name="Oval"/>
              <p:cNvSpPr/>
              <p:nvPr/>
            </p:nvSpPr>
            <p:spPr>
              <a:xfrm rot="10800000" flipH="1">
                <a:off x="0" y="0"/>
                <a:ext cx="1998387" cy="1157703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</p:grpSp>
        <p:grpSp>
          <p:nvGrpSpPr>
            <p:cNvPr id="224" name="Group"/>
            <p:cNvGrpSpPr/>
            <p:nvPr/>
          </p:nvGrpSpPr>
          <p:grpSpPr>
            <a:xfrm>
              <a:off x="1422750" y="870675"/>
              <a:ext cx="545600" cy="287835"/>
              <a:chOff x="0" y="11571"/>
              <a:chExt cx="545598" cy="287834"/>
            </a:xfrm>
          </p:grpSpPr>
          <p:sp>
            <p:nvSpPr>
              <p:cNvPr id="222" name="Shape"/>
              <p:cNvSpPr/>
              <p:nvPr/>
            </p:nvSpPr>
            <p:spPr>
              <a:xfrm rot="10800000" flipH="1">
                <a:off x="0" y="11571"/>
                <a:ext cx="544913" cy="287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086" extrusionOk="0">
                    <a:moveTo>
                      <a:pt x="0" y="1543"/>
                    </a:moveTo>
                    <a:cubicBezTo>
                      <a:pt x="1780" y="8872"/>
                      <a:pt x="5578" y="15686"/>
                      <a:pt x="10800" y="21086"/>
                    </a:cubicBezTo>
                    <a:cubicBezTo>
                      <a:pt x="16022" y="15686"/>
                      <a:pt x="19820" y="8872"/>
                      <a:pt x="21600" y="1543"/>
                    </a:cubicBezTo>
                    <a:cubicBezTo>
                      <a:pt x="14598" y="-514"/>
                      <a:pt x="7002" y="-514"/>
                      <a:pt x="0" y="1543"/>
                    </a:cubicBezTo>
                  </a:path>
                </a:pathLst>
              </a:custGeom>
              <a:solidFill>
                <a:schemeClr val="accent6">
                  <a:hueOff val="-13368928"/>
                  <a:satOff val="50343"/>
                  <a:lumOff val="-1738"/>
                </a:schemeClr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223" name="OVP"/>
              <p:cNvSpPr txBox="1"/>
              <p:nvPr/>
            </p:nvSpPr>
            <p:spPr>
              <a:xfrm>
                <a:off x="125243" y="114681"/>
                <a:ext cx="420355" cy="1736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l" defTabSz="914400">
                  <a:buClr>
                    <a:srgbClr val="000000"/>
                  </a:buClr>
                  <a:buFont typeface="Century Gothic"/>
                  <a:defRPr sz="1200" b="1">
                    <a:uFill>
                      <a:solidFill>
                        <a:srgbClr val="FFFFFF"/>
                      </a:solidFill>
                    </a:uFill>
                  </a:defRPr>
                </a:lvl1pPr>
              </a:lstStyle>
              <a:p>
                <a:r>
                  <a:rPr dirty="0"/>
                  <a:t>OVP</a:t>
                </a:r>
              </a:p>
            </p:txBody>
          </p:sp>
        </p:grpSp>
      </p:grpSp>
      <p:sp>
        <p:nvSpPr>
          <p:cNvPr id="226" name="Arrow"/>
          <p:cNvSpPr/>
          <p:nvPr/>
        </p:nvSpPr>
        <p:spPr>
          <a:xfrm rot="16200000">
            <a:off x="6137707" y="4688555"/>
            <a:ext cx="914068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9" name="Rounded Rectangle"/>
          <p:cNvSpPr/>
          <p:nvPr/>
        </p:nvSpPr>
        <p:spPr>
          <a:xfrm>
            <a:off x="5903079" y="5652055"/>
            <a:ext cx="1906151" cy="601992"/>
          </a:xfrm>
          <a:prstGeom prst="roundRect">
            <a:avLst>
              <a:gd name="adj" fmla="val 16266"/>
            </a:avLst>
          </a:prstGeom>
          <a:ln w="15875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30" name="Rounded Rectangle"/>
          <p:cNvSpPr/>
          <p:nvPr/>
        </p:nvSpPr>
        <p:spPr>
          <a:xfrm>
            <a:off x="3912885" y="5652055"/>
            <a:ext cx="1918851" cy="601992"/>
          </a:xfrm>
          <a:prstGeom prst="roundRect">
            <a:avLst>
              <a:gd name="adj" fmla="val 16266"/>
            </a:avLst>
          </a:prstGeom>
          <a:ln w="15875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31" name="Rounded Rectangle"/>
          <p:cNvSpPr/>
          <p:nvPr/>
        </p:nvSpPr>
        <p:spPr>
          <a:xfrm>
            <a:off x="3913138" y="4320559"/>
            <a:ext cx="3898271" cy="1271922"/>
          </a:xfrm>
          <a:prstGeom prst="roundRect">
            <a:avLst>
              <a:gd name="adj" fmla="val 7698"/>
            </a:avLst>
          </a:prstGeom>
          <a:ln w="15875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32" name="Figure 5. Marketing Tactics as a Process of Designing, Communicating and Delivering Valu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5. Marketing Tactics as a Process of Designing, Communicating and Delivering Value</a:t>
            </a:r>
          </a:p>
        </p:txBody>
      </p:sp>
      <p:sp>
        <p:nvSpPr>
          <p:cNvPr id="233" name="Delivering  value"/>
          <p:cNvSpPr/>
          <p:nvPr/>
        </p:nvSpPr>
        <p:spPr>
          <a:xfrm>
            <a:off x="6238900" y="6103930"/>
            <a:ext cx="1143942" cy="504943"/>
          </a:xfrm>
          <a:prstGeom prst="roundRect">
            <a:avLst>
              <a:gd name="adj" fmla="val 25766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/>
          <a:p>
            <a:pPr>
              <a:lnSpc>
                <a:spcPct val="80000"/>
              </a:lnSpc>
            </a:pPr>
            <a:r>
              <a:rPr dirty="0"/>
              <a:t>Delivering </a:t>
            </a:r>
            <a:br>
              <a:rPr dirty="0"/>
            </a:br>
            <a:r>
              <a:rPr dirty="0"/>
              <a:t>value</a:t>
            </a:r>
          </a:p>
        </p:txBody>
      </p:sp>
      <p:sp>
        <p:nvSpPr>
          <p:cNvPr id="234" name="Communicating value"/>
          <p:cNvSpPr/>
          <p:nvPr/>
        </p:nvSpPr>
        <p:spPr>
          <a:xfrm>
            <a:off x="4037325" y="6121757"/>
            <a:ext cx="1682671" cy="46928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rPr dirty="0"/>
              <a:t>Communicating value</a:t>
            </a:r>
          </a:p>
        </p:txBody>
      </p:sp>
      <p:sp>
        <p:nvSpPr>
          <p:cNvPr id="235" name="Designing value"/>
          <p:cNvSpPr/>
          <p:nvPr/>
        </p:nvSpPr>
        <p:spPr>
          <a:xfrm>
            <a:off x="4973623" y="4164770"/>
            <a:ext cx="1844507" cy="268581"/>
          </a:xfrm>
          <a:prstGeom prst="roundRect">
            <a:avLst>
              <a:gd name="adj" fmla="val 48441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lnSpc>
                <a:spcPct val="80000"/>
              </a:lnSpc>
            </a:lvl1pPr>
          </a:lstStyle>
          <a:p>
            <a:r>
              <a:t>Designing value</a:t>
            </a:r>
          </a:p>
        </p:txBody>
      </p:sp>
      <p:sp>
        <p:nvSpPr>
          <p:cNvPr id="236" name="Product"/>
          <p:cNvSpPr/>
          <p:nvPr/>
        </p:nvSpPr>
        <p:spPr>
          <a:xfrm>
            <a:off x="3976027" y="4523767"/>
            <a:ext cx="1191422" cy="301741"/>
          </a:xfrm>
          <a:prstGeom prst="roundRect">
            <a:avLst>
              <a:gd name="adj" fmla="val 4579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 defTabSz="241300">
              <a:lnSpc>
                <a:spcPct val="80000"/>
              </a:lnSpc>
            </a:lvl1pPr>
          </a:lstStyle>
          <a:p>
            <a:r>
              <a:rPr dirty="0"/>
              <a:t>Product</a:t>
            </a:r>
          </a:p>
        </p:txBody>
      </p:sp>
      <p:sp>
        <p:nvSpPr>
          <p:cNvPr id="237" name="Service"/>
          <p:cNvSpPr/>
          <p:nvPr/>
        </p:nvSpPr>
        <p:spPr>
          <a:xfrm>
            <a:off x="5271451" y="4523767"/>
            <a:ext cx="1188458" cy="301741"/>
          </a:xfrm>
          <a:prstGeom prst="roundRect">
            <a:avLst>
              <a:gd name="adj" fmla="val 4579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 defTabSz="241300">
              <a:lnSpc>
                <a:spcPct val="80000"/>
              </a:lnSpc>
            </a:lvl1pPr>
          </a:lstStyle>
          <a:p>
            <a:r>
              <a:t>Service</a:t>
            </a:r>
          </a:p>
        </p:txBody>
      </p:sp>
      <p:sp>
        <p:nvSpPr>
          <p:cNvPr id="238" name="Brand"/>
          <p:cNvSpPr/>
          <p:nvPr/>
        </p:nvSpPr>
        <p:spPr>
          <a:xfrm>
            <a:off x="6548730" y="4522585"/>
            <a:ext cx="1191212" cy="304105"/>
          </a:xfrm>
          <a:prstGeom prst="roundRect">
            <a:avLst>
              <a:gd name="adj" fmla="val 45435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 defTabSz="241300">
              <a:lnSpc>
                <a:spcPct val="80000"/>
              </a:lnSpc>
            </a:lvl1pPr>
          </a:lstStyle>
          <a:p>
            <a:r>
              <a:t>Brand</a:t>
            </a:r>
          </a:p>
        </p:txBody>
      </p:sp>
      <p:sp>
        <p:nvSpPr>
          <p:cNvPr id="239" name="Communication"/>
          <p:cNvSpPr/>
          <p:nvPr/>
        </p:nvSpPr>
        <p:spPr>
          <a:xfrm>
            <a:off x="3976027" y="5748260"/>
            <a:ext cx="1809581" cy="306352"/>
          </a:xfrm>
          <a:prstGeom prst="roundRect">
            <a:avLst>
              <a:gd name="adj" fmla="val 45102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 defTabSz="241300">
              <a:lnSpc>
                <a:spcPct val="80000"/>
              </a:lnSpc>
            </a:lvl1pPr>
          </a:lstStyle>
          <a:p>
            <a:r>
              <a:rPr dirty="0"/>
              <a:t>Communication</a:t>
            </a:r>
          </a:p>
        </p:txBody>
      </p:sp>
      <p:sp>
        <p:nvSpPr>
          <p:cNvPr id="240" name="Distribution"/>
          <p:cNvSpPr/>
          <p:nvPr/>
        </p:nvSpPr>
        <p:spPr>
          <a:xfrm>
            <a:off x="5939196" y="5748260"/>
            <a:ext cx="1800746" cy="306352"/>
          </a:xfrm>
          <a:prstGeom prst="roundRect">
            <a:avLst>
              <a:gd name="adj" fmla="val 45102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t>Distribution</a:t>
            </a:r>
          </a:p>
        </p:txBody>
      </p:sp>
      <p:sp>
        <p:nvSpPr>
          <p:cNvPr id="241" name="Incentives"/>
          <p:cNvSpPr/>
          <p:nvPr/>
        </p:nvSpPr>
        <p:spPr>
          <a:xfrm>
            <a:off x="6490413" y="5145763"/>
            <a:ext cx="1249530" cy="306352"/>
          </a:xfrm>
          <a:prstGeom prst="roundRect">
            <a:avLst>
              <a:gd name="adj" fmla="val 45102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 defTabSz="241300">
              <a:lnSpc>
                <a:spcPct val="80000"/>
              </a:lnSpc>
            </a:lvl1pPr>
          </a:lstStyle>
          <a:p>
            <a:r>
              <a:t>Incentives</a:t>
            </a:r>
          </a:p>
        </p:txBody>
      </p:sp>
      <p:sp>
        <p:nvSpPr>
          <p:cNvPr id="242" name="Price"/>
          <p:cNvSpPr/>
          <p:nvPr/>
        </p:nvSpPr>
        <p:spPr>
          <a:xfrm>
            <a:off x="3976027" y="5145763"/>
            <a:ext cx="1249803" cy="306352"/>
          </a:xfrm>
          <a:prstGeom prst="roundRect">
            <a:avLst>
              <a:gd name="adj" fmla="val 45102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rPr dirty="0"/>
              <a:t>Price</a:t>
            </a:r>
          </a:p>
        </p:txBody>
      </p:sp>
      <p:sp>
        <p:nvSpPr>
          <p:cNvPr id="243" name="Arrow"/>
          <p:cNvSpPr/>
          <p:nvPr/>
        </p:nvSpPr>
        <p:spPr>
          <a:xfrm>
            <a:off x="5272764" y="5211462"/>
            <a:ext cx="172445" cy="174954"/>
          </a:xfrm>
          <a:prstGeom prst="rightArrow">
            <a:avLst>
              <a:gd name="adj1" fmla="val 32944"/>
              <a:gd name="adj2" fmla="val 35217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4" name="Arrow"/>
          <p:cNvSpPr/>
          <p:nvPr/>
        </p:nvSpPr>
        <p:spPr>
          <a:xfrm flipH="1">
            <a:off x="6266638" y="5211462"/>
            <a:ext cx="172445" cy="174954"/>
          </a:xfrm>
          <a:prstGeom prst="rightArrow">
            <a:avLst>
              <a:gd name="adj1" fmla="val 32944"/>
              <a:gd name="adj2" fmla="val 35217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5" name="Arrow"/>
          <p:cNvSpPr/>
          <p:nvPr/>
        </p:nvSpPr>
        <p:spPr>
          <a:xfrm rot="18900000">
            <a:off x="5459634" y="5518119"/>
            <a:ext cx="169225" cy="174954"/>
          </a:xfrm>
          <a:prstGeom prst="rightArrow">
            <a:avLst>
              <a:gd name="adj1" fmla="val 32944"/>
              <a:gd name="adj2" fmla="val 35888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6" name="Arrow"/>
          <p:cNvSpPr/>
          <p:nvPr/>
        </p:nvSpPr>
        <p:spPr>
          <a:xfrm rot="13500000">
            <a:off x="6078025" y="5520314"/>
            <a:ext cx="169225" cy="174955"/>
          </a:xfrm>
          <a:prstGeom prst="rightArrow">
            <a:avLst>
              <a:gd name="adj1" fmla="val 32944"/>
              <a:gd name="adj2" fmla="val 35888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7" name="Arrow"/>
          <p:cNvSpPr/>
          <p:nvPr/>
        </p:nvSpPr>
        <p:spPr>
          <a:xfrm rot="16200000" flipH="1">
            <a:off x="5800292" y="4853618"/>
            <a:ext cx="128085" cy="174954"/>
          </a:xfrm>
          <a:prstGeom prst="rightArrow">
            <a:avLst>
              <a:gd name="adj1" fmla="val 32944"/>
              <a:gd name="adj2" fmla="val 47414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8" name="Arrow"/>
          <p:cNvSpPr/>
          <p:nvPr/>
        </p:nvSpPr>
        <p:spPr>
          <a:xfrm rot="18900000" flipH="1">
            <a:off x="6172601" y="4897297"/>
            <a:ext cx="169224" cy="174954"/>
          </a:xfrm>
          <a:prstGeom prst="rightArrow">
            <a:avLst>
              <a:gd name="adj1" fmla="val 32944"/>
              <a:gd name="adj2" fmla="val 35888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9" name="Arrow"/>
          <p:cNvSpPr/>
          <p:nvPr/>
        </p:nvSpPr>
        <p:spPr>
          <a:xfrm rot="13500000" flipH="1">
            <a:off x="5386703" y="4897709"/>
            <a:ext cx="169225" cy="174954"/>
          </a:xfrm>
          <a:prstGeom prst="rightArrow">
            <a:avLst>
              <a:gd name="adj1" fmla="val 32944"/>
              <a:gd name="adj2" fmla="val 35888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252" name="Group"/>
          <p:cNvGrpSpPr/>
          <p:nvPr/>
        </p:nvGrpSpPr>
        <p:grpSpPr>
          <a:xfrm>
            <a:off x="5493469" y="5040255"/>
            <a:ext cx="729724" cy="501887"/>
            <a:chOff x="0" y="0"/>
            <a:chExt cx="729722" cy="501885"/>
          </a:xfrm>
        </p:grpSpPr>
        <p:sp>
          <p:nvSpPr>
            <p:cNvPr id="250" name="Shape"/>
            <p:cNvSpPr/>
            <p:nvPr/>
          </p:nvSpPr>
          <p:spPr>
            <a:xfrm>
              <a:off x="0" y="0"/>
              <a:ext cx="729722" cy="501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4"/>
                    <a:pt x="4839" y="0"/>
                    <a:pt x="10812" y="0"/>
                  </a:cubicBezTo>
                  <a:cubicBezTo>
                    <a:pt x="16761" y="0"/>
                    <a:pt x="21600" y="4834"/>
                    <a:pt x="21600" y="10800"/>
                  </a:cubicBezTo>
                  <a:lnTo>
                    <a:pt x="21600" y="10800"/>
                  </a:lnTo>
                  <a:cubicBezTo>
                    <a:pt x="21600" y="16766"/>
                    <a:pt x="16761" y="21600"/>
                    <a:pt x="10812" y="21600"/>
                  </a:cubicBezTo>
                  <a:cubicBezTo>
                    <a:pt x="4839" y="21600"/>
                    <a:pt x="0" y="16766"/>
                    <a:pt x="0" y="10800"/>
                  </a:cubicBezTo>
                </a:path>
              </a:pathLst>
            </a:cu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1" name="Value"/>
            <p:cNvSpPr txBox="1"/>
            <p:nvPr/>
          </p:nvSpPr>
          <p:spPr>
            <a:xfrm>
              <a:off x="62543" y="135980"/>
              <a:ext cx="632137" cy="2789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 anchorCtr="0">
              <a:noAutofit/>
            </a:bodyPr>
            <a:lstStyle>
              <a:lvl1pPr defTabSz="914400">
                <a:lnSpc>
                  <a:spcPct val="7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rPr dirty="0"/>
                <a:t>Value</a:t>
              </a:r>
            </a:p>
          </p:txBody>
        </p:sp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5" name="Figure 6. Marketing Tactics: Company Actions and Customer Impac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6. Marketing Tactics: Company Actions and Customer Impact</a:t>
            </a:r>
          </a:p>
        </p:txBody>
      </p:sp>
      <p:grpSp>
        <p:nvGrpSpPr>
          <p:cNvPr id="269" name="Group"/>
          <p:cNvGrpSpPr/>
          <p:nvPr/>
        </p:nvGrpSpPr>
        <p:grpSpPr>
          <a:xfrm>
            <a:off x="4257481" y="3721883"/>
            <a:ext cx="4502538" cy="2252683"/>
            <a:chOff x="0" y="0"/>
            <a:chExt cx="4502536" cy="2252682"/>
          </a:xfrm>
        </p:grpSpPr>
        <p:sp>
          <p:nvSpPr>
            <p:cNvPr id="256" name="Communicating…"/>
            <p:cNvSpPr/>
            <p:nvPr/>
          </p:nvSpPr>
          <p:spPr>
            <a:xfrm>
              <a:off x="68522" y="994433"/>
              <a:ext cx="1851370" cy="547628"/>
            </a:xfrm>
            <a:prstGeom prst="roundRect">
              <a:avLst>
                <a:gd name="adj" fmla="val 23466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 anchorCtr="0">
              <a:noAutofit/>
            </a:bodyPr>
            <a:lstStyle/>
            <a:p>
              <a:pPr defTabSz="241300">
                <a:lnSpc>
                  <a:spcPct val="90000"/>
                </a:lnSpc>
              </a:pPr>
              <a:r>
                <a:t>Communicating</a:t>
              </a:r>
            </a:p>
            <a:p>
              <a:pPr defTabSz="241300">
                <a:lnSpc>
                  <a:spcPct val="90000"/>
                </a:lnSpc>
              </a:pPr>
              <a:r>
                <a:t>value</a:t>
              </a:r>
            </a:p>
          </p:txBody>
        </p:sp>
        <p:sp>
          <p:nvSpPr>
            <p:cNvPr id="257" name="Delivering…"/>
            <p:cNvSpPr/>
            <p:nvPr/>
          </p:nvSpPr>
          <p:spPr>
            <a:xfrm>
              <a:off x="68522" y="1629587"/>
              <a:ext cx="1851370" cy="547628"/>
            </a:xfrm>
            <a:prstGeom prst="roundRect">
              <a:avLst>
                <a:gd name="adj" fmla="val 23466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 anchorCtr="0">
              <a:noAutofit/>
            </a:bodyPr>
            <a:lstStyle/>
            <a:p>
              <a:pPr defTabSz="241300">
                <a:lnSpc>
                  <a:spcPct val="90000"/>
                </a:lnSpc>
              </a:pPr>
              <a:r>
                <a:t>Delivering</a:t>
              </a:r>
            </a:p>
            <a:p>
              <a:pPr defTabSz="241300">
                <a:lnSpc>
                  <a:spcPct val="90000"/>
                </a:lnSpc>
              </a:pPr>
              <a:r>
                <a:t>value</a:t>
              </a:r>
            </a:p>
          </p:txBody>
        </p:sp>
        <p:sp>
          <p:nvSpPr>
            <p:cNvPr id="258" name="Designing…"/>
            <p:cNvSpPr/>
            <p:nvPr/>
          </p:nvSpPr>
          <p:spPr>
            <a:xfrm>
              <a:off x="68522" y="359280"/>
              <a:ext cx="1851370" cy="547628"/>
            </a:xfrm>
            <a:prstGeom prst="roundRect">
              <a:avLst>
                <a:gd name="adj" fmla="val 23466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 anchorCtr="0">
              <a:noAutofit/>
            </a:bodyPr>
            <a:lstStyle/>
            <a:p>
              <a:pPr defTabSz="241300">
                <a:lnSpc>
                  <a:spcPct val="90000"/>
                </a:lnSpc>
              </a:pPr>
              <a:r>
                <a:rPr dirty="0"/>
                <a:t>Designing</a:t>
              </a:r>
            </a:p>
            <a:p>
              <a:pPr defTabSz="241300">
                <a:lnSpc>
                  <a:spcPct val="90000"/>
                </a:lnSpc>
              </a:pPr>
              <a:r>
                <a:rPr dirty="0"/>
                <a:t>value</a:t>
              </a:r>
            </a:p>
          </p:txBody>
        </p:sp>
        <p:sp>
          <p:nvSpPr>
            <p:cNvPr id="259" name="Rounded Rectangle"/>
            <p:cNvSpPr/>
            <p:nvPr/>
          </p:nvSpPr>
          <p:spPr>
            <a:xfrm>
              <a:off x="0" y="182212"/>
              <a:ext cx="1988415" cy="2070471"/>
            </a:xfrm>
            <a:prstGeom prst="roundRect">
              <a:avLst>
                <a:gd name="adj" fmla="val 6067"/>
              </a:avLst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80000"/>
                </a:lnSpc>
              </a:pPr>
              <a:endParaRPr/>
            </a:p>
          </p:txBody>
        </p:sp>
        <p:sp>
          <p:nvSpPr>
            <p:cNvPr id="260" name="Arrow"/>
            <p:cNvSpPr/>
            <p:nvPr/>
          </p:nvSpPr>
          <p:spPr>
            <a:xfrm>
              <a:off x="2130947" y="531560"/>
              <a:ext cx="226907" cy="203067"/>
            </a:xfrm>
            <a:prstGeom prst="rightArrow">
              <a:avLst>
                <a:gd name="adj1" fmla="val 32944"/>
                <a:gd name="adj2" fmla="val 34712"/>
              </a:avLst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1" name="Awareness of the offering"/>
            <p:cNvSpPr/>
            <p:nvPr/>
          </p:nvSpPr>
          <p:spPr>
            <a:xfrm>
              <a:off x="2582644" y="994433"/>
              <a:ext cx="1851370" cy="547628"/>
            </a:xfrm>
            <a:prstGeom prst="roundRect">
              <a:avLst>
                <a:gd name="adj" fmla="val 23466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 anchorCtr="0">
              <a:noAutofit/>
            </a:bodyPr>
            <a:lstStyle/>
            <a:p>
              <a:pPr defTabSz="241300">
                <a:lnSpc>
                  <a:spcPct val="90000"/>
                </a:lnSpc>
              </a:pPr>
              <a:r>
                <a:t>Awareness</a:t>
              </a:r>
              <a:br/>
              <a:r>
                <a:t>of the offering</a:t>
              </a:r>
            </a:p>
          </p:txBody>
        </p:sp>
        <p:sp>
          <p:nvSpPr>
            <p:cNvPr id="262" name="Availability of the offering"/>
            <p:cNvSpPr/>
            <p:nvPr/>
          </p:nvSpPr>
          <p:spPr>
            <a:xfrm>
              <a:off x="2582644" y="1629587"/>
              <a:ext cx="1851370" cy="547628"/>
            </a:xfrm>
            <a:prstGeom prst="roundRect">
              <a:avLst>
                <a:gd name="adj" fmla="val 23466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 anchorCtr="0">
              <a:noAutofit/>
            </a:bodyPr>
            <a:lstStyle/>
            <a:p>
              <a:pPr defTabSz="241300">
                <a:lnSpc>
                  <a:spcPct val="90000"/>
                </a:lnSpc>
              </a:pPr>
              <a:r>
                <a:t>Availability</a:t>
              </a:r>
              <a:br/>
              <a:r>
                <a:t>of the offering</a:t>
              </a:r>
            </a:p>
          </p:txBody>
        </p:sp>
        <p:sp>
          <p:nvSpPr>
            <p:cNvPr id="263" name="Attractiveness  of the offering"/>
            <p:cNvSpPr/>
            <p:nvPr/>
          </p:nvSpPr>
          <p:spPr>
            <a:xfrm>
              <a:off x="2582644" y="359280"/>
              <a:ext cx="1851370" cy="547628"/>
            </a:xfrm>
            <a:prstGeom prst="roundRect">
              <a:avLst>
                <a:gd name="adj" fmla="val 23466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 anchorCtr="0">
              <a:noAutofit/>
            </a:bodyPr>
            <a:lstStyle/>
            <a:p>
              <a:pPr defTabSz="241300">
                <a:lnSpc>
                  <a:spcPct val="90000"/>
                </a:lnSpc>
              </a:pPr>
              <a:r>
                <a:t>Attractiveness </a:t>
              </a:r>
              <a:br/>
              <a:r>
                <a:t>of the offering</a:t>
              </a:r>
            </a:p>
          </p:txBody>
        </p:sp>
        <p:sp>
          <p:nvSpPr>
            <p:cNvPr id="264" name="Arrow"/>
            <p:cNvSpPr/>
            <p:nvPr/>
          </p:nvSpPr>
          <p:spPr>
            <a:xfrm>
              <a:off x="2130947" y="1166714"/>
              <a:ext cx="226907" cy="203066"/>
            </a:xfrm>
            <a:prstGeom prst="rightArrow">
              <a:avLst>
                <a:gd name="adj1" fmla="val 32944"/>
                <a:gd name="adj2" fmla="val 34712"/>
              </a:avLst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5" name="Arrow"/>
            <p:cNvSpPr/>
            <p:nvPr/>
          </p:nvSpPr>
          <p:spPr>
            <a:xfrm>
              <a:off x="2130947" y="1801868"/>
              <a:ext cx="226907" cy="203066"/>
            </a:xfrm>
            <a:prstGeom prst="rightArrow">
              <a:avLst>
                <a:gd name="adj1" fmla="val 32944"/>
                <a:gd name="adj2" fmla="val 34712"/>
              </a:avLst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6" name="Rounded Rectangle"/>
            <p:cNvSpPr/>
            <p:nvPr/>
          </p:nvSpPr>
          <p:spPr>
            <a:xfrm>
              <a:off x="2514121" y="175862"/>
              <a:ext cx="1988416" cy="2070471"/>
            </a:xfrm>
            <a:prstGeom prst="roundRect">
              <a:avLst>
                <a:gd name="adj" fmla="val 6067"/>
              </a:avLst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80000"/>
                </a:lnSpc>
              </a:pPr>
              <a:endParaRPr/>
            </a:p>
          </p:txBody>
        </p:sp>
        <p:sp>
          <p:nvSpPr>
            <p:cNvPr id="267" name="Company actions"/>
            <p:cNvSpPr txBox="1"/>
            <p:nvPr/>
          </p:nvSpPr>
          <p:spPr>
            <a:xfrm>
              <a:off x="76200" y="0"/>
              <a:ext cx="1836015" cy="27651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>
                  <a:latin typeface="Tahoma"/>
                  <a:ea typeface="Tahoma"/>
                  <a:cs typeface="Tahoma"/>
                  <a:sym typeface="Tahoma"/>
                </a:defRPr>
              </a:pPr>
              <a:r>
                <a:rPr dirty="0">
                  <a:latin typeface="+mn-lt"/>
                  <a:ea typeface="+mn-ea"/>
                  <a:cs typeface="+mn-cs"/>
                  <a:sym typeface="Century Gothic"/>
                </a:rPr>
                <a:t>Company actions </a:t>
              </a:r>
            </a:p>
          </p:txBody>
        </p:sp>
        <p:sp>
          <p:nvSpPr>
            <p:cNvPr id="268" name="Customer impact"/>
            <p:cNvSpPr txBox="1"/>
            <p:nvPr/>
          </p:nvSpPr>
          <p:spPr>
            <a:xfrm>
              <a:off x="2622071" y="0"/>
              <a:ext cx="1772516" cy="27004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>
                  <a:latin typeface="Tahoma"/>
                  <a:ea typeface="Tahoma"/>
                  <a:cs typeface="Tahoma"/>
                  <a:sym typeface="Tahoma"/>
                </a:defRPr>
              </a:pPr>
              <a:r>
                <a:rPr>
                  <a:latin typeface="+mn-lt"/>
                  <a:ea typeface="+mn-ea"/>
                  <a:cs typeface="+mn-cs"/>
                  <a:sym typeface="Century Gothic"/>
                </a:rPr>
                <a:t>Customer impact </a:t>
              </a:r>
            </a:p>
          </p:txBody>
        </p:sp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2" name="Figure 7. The Market Value Ma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7. The Market Value Map</a:t>
            </a:r>
          </a:p>
        </p:txBody>
      </p:sp>
      <p:sp>
        <p:nvSpPr>
          <p:cNvPr id="273" name="Rectangle"/>
          <p:cNvSpPr/>
          <p:nvPr/>
        </p:nvSpPr>
        <p:spPr>
          <a:xfrm>
            <a:off x="6671984" y="1692872"/>
            <a:ext cx="4172603" cy="7403523"/>
          </a:xfrm>
          <a:prstGeom prst="roundRect">
            <a:avLst>
              <a:gd name="adj" fmla="val 0"/>
            </a:avLst>
          </a:prstGeom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74" name="What are the key  features of the company’s product?"/>
          <p:cNvSpPr/>
          <p:nvPr/>
        </p:nvSpPr>
        <p:spPr>
          <a:xfrm>
            <a:off x="6745402" y="1980699"/>
            <a:ext cx="3590455" cy="475133"/>
          </a:xfrm>
          <a:prstGeom prst="roundRect">
            <a:avLst>
              <a:gd name="adj" fmla="val 0"/>
            </a:avLst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  <a:spcBef>
                <a:spcPts val="100"/>
              </a:spcBef>
              <a:defRPr sz="1500"/>
            </a:pPr>
            <a:r>
              <a:t>What are the key </a:t>
            </a:r>
            <a:br/>
            <a:r>
              <a:t>features of the company’s product?</a:t>
            </a:r>
          </a:p>
        </p:txBody>
      </p:sp>
      <p:sp>
        <p:nvSpPr>
          <p:cNvPr id="275" name="What are the key  features of the company’s service?"/>
          <p:cNvSpPr/>
          <p:nvPr/>
        </p:nvSpPr>
        <p:spPr>
          <a:xfrm>
            <a:off x="6745402" y="3035177"/>
            <a:ext cx="3410994" cy="475133"/>
          </a:xfrm>
          <a:prstGeom prst="roundRect">
            <a:avLst>
              <a:gd name="adj" fmla="val 0"/>
            </a:avLst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  <a:spcBef>
                <a:spcPts val="100"/>
              </a:spcBef>
              <a:defRPr sz="1500"/>
            </a:pPr>
            <a:r>
              <a:t>What are the key </a:t>
            </a:r>
            <a:br/>
            <a:r>
              <a:t>features of the company’s service?</a:t>
            </a:r>
          </a:p>
        </p:txBody>
      </p:sp>
      <p:sp>
        <p:nvSpPr>
          <p:cNvPr id="276" name="What are the key  features of the offering’s brand?"/>
          <p:cNvSpPr/>
          <p:nvPr/>
        </p:nvSpPr>
        <p:spPr>
          <a:xfrm>
            <a:off x="6745402" y="4076955"/>
            <a:ext cx="3410994" cy="475133"/>
          </a:xfrm>
          <a:prstGeom prst="roundRect">
            <a:avLst>
              <a:gd name="adj" fmla="val 0"/>
            </a:avLst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  <a:spcBef>
                <a:spcPts val="100"/>
              </a:spcBef>
              <a:defRPr sz="1500"/>
            </a:pPr>
            <a:r>
              <a:t>What are the key </a:t>
            </a:r>
            <a:br/>
            <a:r>
              <a:t>features of the offering’s brand?</a:t>
            </a:r>
          </a:p>
        </p:txBody>
      </p:sp>
      <p:sp>
        <p:nvSpPr>
          <p:cNvPr id="277" name="What is the  offering’s price?"/>
          <p:cNvSpPr/>
          <p:nvPr/>
        </p:nvSpPr>
        <p:spPr>
          <a:xfrm>
            <a:off x="6745402" y="5153567"/>
            <a:ext cx="3410994" cy="491900"/>
          </a:xfrm>
          <a:prstGeom prst="roundRect">
            <a:avLst>
              <a:gd name="adj" fmla="val 0"/>
            </a:avLst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  <a:spcBef>
                <a:spcPts val="100"/>
              </a:spcBef>
              <a:defRPr sz="1500"/>
            </a:pPr>
            <a:r>
              <a:t>What is the </a:t>
            </a:r>
            <a:br/>
            <a:r>
              <a:t>offering’s price?</a:t>
            </a:r>
          </a:p>
        </p:txBody>
      </p:sp>
      <p:sp>
        <p:nvSpPr>
          <p:cNvPr id="278" name="What incentives  does the offering provide?"/>
          <p:cNvSpPr/>
          <p:nvPr/>
        </p:nvSpPr>
        <p:spPr>
          <a:xfrm>
            <a:off x="6745402" y="6230697"/>
            <a:ext cx="2844147" cy="475134"/>
          </a:xfrm>
          <a:prstGeom prst="roundRect">
            <a:avLst>
              <a:gd name="adj" fmla="val 0"/>
            </a:avLst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algn="l">
              <a:lnSpc>
                <a:spcPct val="90000"/>
              </a:lnSpc>
              <a:spcBef>
                <a:spcPts val="100"/>
              </a:spcBef>
              <a:defRPr sz="1500"/>
            </a:pPr>
            <a:r>
              <a:t>What incentives </a:t>
            </a:r>
            <a:br/>
            <a:r>
              <a:t>does the offering provide?</a:t>
            </a:r>
          </a:p>
        </p:txBody>
      </p:sp>
      <p:sp>
        <p:nvSpPr>
          <p:cNvPr id="279" name="How will target  customers and collaborators become aware of the company’s offering?"/>
          <p:cNvSpPr/>
          <p:nvPr/>
        </p:nvSpPr>
        <p:spPr>
          <a:xfrm>
            <a:off x="6745402" y="7164189"/>
            <a:ext cx="3590455" cy="739368"/>
          </a:xfrm>
          <a:prstGeom prst="roundRect">
            <a:avLst>
              <a:gd name="adj" fmla="val 0"/>
            </a:avLst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  <a:spcBef>
                <a:spcPts val="100"/>
              </a:spcBef>
              <a:defRPr sz="1500"/>
            </a:pPr>
            <a:r>
              <a:rPr dirty="0"/>
              <a:t>How will target </a:t>
            </a:r>
            <a:br>
              <a:rPr dirty="0"/>
            </a:br>
            <a:r>
              <a:rPr dirty="0"/>
              <a:t>customers and collaborators become aware of the company’s offering?</a:t>
            </a:r>
          </a:p>
        </p:txBody>
      </p:sp>
      <p:sp>
        <p:nvSpPr>
          <p:cNvPr id="280" name="How will the offering  be delivered to target customers and collaborators?"/>
          <p:cNvSpPr/>
          <p:nvPr/>
        </p:nvSpPr>
        <p:spPr>
          <a:xfrm>
            <a:off x="6745402" y="8244067"/>
            <a:ext cx="3410994" cy="654310"/>
          </a:xfrm>
          <a:prstGeom prst="roundRect">
            <a:avLst>
              <a:gd name="adj" fmla="val 0"/>
            </a:avLst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  <a:spcBef>
                <a:spcPts val="100"/>
              </a:spcBef>
              <a:defRPr sz="1500"/>
            </a:pPr>
            <a:r>
              <a:t>How will the offering </a:t>
            </a:r>
            <a:br/>
            <a:r>
              <a:t>be delivered to target customers and collaborators?</a:t>
            </a:r>
          </a:p>
        </p:txBody>
      </p:sp>
      <p:sp>
        <p:nvSpPr>
          <p:cNvPr id="281" name="Market Offering"/>
          <p:cNvSpPr/>
          <p:nvPr/>
        </p:nvSpPr>
        <p:spPr>
          <a:xfrm>
            <a:off x="6673572" y="1385594"/>
            <a:ext cx="1841501" cy="306507"/>
          </a:xfrm>
          <a:prstGeom prst="roundRect">
            <a:avLst>
              <a:gd name="adj" fmla="val 0"/>
            </a:avLst>
          </a:prstGeom>
          <a:solidFill>
            <a:srgbClr val="253A6C"/>
          </a:solidFill>
          <a:ln w="12700">
            <a:solidFill>
              <a:srgbClr val="253A6C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lnSpc>
                <a:spcPct val="900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 Market Offering</a:t>
            </a:r>
          </a:p>
        </p:txBody>
      </p:sp>
      <p:sp>
        <p:nvSpPr>
          <p:cNvPr id="282" name="Line"/>
          <p:cNvSpPr/>
          <p:nvPr/>
        </p:nvSpPr>
        <p:spPr>
          <a:xfrm>
            <a:off x="6667721" y="2747965"/>
            <a:ext cx="4172602" cy="1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83" name="Line"/>
          <p:cNvSpPr/>
          <p:nvPr/>
        </p:nvSpPr>
        <p:spPr>
          <a:xfrm>
            <a:off x="6667721" y="3802605"/>
            <a:ext cx="4172602" cy="1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84" name="Line"/>
          <p:cNvSpPr/>
          <p:nvPr/>
        </p:nvSpPr>
        <p:spPr>
          <a:xfrm>
            <a:off x="6667721" y="4856362"/>
            <a:ext cx="4172602" cy="1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85" name="Line"/>
          <p:cNvSpPr/>
          <p:nvPr/>
        </p:nvSpPr>
        <p:spPr>
          <a:xfrm>
            <a:off x="6667721" y="5913645"/>
            <a:ext cx="4172602" cy="1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86" name="Line"/>
          <p:cNvSpPr/>
          <p:nvPr/>
        </p:nvSpPr>
        <p:spPr>
          <a:xfrm>
            <a:off x="6667721" y="6971181"/>
            <a:ext cx="4172602" cy="1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87" name="Line"/>
          <p:cNvSpPr/>
          <p:nvPr/>
        </p:nvSpPr>
        <p:spPr>
          <a:xfrm>
            <a:off x="6667721" y="8024240"/>
            <a:ext cx="4172602" cy="1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grpSp>
        <p:nvGrpSpPr>
          <p:cNvPr id="292" name="Group"/>
          <p:cNvGrpSpPr/>
          <p:nvPr/>
        </p:nvGrpSpPr>
        <p:grpSpPr>
          <a:xfrm>
            <a:off x="3871344" y="9186510"/>
            <a:ext cx="5509772" cy="468083"/>
            <a:chOff x="0" y="0"/>
            <a:chExt cx="5509771" cy="468081"/>
          </a:xfrm>
        </p:grpSpPr>
        <p:sp>
          <p:nvSpPr>
            <p:cNvPr id="288" name="Strategy"/>
            <p:cNvSpPr/>
            <p:nvPr/>
          </p:nvSpPr>
          <p:spPr>
            <a:xfrm>
              <a:off x="0" y="173094"/>
              <a:ext cx="1245661" cy="2949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Strategy</a:t>
              </a:r>
            </a:p>
          </p:txBody>
        </p:sp>
        <p:sp>
          <p:nvSpPr>
            <p:cNvPr id="289" name="Tactics"/>
            <p:cNvSpPr/>
            <p:nvPr/>
          </p:nvSpPr>
          <p:spPr>
            <a:xfrm>
              <a:off x="4264111" y="173094"/>
              <a:ext cx="1245661" cy="2949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Tactics</a:t>
              </a:r>
            </a:p>
          </p:txBody>
        </p:sp>
        <p:sp>
          <p:nvSpPr>
            <p:cNvPr id="290" name="Arrow"/>
            <p:cNvSpPr/>
            <p:nvPr/>
          </p:nvSpPr>
          <p:spPr>
            <a:xfrm rot="16200000">
              <a:off x="4810517" y="-40767"/>
              <a:ext cx="152848" cy="234382"/>
            </a:xfrm>
            <a:prstGeom prst="rightArrow">
              <a:avLst>
                <a:gd name="adj1" fmla="val 32944"/>
                <a:gd name="adj2" fmla="val 44920"/>
              </a:avLst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1" name="Arrow"/>
            <p:cNvSpPr/>
            <p:nvPr/>
          </p:nvSpPr>
          <p:spPr>
            <a:xfrm rot="16200000">
              <a:off x="546406" y="-40767"/>
              <a:ext cx="152848" cy="234382"/>
            </a:xfrm>
            <a:prstGeom prst="rightArrow">
              <a:avLst>
                <a:gd name="adj1" fmla="val 32944"/>
                <a:gd name="adj2" fmla="val 44920"/>
              </a:avLst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293" name="Product"/>
          <p:cNvSpPr/>
          <p:nvPr/>
        </p:nvSpPr>
        <p:spPr>
          <a:xfrm>
            <a:off x="9118452" y="1691285"/>
            <a:ext cx="1728222" cy="306507"/>
          </a:xfrm>
          <a:prstGeom prst="roundRect">
            <a:avLst>
              <a:gd name="adj" fmla="val 0"/>
            </a:avLst>
          </a:prstGeom>
          <a:solidFill>
            <a:srgbClr val="FFD37D"/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 anchorCtr="0"/>
          <a:lstStyle>
            <a:lvl1pPr>
              <a:lnSpc>
                <a:spcPct val="90000"/>
              </a:lnSpc>
            </a:lvl1pPr>
          </a:lstStyle>
          <a:p>
            <a:r>
              <a:t>Product</a:t>
            </a:r>
          </a:p>
        </p:txBody>
      </p:sp>
      <p:sp>
        <p:nvSpPr>
          <p:cNvPr id="294" name="Service"/>
          <p:cNvSpPr/>
          <p:nvPr/>
        </p:nvSpPr>
        <p:spPr>
          <a:xfrm>
            <a:off x="9118452" y="2746377"/>
            <a:ext cx="1728222" cy="306507"/>
          </a:xfrm>
          <a:prstGeom prst="roundRect">
            <a:avLst>
              <a:gd name="adj" fmla="val 0"/>
            </a:avLst>
          </a:prstGeom>
          <a:solidFill>
            <a:srgbClr val="FFD37D"/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 anchorCtr="0"/>
          <a:lstStyle>
            <a:lvl1pPr>
              <a:lnSpc>
                <a:spcPct val="90000"/>
              </a:lnSpc>
            </a:lvl1pPr>
          </a:lstStyle>
          <a:p>
            <a:r>
              <a:t>Service</a:t>
            </a:r>
          </a:p>
        </p:txBody>
      </p:sp>
      <p:sp>
        <p:nvSpPr>
          <p:cNvPr id="295" name="Brand"/>
          <p:cNvSpPr/>
          <p:nvPr/>
        </p:nvSpPr>
        <p:spPr>
          <a:xfrm>
            <a:off x="9118452" y="3801018"/>
            <a:ext cx="1728222" cy="306507"/>
          </a:xfrm>
          <a:prstGeom prst="roundRect">
            <a:avLst>
              <a:gd name="adj" fmla="val 0"/>
            </a:avLst>
          </a:prstGeom>
          <a:solidFill>
            <a:srgbClr val="FFD37D"/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 anchorCtr="0"/>
          <a:lstStyle>
            <a:lvl1pPr>
              <a:lnSpc>
                <a:spcPct val="90000"/>
              </a:lnSpc>
            </a:lvl1pPr>
          </a:lstStyle>
          <a:p>
            <a:r>
              <a:t>Brand</a:t>
            </a:r>
          </a:p>
        </p:txBody>
      </p:sp>
      <p:sp>
        <p:nvSpPr>
          <p:cNvPr id="296" name="Price"/>
          <p:cNvSpPr/>
          <p:nvPr/>
        </p:nvSpPr>
        <p:spPr>
          <a:xfrm>
            <a:off x="9118452" y="4854774"/>
            <a:ext cx="1728222" cy="306508"/>
          </a:xfrm>
          <a:prstGeom prst="roundRect">
            <a:avLst>
              <a:gd name="adj" fmla="val 0"/>
            </a:avLst>
          </a:prstGeom>
          <a:solidFill>
            <a:srgbClr val="FFD37D"/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 anchorCtr="0"/>
          <a:lstStyle>
            <a:lvl1pPr>
              <a:lnSpc>
                <a:spcPct val="90000"/>
              </a:lnSpc>
            </a:lvl1pPr>
          </a:lstStyle>
          <a:p>
            <a:r>
              <a:t>Price</a:t>
            </a:r>
          </a:p>
        </p:txBody>
      </p:sp>
      <p:sp>
        <p:nvSpPr>
          <p:cNvPr id="297" name="Incentives"/>
          <p:cNvSpPr/>
          <p:nvPr/>
        </p:nvSpPr>
        <p:spPr>
          <a:xfrm>
            <a:off x="9118452" y="5912057"/>
            <a:ext cx="1728222" cy="306508"/>
          </a:xfrm>
          <a:prstGeom prst="roundRect">
            <a:avLst>
              <a:gd name="adj" fmla="val 0"/>
            </a:avLst>
          </a:prstGeom>
          <a:solidFill>
            <a:srgbClr val="FFD37D"/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 anchorCtr="0"/>
          <a:lstStyle>
            <a:lvl1pPr>
              <a:lnSpc>
                <a:spcPct val="90000"/>
              </a:lnSpc>
            </a:lvl1pPr>
          </a:lstStyle>
          <a:p>
            <a:r>
              <a:t>Incentives</a:t>
            </a:r>
          </a:p>
        </p:txBody>
      </p:sp>
      <p:sp>
        <p:nvSpPr>
          <p:cNvPr id="298" name="Communication"/>
          <p:cNvSpPr/>
          <p:nvPr/>
        </p:nvSpPr>
        <p:spPr>
          <a:xfrm>
            <a:off x="9118452" y="6969593"/>
            <a:ext cx="1728222" cy="306508"/>
          </a:xfrm>
          <a:prstGeom prst="roundRect">
            <a:avLst>
              <a:gd name="adj" fmla="val 0"/>
            </a:avLst>
          </a:prstGeom>
          <a:solidFill>
            <a:srgbClr val="FFD37D"/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 anchorCtr="0"/>
          <a:lstStyle>
            <a:lvl1pPr>
              <a:lnSpc>
                <a:spcPct val="90000"/>
              </a:lnSpc>
            </a:lvl1pPr>
          </a:lstStyle>
          <a:p>
            <a:r>
              <a:t>Communication</a:t>
            </a:r>
          </a:p>
        </p:txBody>
      </p:sp>
      <p:sp>
        <p:nvSpPr>
          <p:cNvPr id="299" name="Distribution"/>
          <p:cNvSpPr/>
          <p:nvPr/>
        </p:nvSpPr>
        <p:spPr>
          <a:xfrm>
            <a:off x="9118452" y="8022652"/>
            <a:ext cx="1728222" cy="306508"/>
          </a:xfrm>
          <a:prstGeom prst="roundRect">
            <a:avLst>
              <a:gd name="adj" fmla="val 0"/>
            </a:avLst>
          </a:prstGeom>
          <a:solidFill>
            <a:srgbClr val="FFD37D"/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 anchorCtr="0"/>
          <a:lstStyle>
            <a:lvl1pPr>
              <a:lnSpc>
                <a:spcPct val="90000"/>
              </a:lnSpc>
            </a:lvl1pPr>
          </a:lstStyle>
          <a:p>
            <a:r>
              <a:t>Distribution</a:t>
            </a:r>
          </a:p>
        </p:txBody>
      </p:sp>
      <p:sp>
        <p:nvSpPr>
          <p:cNvPr id="300" name="Rectangle"/>
          <p:cNvSpPr/>
          <p:nvPr/>
        </p:nvSpPr>
        <p:spPr>
          <a:xfrm>
            <a:off x="2398075" y="1683829"/>
            <a:ext cx="4181376" cy="4243662"/>
          </a:xfrm>
          <a:prstGeom prst="roundRect">
            <a:avLst>
              <a:gd name="adj" fmla="val 0"/>
            </a:avLst>
          </a:prstGeom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01" name="What customer need does  the company aim to fulfill?   Who are the customers with this need?"/>
          <p:cNvSpPr/>
          <p:nvPr/>
        </p:nvSpPr>
        <p:spPr>
          <a:xfrm>
            <a:off x="2482640" y="1787939"/>
            <a:ext cx="3843920" cy="737801"/>
          </a:xfrm>
          <a:prstGeom prst="roundRect">
            <a:avLst>
              <a:gd name="adj" fmla="val 0"/>
            </a:avLst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  <a:spcBef>
                <a:spcPts val="100"/>
              </a:spcBef>
              <a:defRPr sz="1500"/>
            </a:pPr>
            <a:r>
              <a:rPr dirty="0"/>
              <a:t>What customer need does </a:t>
            </a:r>
            <a:br>
              <a:rPr dirty="0"/>
            </a:br>
            <a:r>
              <a:rPr dirty="0"/>
              <a:t>the company aim to fulfill?  </a:t>
            </a:r>
            <a:br>
              <a:rPr dirty="0"/>
            </a:br>
            <a:r>
              <a:rPr dirty="0"/>
              <a:t>Who are the customers with this need?</a:t>
            </a:r>
          </a:p>
        </p:txBody>
      </p:sp>
      <p:sp>
        <p:nvSpPr>
          <p:cNvPr id="302" name="What other entities will  work with the company  to fulfill the identified customer need?"/>
          <p:cNvSpPr/>
          <p:nvPr/>
        </p:nvSpPr>
        <p:spPr>
          <a:xfrm>
            <a:off x="2482640" y="2622851"/>
            <a:ext cx="3843920" cy="737801"/>
          </a:xfrm>
          <a:prstGeom prst="roundRect">
            <a:avLst>
              <a:gd name="adj" fmla="val 0"/>
            </a:avLst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  <a:spcBef>
                <a:spcPts val="100"/>
              </a:spcBef>
              <a:defRPr sz="1500"/>
            </a:pPr>
            <a:r>
              <a:rPr dirty="0"/>
              <a:t>What other entities will </a:t>
            </a:r>
            <a:br>
              <a:rPr dirty="0"/>
            </a:br>
            <a:r>
              <a:rPr dirty="0"/>
              <a:t>work with the company </a:t>
            </a:r>
            <a:br>
              <a:rPr dirty="0"/>
            </a:br>
            <a:r>
              <a:rPr dirty="0"/>
              <a:t>to fulfill the identified customer need?</a:t>
            </a:r>
          </a:p>
        </p:txBody>
      </p:sp>
      <p:sp>
        <p:nvSpPr>
          <p:cNvPr id="303" name="What are the company’s  resources  that will enable  it to fulfill the identified customer need?"/>
          <p:cNvSpPr/>
          <p:nvPr/>
        </p:nvSpPr>
        <p:spPr>
          <a:xfrm>
            <a:off x="2482640" y="3455223"/>
            <a:ext cx="3843920" cy="737802"/>
          </a:xfrm>
          <a:prstGeom prst="roundRect">
            <a:avLst>
              <a:gd name="adj" fmla="val 0"/>
            </a:avLst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  <a:spcBef>
                <a:spcPts val="100"/>
              </a:spcBef>
              <a:defRPr sz="1500"/>
            </a:pPr>
            <a:r>
              <a:t>What are the company’s </a:t>
            </a:r>
            <a:br/>
            <a:r>
              <a:t>resources  that will enable </a:t>
            </a:r>
            <a:br/>
            <a:r>
              <a:t>it to fulfill the identified customer need?</a:t>
            </a:r>
          </a:p>
        </p:txBody>
      </p:sp>
      <p:sp>
        <p:nvSpPr>
          <p:cNvPr id="304" name="What other offerings aim  to fulfill the same need of  the same target customers?"/>
          <p:cNvSpPr/>
          <p:nvPr/>
        </p:nvSpPr>
        <p:spPr>
          <a:xfrm>
            <a:off x="2482640" y="4328824"/>
            <a:ext cx="3521998" cy="737801"/>
          </a:xfrm>
          <a:prstGeom prst="roundRect">
            <a:avLst>
              <a:gd name="adj" fmla="val 0"/>
            </a:avLst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  <a:spcBef>
                <a:spcPts val="100"/>
              </a:spcBef>
              <a:defRPr sz="1500"/>
            </a:pPr>
            <a:r>
              <a:t>What other offerings aim </a:t>
            </a:r>
            <a:br/>
            <a:r>
              <a:t>to fulfill the same need of </a:t>
            </a:r>
            <a:br/>
            <a:r>
              <a:t>the same target customers?</a:t>
            </a:r>
          </a:p>
        </p:txBody>
      </p:sp>
      <p:sp>
        <p:nvSpPr>
          <p:cNvPr id="305" name="What are the sociocultural,  technological, regulatory, economic, and physical aspects of the environment?"/>
          <p:cNvSpPr/>
          <p:nvPr/>
        </p:nvSpPr>
        <p:spPr>
          <a:xfrm>
            <a:off x="2482640" y="5244391"/>
            <a:ext cx="3922758" cy="737801"/>
          </a:xfrm>
          <a:prstGeom prst="roundRect">
            <a:avLst>
              <a:gd name="adj" fmla="val 0"/>
            </a:avLst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algn="l">
              <a:lnSpc>
                <a:spcPct val="90000"/>
              </a:lnSpc>
              <a:spcBef>
                <a:spcPts val="100"/>
              </a:spcBef>
              <a:defRPr sz="1500"/>
            </a:pPr>
            <a:r>
              <a:rPr dirty="0"/>
              <a:t>What are the sociocultural, </a:t>
            </a:r>
            <a:br>
              <a:rPr dirty="0"/>
            </a:br>
            <a:r>
              <a:rPr dirty="0"/>
              <a:t>technological, regulatory, economic,</a:t>
            </a:r>
            <a:br>
              <a:rPr dirty="0"/>
            </a:br>
            <a:r>
              <a:rPr dirty="0"/>
              <a:t>and physical aspects of the environment?</a:t>
            </a:r>
          </a:p>
        </p:txBody>
      </p:sp>
      <p:sp>
        <p:nvSpPr>
          <p:cNvPr id="306" name="Line"/>
          <p:cNvSpPr/>
          <p:nvPr/>
        </p:nvSpPr>
        <p:spPr>
          <a:xfrm>
            <a:off x="2399957" y="2530545"/>
            <a:ext cx="4176960" cy="1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307" name="Target Market"/>
          <p:cNvSpPr/>
          <p:nvPr/>
        </p:nvSpPr>
        <p:spPr>
          <a:xfrm>
            <a:off x="2399281" y="1372384"/>
            <a:ext cx="1842135" cy="306507"/>
          </a:xfrm>
          <a:prstGeom prst="roundRect">
            <a:avLst>
              <a:gd name="adj" fmla="val 0"/>
            </a:avLst>
          </a:prstGeom>
          <a:solidFill>
            <a:srgbClr val="253A6C"/>
          </a:solidFill>
          <a:ln w="12700">
            <a:solidFill>
              <a:srgbClr val="253A6C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lnSpc>
                <a:spcPct val="900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 Target Market</a:t>
            </a:r>
          </a:p>
        </p:txBody>
      </p:sp>
      <p:sp>
        <p:nvSpPr>
          <p:cNvPr id="308" name="Collaborators"/>
          <p:cNvSpPr/>
          <p:nvPr/>
        </p:nvSpPr>
        <p:spPr>
          <a:xfrm>
            <a:off x="5171442" y="2528957"/>
            <a:ext cx="1398022" cy="306508"/>
          </a:xfrm>
          <a:prstGeom prst="roundRect">
            <a:avLst>
              <a:gd name="adj" fmla="val 0"/>
            </a:avLst>
          </a:prstGeom>
          <a:solidFill>
            <a:schemeClr val="accent1">
              <a:hueOff val="71527"/>
              <a:satOff val="-27511"/>
              <a:lumOff val="32816"/>
            </a:schemeClr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 anchorCtr="0"/>
          <a:lstStyle>
            <a:lvl1pPr>
              <a:lnSpc>
                <a:spcPct val="90000"/>
              </a:lnSpc>
            </a:lvl1pPr>
          </a:lstStyle>
          <a:p>
            <a:r>
              <a:t>Collaborators</a:t>
            </a:r>
          </a:p>
        </p:txBody>
      </p:sp>
      <p:sp>
        <p:nvSpPr>
          <p:cNvPr id="309" name="Customers"/>
          <p:cNvSpPr/>
          <p:nvPr/>
        </p:nvSpPr>
        <p:spPr>
          <a:xfrm>
            <a:off x="5171442" y="1682242"/>
            <a:ext cx="1398022" cy="306507"/>
          </a:xfrm>
          <a:prstGeom prst="roundRect">
            <a:avLst>
              <a:gd name="adj" fmla="val 0"/>
            </a:avLst>
          </a:prstGeom>
          <a:solidFill>
            <a:schemeClr val="accent1">
              <a:hueOff val="71527"/>
              <a:satOff val="-27511"/>
              <a:lumOff val="32816"/>
            </a:schemeClr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 anchorCtr="0"/>
          <a:lstStyle>
            <a:lvl1pPr>
              <a:lnSpc>
                <a:spcPct val="90000"/>
              </a:lnSpc>
            </a:lvl1pPr>
          </a:lstStyle>
          <a:p>
            <a:r>
              <a:rPr dirty="0"/>
              <a:t>Customers</a:t>
            </a:r>
          </a:p>
        </p:txBody>
      </p:sp>
      <p:sp>
        <p:nvSpPr>
          <p:cNvPr id="310" name="Line"/>
          <p:cNvSpPr/>
          <p:nvPr/>
        </p:nvSpPr>
        <p:spPr>
          <a:xfrm>
            <a:off x="2399957" y="3380336"/>
            <a:ext cx="4176960" cy="1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311" name="Company"/>
          <p:cNvSpPr/>
          <p:nvPr/>
        </p:nvSpPr>
        <p:spPr>
          <a:xfrm>
            <a:off x="5171442" y="3378748"/>
            <a:ext cx="1398022" cy="306508"/>
          </a:xfrm>
          <a:prstGeom prst="roundRect">
            <a:avLst>
              <a:gd name="adj" fmla="val 0"/>
            </a:avLst>
          </a:prstGeom>
          <a:solidFill>
            <a:schemeClr val="accent1">
              <a:hueOff val="71527"/>
              <a:satOff val="-27511"/>
              <a:lumOff val="32816"/>
            </a:schemeClr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 anchorCtr="0"/>
          <a:lstStyle>
            <a:lvl1pPr>
              <a:lnSpc>
                <a:spcPct val="90000"/>
              </a:lnSpc>
            </a:lvl1pPr>
          </a:lstStyle>
          <a:p>
            <a:r>
              <a:rPr dirty="0"/>
              <a:t>Company</a:t>
            </a:r>
          </a:p>
        </p:txBody>
      </p:sp>
      <p:sp>
        <p:nvSpPr>
          <p:cNvPr id="312" name="Line"/>
          <p:cNvSpPr/>
          <p:nvPr/>
        </p:nvSpPr>
        <p:spPr>
          <a:xfrm>
            <a:off x="2399957" y="4234672"/>
            <a:ext cx="4176960" cy="1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313" name="Competition"/>
          <p:cNvSpPr/>
          <p:nvPr/>
        </p:nvSpPr>
        <p:spPr>
          <a:xfrm>
            <a:off x="5171442" y="4233084"/>
            <a:ext cx="1398022" cy="306508"/>
          </a:xfrm>
          <a:prstGeom prst="roundRect">
            <a:avLst>
              <a:gd name="adj" fmla="val 0"/>
            </a:avLst>
          </a:prstGeom>
          <a:solidFill>
            <a:schemeClr val="accent1">
              <a:hueOff val="71527"/>
              <a:satOff val="-27511"/>
              <a:lumOff val="32816"/>
            </a:schemeClr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 anchorCtr="0"/>
          <a:lstStyle>
            <a:lvl1pPr>
              <a:lnSpc>
                <a:spcPct val="90000"/>
              </a:lnSpc>
            </a:lvl1pPr>
          </a:lstStyle>
          <a:p>
            <a:r>
              <a:t>Competition</a:t>
            </a:r>
          </a:p>
        </p:txBody>
      </p:sp>
      <p:sp>
        <p:nvSpPr>
          <p:cNvPr id="314" name="Line"/>
          <p:cNvSpPr/>
          <p:nvPr/>
        </p:nvSpPr>
        <p:spPr>
          <a:xfrm>
            <a:off x="2399990" y="5087628"/>
            <a:ext cx="4176927" cy="1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315" name="Context"/>
          <p:cNvSpPr/>
          <p:nvPr/>
        </p:nvSpPr>
        <p:spPr>
          <a:xfrm>
            <a:off x="5171442" y="5109191"/>
            <a:ext cx="1398022" cy="306507"/>
          </a:xfrm>
          <a:prstGeom prst="roundRect">
            <a:avLst>
              <a:gd name="adj" fmla="val 0"/>
            </a:avLst>
          </a:prstGeom>
          <a:solidFill>
            <a:schemeClr val="accent1">
              <a:hueOff val="71527"/>
              <a:satOff val="-27511"/>
              <a:lumOff val="32816"/>
            </a:schemeClr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 anchorCtr="0"/>
          <a:lstStyle>
            <a:lvl1pPr>
              <a:lnSpc>
                <a:spcPct val="90000"/>
              </a:lnSpc>
            </a:lvl1pPr>
          </a:lstStyle>
          <a:p>
            <a:r>
              <a:t>Context</a:t>
            </a:r>
          </a:p>
        </p:txBody>
      </p:sp>
      <p:sp>
        <p:nvSpPr>
          <p:cNvPr id="316" name="Rectangle"/>
          <p:cNvSpPr/>
          <p:nvPr/>
        </p:nvSpPr>
        <p:spPr>
          <a:xfrm>
            <a:off x="2398075" y="6322614"/>
            <a:ext cx="4181376" cy="2771327"/>
          </a:xfrm>
          <a:prstGeom prst="roundRect">
            <a:avLst>
              <a:gd name="adj" fmla="val 0"/>
            </a:avLst>
          </a:prstGeom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17" name="What value does  the offering create for target customers?"/>
          <p:cNvSpPr/>
          <p:nvPr/>
        </p:nvSpPr>
        <p:spPr>
          <a:xfrm>
            <a:off x="2482640" y="6561066"/>
            <a:ext cx="3808393" cy="523176"/>
          </a:xfrm>
          <a:prstGeom prst="roundRect">
            <a:avLst>
              <a:gd name="adj" fmla="val 0"/>
            </a:avLst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  <a:spcBef>
                <a:spcPts val="100"/>
              </a:spcBef>
              <a:defRPr sz="1500"/>
            </a:pPr>
            <a:r>
              <a:t>What value does </a:t>
            </a:r>
            <a:br/>
            <a:r>
              <a:t>the offering create for target customers?</a:t>
            </a:r>
          </a:p>
        </p:txBody>
      </p:sp>
      <p:sp>
        <p:nvSpPr>
          <p:cNvPr id="318" name="What value does…"/>
          <p:cNvSpPr/>
          <p:nvPr/>
        </p:nvSpPr>
        <p:spPr>
          <a:xfrm>
            <a:off x="2482640" y="7353590"/>
            <a:ext cx="3922758" cy="737801"/>
          </a:xfrm>
          <a:prstGeom prst="roundRect">
            <a:avLst>
              <a:gd name="adj" fmla="val 0"/>
            </a:avLst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  <a:spcBef>
                <a:spcPts val="100"/>
              </a:spcBef>
              <a:defRPr sz="1500"/>
            </a:pPr>
            <a:r>
              <a:t>What value does </a:t>
            </a:r>
          </a:p>
          <a:p>
            <a:pPr algn="l">
              <a:lnSpc>
                <a:spcPct val="90000"/>
              </a:lnSpc>
              <a:spcBef>
                <a:spcPts val="100"/>
              </a:spcBef>
              <a:defRPr sz="1500"/>
            </a:pPr>
            <a:r>
              <a:t>the offering create </a:t>
            </a:r>
            <a:br/>
            <a:r>
              <a:t>for the company’s collaborators?</a:t>
            </a:r>
          </a:p>
        </p:txBody>
      </p:sp>
      <p:sp>
        <p:nvSpPr>
          <p:cNvPr id="319" name="What value does  the offering create for the company?"/>
          <p:cNvSpPr/>
          <p:nvPr/>
        </p:nvSpPr>
        <p:spPr>
          <a:xfrm>
            <a:off x="2482640" y="8377755"/>
            <a:ext cx="3679454" cy="523176"/>
          </a:xfrm>
          <a:prstGeom prst="roundRect">
            <a:avLst>
              <a:gd name="adj" fmla="val 0"/>
            </a:avLst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  <a:spcBef>
                <a:spcPts val="100"/>
              </a:spcBef>
              <a:defRPr sz="1500"/>
            </a:pPr>
            <a:r>
              <a:t>What value does </a:t>
            </a:r>
            <a:br/>
            <a:r>
              <a:t>the offering create for the company?</a:t>
            </a:r>
          </a:p>
        </p:txBody>
      </p:sp>
      <p:sp>
        <p:nvSpPr>
          <p:cNvPr id="320" name="Value Proposition"/>
          <p:cNvSpPr/>
          <p:nvPr/>
        </p:nvSpPr>
        <p:spPr>
          <a:xfrm>
            <a:off x="2399281" y="6014541"/>
            <a:ext cx="1837361" cy="306507"/>
          </a:xfrm>
          <a:prstGeom prst="roundRect">
            <a:avLst>
              <a:gd name="adj" fmla="val 0"/>
            </a:avLst>
          </a:prstGeom>
          <a:solidFill>
            <a:srgbClr val="253A6C"/>
          </a:solidFill>
          <a:ln w="12700">
            <a:solidFill>
              <a:srgbClr val="253A6C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lnSpc>
                <a:spcPct val="900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 Value Proposition</a:t>
            </a:r>
          </a:p>
        </p:txBody>
      </p:sp>
      <p:sp>
        <p:nvSpPr>
          <p:cNvPr id="321" name="Line"/>
          <p:cNvSpPr/>
          <p:nvPr/>
        </p:nvSpPr>
        <p:spPr>
          <a:xfrm>
            <a:off x="2399957" y="7246473"/>
            <a:ext cx="4176960" cy="1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322" name="Line"/>
          <p:cNvSpPr/>
          <p:nvPr/>
        </p:nvSpPr>
        <p:spPr>
          <a:xfrm>
            <a:off x="2399957" y="8173824"/>
            <a:ext cx="4176960" cy="1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323" name="Collaborator Value"/>
          <p:cNvSpPr/>
          <p:nvPr/>
        </p:nvSpPr>
        <p:spPr>
          <a:xfrm>
            <a:off x="4607560" y="7244886"/>
            <a:ext cx="1961904" cy="306507"/>
          </a:xfrm>
          <a:prstGeom prst="roundRect">
            <a:avLst>
              <a:gd name="adj" fmla="val 0"/>
            </a:avLst>
          </a:prstGeom>
          <a:solidFill>
            <a:schemeClr val="accent6">
              <a:hueOff val="-13368928"/>
              <a:satOff val="50343"/>
              <a:lumOff val="-1738"/>
            </a:schemeClr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 anchorCtr="0"/>
          <a:lstStyle>
            <a:lvl1pPr>
              <a:lnSpc>
                <a:spcPct val="90000"/>
              </a:lnSpc>
            </a:lvl1pPr>
          </a:lstStyle>
          <a:p>
            <a:r>
              <a:t>Collaborator Value</a:t>
            </a:r>
          </a:p>
        </p:txBody>
      </p:sp>
      <p:sp>
        <p:nvSpPr>
          <p:cNvPr id="324" name="Customer Value"/>
          <p:cNvSpPr/>
          <p:nvPr/>
        </p:nvSpPr>
        <p:spPr>
          <a:xfrm>
            <a:off x="4607560" y="6321027"/>
            <a:ext cx="1961904" cy="306507"/>
          </a:xfrm>
          <a:prstGeom prst="roundRect">
            <a:avLst>
              <a:gd name="adj" fmla="val 0"/>
            </a:avLst>
          </a:prstGeom>
          <a:solidFill>
            <a:schemeClr val="accent6">
              <a:hueOff val="-13368928"/>
              <a:satOff val="50343"/>
              <a:lumOff val="-1738"/>
            </a:schemeClr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 anchorCtr="0"/>
          <a:lstStyle>
            <a:lvl1pPr>
              <a:lnSpc>
                <a:spcPct val="90000"/>
              </a:lnSpc>
            </a:lvl1pPr>
          </a:lstStyle>
          <a:p>
            <a:r>
              <a:rPr dirty="0"/>
              <a:t>Customer Value</a:t>
            </a:r>
          </a:p>
        </p:txBody>
      </p:sp>
      <p:sp>
        <p:nvSpPr>
          <p:cNvPr id="325" name="Company Value"/>
          <p:cNvSpPr/>
          <p:nvPr/>
        </p:nvSpPr>
        <p:spPr>
          <a:xfrm>
            <a:off x="4607560" y="8172236"/>
            <a:ext cx="1961904" cy="306508"/>
          </a:xfrm>
          <a:prstGeom prst="roundRect">
            <a:avLst>
              <a:gd name="adj" fmla="val 0"/>
            </a:avLst>
          </a:prstGeom>
          <a:solidFill>
            <a:schemeClr val="accent6">
              <a:hueOff val="-13368928"/>
              <a:satOff val="50343"/>
              <a:lumOff val="-1738"/>
            </a:schemeClr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 anchorCtr="0"/>
          <a:lstStyle>
            <a:lvl1pPr>
              <a:lnSpc>
                <a:spcPct val="90000"/>
              </a:lnSpc>
            </a:lvl1pPr>
          </a:lstStyle>
          <a:p>
            <a:r>
              <a:t>Company Value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8" name="Price"/>
          <p:cNvSpPr/>
          <p:nvPr/>
        </p:nvSpPr>
        <p:spPr>
          <a:xfrm>
            <a:off x="7137105" y="5015260"/>
            <a:ext cx="1249803" cy="306352"/>
          </a:xfrm>
          <a:prstGeom prst="roundRect">
            <a:avLst>
              <a:gd name="adj" fmla="val 49247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t>Price</a:t>
            </a:r>
          </a:p>
        </p:txBody>
      </p:sp>
      <p:sp>
        <p:nvSpPr>
          <p:cNvPr id="329" name="Place"/>
          <p:cNvSpPr/>
          <p:nvPr/>
        </p:nvSpPr>
        <p:spPr>
          <a:xfrm>
            <a:off x="5893113" y="5716687"/>
            <a:ext cx="1249804" cy="306352"/>
          </a:xfrm>
          <a:prstGeom prst="roundRect">
            <a:avLst>
              <a:gd name="adj" fmla="val 49247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t>Place</a:t>
            </a:r>
          </a:p>
        </p:txBody>
      </p:sp>
      <p:sp>
        <p:nvSpPr>
          <p:cNvPr id="330" name="Promotion"/>
          <p:cNvSpPr/>
          <p:nvPr/>
        </p:nvSpPr>
        <p:spPr>
          <a:xfrm>
            <a:off x="4654601" y="5015260"/>
            <a:ext cx="1249804" cy="306352"/>
          </a:xfrm>
          <a:prstGeom prst="roundRect">
            <a:avLst>
              <a:gd name="adj" fmla="val 49247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rPr dirty="0"/>
              <a:t>Promotion</a:t>
            </a:r>
          </a:p>
        </p:txBody>
      </p:sp>
      <p:sp>
        <p:nvSpPr>
          <p:cNvPr id="331" name="Product"/>
          <p:cNvSpPr/>
          <p:nvPr/>
        </p:nvSpPr>
        <p:spPr>
          <a:xfrm>
            <a:off x="5893113" y="4316615"/>
            <a:ext cx="1249804" cy="306352"/>
          </a:xfrm>
          <a:prstGeom prst="roundRect">
            <a:avLst>
              <a:gd name="adj" fmla="val 49247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t>Product</a:t>
            </a:r>
          </a:p>
        </p:txBody>
      </p:sp>
      <p:sp>
        <p:nvSpPr>
          <p:cNvPr id="332" name="Figure 8. The 4-P Framewor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8. The 4-P Framework </a:t>
            </a:r>
          </a:p>
        </p:txBody>
      </p:sp>
      <p:grpSp>
        <p:nvGrpSpPr>
          <p:cNvPr id="335" name="Group"/>
          <p:cNvGrpSpPr/>
          <p:nvPr/>
        </p:nvGrpSpPr>
        <p:grpSpPr>
          <a:xfrm>
            <a:off x="6165853" y="4917494"/>
            <a:ext cx="704324" cy="501886"/>
            <a:chOff x="0" y="0"/>
            <a:chExt cx="704322" cy="501885"/>
          </a:xfrm>
        </p:grpSpPr>
        <p:sp>
          <p:nvSpPr>
            <p:cNvPr id="333" name="Shape"/>
            <p:cNvSpPr/>
            <p:nvPr/>
          </p:nvSpPr>
          <p:spPr>
            <a:xfrm>
              <a:off x="0" y="0"/>
              <a:ext cx="704322" cy="501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4"/>
                    <a:pt x="4839" y="0"/>
                    <a:pt x="10812" y="0"/>
                  </a:cubicBezTo>
                  <a:cubicBezTo>
                    <a:pt x="16761" y="0"/>
                    <a:pt x="21600" y="4834"/>
                    <a:pt x="21600" y="10800"/>
                  </a:cubicBezTo>
                  <a:lnTo>
                    <a:pt x="21600" y="10800"/>
                  </a:lnTo>
                  <a:cubicBezTo>
                    <a:pt x="21600" y="16766"/>
                    <a:pt x="16761" y="21600"/>
                    <a:pt x="10812" y="21600"/>
                  </a:cubicBezTo>
                  <a:cubicBezTo>
                    <a:pt x="4839" y="21600"/>
                    <a:pt x="0" y="16766"/>
                    <a:pt x="0" y="10800"/>
                  </a:cubicBezTo>
                </a:path>
              </a:pathLst>
            </a:cu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4" name="Value"/>
            <p:cNvSpPr txBox="1"/>
            <p:nvPr/>
          </p:nvSpPr>
          <p:spPr>
            <a:xfrm>
              <a:off x="60935" y="135981"/>
              <a:ext cx="610133" cy="2789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 anchorCtr="0">
              <a:noAutofit/>
            </a:bodyPr>
            <a:lstStyle>
              <a:lvl1pPr defTabSz="914400">
                <a:lnSpc>
                  <a:spcPct val="7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rPr dirty="0"/>
                <a:t>Value</a:t>
              </a:r>
            </a:p>
          </p:txBody>
        </p:sp>
      </p:grpSp>
      <p:sp>
        <p:nvSpPr>
          <p:cNvPr id="336" name="Arrow"/>
          <p:cNvSpPr/>
          <p:nvPr/>
        </p:nvSpPr>
        <p:spPr>
          <a:xfrm>
            <a:off x="5964544" y="5080959"/>
            <a:ext cx="159745" cy="174954"/>
          </a:xfrm>
          <a:prstGeom prst="rightArrow">
            <a:avLst>
              <a:gd name="adj1" fmla="val 32944"/>
              <a:gd name="adj2" fmla="val 38017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7" name="Arrow"/>
          <p:cNvSpPr/>
          <p:nvPr/>
        </p:nvSpPr>
        <p:spPr>
          <a:xfrm flipH="1">
            <a:off x="6920318" y="5080959"/>
            <a:ext cx="159745" cy="174954"/>
          </a:xfrm>
          <a:prstGeom prst="rightArrow">
            <a:avLst>
              <a:gd name="adj1" fmla="val 32944"/>
              <a:gd name="adj2" fmla="val 38017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8" name="Arrow"/>
          <p:cNvSpPr/>
          <p:nvPr/>
        </p:nvSpPr>
        <p:spPr>
          <a:xfrm rot="16200000" flipH="1">
            <a:off x="6435464" y="4693645"/>
            <a:ext cx="165101" cy="174954"/>
          </a:xfrm>
          <a:prstGeom prst="rightArrow">
            <a:avLst>
              <a:gd name="adj1" fmla="val 32944"/>
              <a:gd name="adj2" fmla="val 36784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9" name="Arrow"/>
          <p:cNvSpPr/>
          <p:nvPr/>
        </p:nvSpPr>
        <p:spPr>
          <a:xfrm rot="16200000">
            <a:off x="6435464" y="5472342"/>
            <a:ext cx="165101" cy="174954"/>
          </a:xfrm>
          <a:prstGeom prst="rightArrow">
            <a:avLst>
              <a:gd name="adj1" fmla="val 32944"/>
              <a:gd name="adj2" fmla="val 36784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2" name="Price"/>
          <p:cNvSpPr/>
          <p:nvPr/>
        </p:nvSpPr>
        <p:spPr>
          <a:xfrm>
            <a:off x="8606867" y="4989192"/>
            <a:ext cx="1249804" cy="306352"/>
          </a:xfrm>
          <a:prstGeom prst="roundRect">
            <a:avLst>
              <a:gd name="adj" fmla="val 49247"/>
            </a:avLst>
          </a:pr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t>Price</a:t>
            </a:r>
          </a:p>
        </p:txBody>
      </p:sp>
      <p:sp>
        <p:nvSpPr>
          <p:cNvPr id="343" name="Place"/>
          <p:cNvSpPr/>
          <p:nvPr/>
        </p:nvSpPr>
        <p:spPr>
          <a:xfrm>
            <a:off x="8606867" y="5626082"/>
            <a:ext cx="1249804" cy="306352"/>
          </a:xfrm>
          <a:prstGeom prst="roundRect">
            <a:avLst>
              <a:gd name="adj" fmla="val 49247"/>
            </a:avLst>
          </a:pr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t>Place</a:t>
            </a:r>
          </a:p>
        </p:txBody>
      </p:sp>
      <p:sp>
        <p:nvSpPr>
          <p:cNvPr id="344" name="Promotion"/>
          <p:cNvSpPr/>
          <p:nvPr/>
        </p:nvSpPr>
        <p:spPr>
          <a:xfrm>
            <a:off x="3115628" y="5305084"/>
            <a:ext cx="1249804" cy="306352"/>
          </a:xfrm>
          <a:prstGeom prst="roundRect">
            <a:avLst>
              <a:gd name="adj" fmla="val 49247"/>
            </a:avLst>
          </a:pr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t>Promotion</a:t>
            </a:r>
          </a:p>
        </p:txBody>
      </p:sp>
      <p:sp>
        <p:nvSpPr>
          <p:cNvPr id="345" name="Product"/>
          <p:cNvSpPr/>
          <p:nvPr/>
        </p:nvSpPr>
        <p:spPr>
          <a:xfrm>
            <a:off x="5893113" y="3766958"/>
            <a:ext cx="1249804" cy="306352"/>
          </a:xfrm>
          <a:prstGeom prst="roundRect">
            <a:avLst>
              <a:gd name="adj" fmla="val 49247"/>
            </a:avLst>
          </a:pr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t>Product</a:t>
            </a:r>
          </a:p>
        </p:txBody>
      </p:sp>
      <p:sp>
        <p:nvSpPr>
          <p:cNvPr id="346" name="Figure 9. The Four Ps and the Marketing Mix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9. The Four Ps and the Marketing Mix</a:t>
            </a:r>
          </a:p>
        </p:txBody>
      </p:sp>
      <p:sp>
        <p:nvSpPr>
          <p:cNvPr id="347" name="Right Brace 2"/>
          <p:cNvSpPr/>
          <p:nvPr/>
        </p:nvSpPr>
        <p:spPr>
          <a:xfrm>
            <a:off x="8441609" y="5581404"/>
            <a:ext cx="73449" cy="373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815"/>
                  <a:pt x="10800" y="1820"/>
                </a:cubicBezTo>
                <a:lnTo>
                  <a:pt x="10800" y="8980"/>
                </a:lnTo>
                <a:cubicBezTo>
                  <a:pt x="10800" y="9985"/>
                  <a:pt x="15635" y="10800"/>
                  <a:pt x="21600" y="10800"/>
                </a:cubicBezTo>
                <a:cubicBezTo>
                  <a:pt x="15635" y="10800"/>
                  <a:pt x="10800" y="11615"/>
                  <a:pt x="10800" y="12620"/>
                </a:cubicBezTo>
                <a:lnTo>
                  <a:pt x="10800" y="19780"/>
                </a:lnTo>
                <a:cubicBezTo>
                  <a:pt x="10800" y="20785"/>
                  <a:pt x="5965" y="21600"/>
                  <a:pt x="0" y="21600"/>
                </a:cubicBezTo>
              </a:path>
            </a:pathLst>
          </a:custGeom>
          <a:ln>
            <a:solidFill>
              <a:srgbClr val="2A2A2A"/>
            </a:solidFill>
          </a:ln>
        </p:spPr>
        <p:txBody>
          <a:bodyPr lIns="50800" tIns="50800" rIns="50800" bIns="50800"/>
          <a:lstStyle/>
          <a:p>
            <a:pPr algn="l" defTabSz="914400">
              <a:defRPr sz="1800"/>
            </a:pPr>
            <a:endParaRPr/>
          </a:p>
        </p:txBody>
      </p:sp>
      <p:sp>
        <p:nvSpPr>
          <p:cNvPr id="348" name="Right Brace 52"/>
          <p:cNvSpPr/>
          <p:nvPr/>
        </p:nvSpPr>
        <p:spPr>
          <a:xfrm>
            <a:off x="8441609" y="4955867"/>
            <a:ext cx="73449" cy="373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815"/>
                  <a:pt x="10800" y="1820"/>
                </a:cubicBezTo>
                <a:lnTo>
                  <a:pt x="10800" y="8980"/>
                </a:lnTo>
                <a:cubicBezTo>
                  <a:pt x="10800" y="9985"/>
                  <a:pt x="15635" y="10800"/>
                  <a:pt x="21600" y="10800"/>
                </a:cubicBezTo>
                <a:cubicBezTo>
                  <a:pt x="15635" y="10800"/>
                  <a:pt x="10800" y="11615"/>
                  <a:pt x="10800" y="12620"/>
                </a:cubicBezTo>
                <a:lnTo>
                  <a:pt x="10800" y="19780"/>
                </a:lnTo>
                <a:cubicBezTo>
                  <a:pt x="10800" y="20785"/>
                  <a:pt x="5965" y="21600"/>
                  <a:pt x="0" y="21600"/>
                </a:cubicBezTo>
              </a:path>
            </a:pathLst>
          </a:custGeom>
          <a:ln>
            <a:solidFill>
              <a:srgbClr val="2A2A2A"/>
            </a:solidFill>
          </a:ln>
        </p:spPr>
        <p:txBody>
          <a:bodyPr lIns="50800" tIns="50800" rIns="50800" bIns="50800"/>
          <a:lstStyle/>
          <a:p>
            <a:pPr algn="l" defTabSz="914400">
              <a:defRPr sz="1800"/>
            </a:pPr>
            <a:endParaRPr/>
          </a:p>
        </p:txBody>
      </p:sp>
      <p:sp>
        <p:nvSpPr>
          <p:cNvPr id="349" name="Left Brace 1"/>
          <p:cNvSpPr/>
          <p:nvPr/>
        </p:nvSpPr>
        <p:spPr>
          <a:xfrm rot="5400000">
            <a:off x="6447686" y="2363968"/>
            <a:ext cx="127727" cy="3739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411"/>
                  <a:pt x="10800" y="21179"/>
                </a:cubicBezTo>
                <a:lnTo>
                  <a:pt x="10800" y="11268"/>
                </a:lnTo>
                <a:cubicBezTo>
                  <a:pt x="10800" y="11035"/>
                  <a:pt x="5965" y="10847"/>
                  <a:pt x="0" y="10847"/>
                </a:cubicBezTo>
                <a:cubicBezTo>
                  <a:pt x="5965" y="10847"/>
                  <a:pt x="10800" y="10658"/>
                  <a:pt x="10800" y="10426"/>
                </a:cubicBezTo>
                <a:lnTo>
                  <a:pt x="10800" y="421"/>
                </a:lnTo>
                <a:cubicBezTo>
                  <a:pt x="10800" y="189"/>
                  <a:pt x="15635" y="0"/>
                  <a:pt x="21600" y="0"/>
                </a:cubicBezTo>
              </a:path>
            </a:pathLst>
          </a:custGeom>
          <a:ln>
            <a:solidFill>
              <a:srgbClr val="2A2A2A"/>
            </a:solidFill>
            <a:miter lim="400000"/>
          </a:ln>
        </p:spPr>
        <p:txBody>
          <a:bodyPr lIns="50800" tIns="50800" rIns="50800" bIns="50800"/>
          <a:lstStyle/>
          <a:p>
            <a:pPr algn="l" defTabSz="914400">
              <a:defRPr sz="1800"/>
            </a:pPr>
            <a:endParaRPr/>
          </a:p>
        </p:txBody>
      </p:sp>
      <p:sp>
        <p:nvSpPr>
          <p:cNvPr id="350" name="Line"/>
          <p:cNvSpPr/>
          <p:nvPr/>
        </p:nvSpPr>
        <p:spPr>
          <a:xfrm>
            <a:off x="4455366" y="4998334"/>
            <a:ext cx="98495" cy="922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174"/>
                  <a:pt x="10800" y="20648"/>
                </a:cubicBezTo>
                <a:lnTo>
                  <a:pt x="10800" y="11696"/>
                </a:lnTo>
                <a:cubicBezTo>
                  <a:pt x="10800" y="11171"/>
                  <a:pt x="5965" y="10745"/>
                  <a:pt x="0" y="10745"/>
                </a:cubicBezTo>
                <a:cubicBezTo>
                  <a:pt x="5965" y="10745"/>
                  <a:pt x="10800" y="10319"/>
                  <a:pt x="10800" y="9793"/>
                </a:cubicBezTo>
                <a:lnTo>
                  <a:pt x="10800" y="952"/>
                </a:lnTo>
                <a:cubicBezTo>
                  <a:pt x="10800" y="426"/>
                  <a:pt x="15635" y="0"/>
                  <a:pt x="21600" y="0"/>
                </a:cubicBezTo>
              </a:path>
            </a:pathLst>
          </a:custGeom>
          <a:ln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368" name="Group"/>
          <p:cNvGrpSpPr/>
          <p:nvPr/>
        </p:nvGrpSpPr>
        <p:grpSpPr>
          <a:xfrm>
            <a:off x="4642407" y="4387123"/>
            <a:ext cx="3725817" cy="1532028"/>
            <a:chOff x="0" y="0"/>
            <a:chExt cx="3725816" cy="1532027"/>
          </a:xfrm>
        </p:grpSpPr>
        <p:grpSp>
          <p:nvGrpSpPr>
            <p:cNvPr id="353" name="Group"/>
            <p:cNvGrpSpPr/>
            <p:nvPr/>
          </p:nvGrpSpPr>
          <p:grpSpPr>
            <a:xfrm>
              <a:off x="1494436" y="530370"/>
              <a:ext cx="704324" cy="501887"/>
              <a:chOff x="0" y="0"/>
              <a:chExt cx="704322" cy="501885"/>
            </a:xfrm>
          </p:grpSpPr>
          <p:sp>
            <p:nvSpPr>
              <p:cNvPr id="351" name="Shape"/>
              <p:cNvSpPr/>
              <p:nvPr/>
            </p:nvSpPr>
            <p:spPr>
              <a:xfrm>
                <a:off x="0" y="0"/>
                <a:ext cx="704322" cy="5018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4834"/>
                      <a:pt x="4839" y="0"/>
                      <a:pt x="10812" y="0"/>
                    </a:cubicBezTo>
                    <a:cubicBezTo>
                      <a:pt x="16761" y="0"/>
                      <a:pt x="21600" y="4834"/>
                      <a:pt x="21600" y="10800"/>
                    </a:cubicBezTo>
                    <a:lnTo>
                      <a:pt x="21600" y="10800"/>
                    </a:lnTo>
                    <a:cubicBezTo>
                      <a:pt x="21600" y="16766"/>
                      <a:pt x="16761" y="21600"/>
                      <a:pt x="10812" y="21600"/>
                    </a:cubicBezTo>
                    <a:cubicBezTo>
                      <a:pt x="4839" y="21600"/>
                      <a:pt x="0" y="16766"/>
                      <a:pt x="0" y="10800"/>
                    </a:cubicBezTo>
                  </a:path>
                </a:pathLst>
              </a:custGeom>
              <a:solidFill>
                <a:schemeClr val="accent6">
                  <a:hueOff val="-13368928"/>
                  <a:satOff val="50343"/>
                  <a:lumOff val="-1738"/>
                </a:schemeClr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352" name="Value"/>
              <p:cNvSpPr txBox="1"/>
              <p:nvPr/>
            </p:nvSpPr>
            <p:spPr>
              <a:xfrm>
                <a:off x="60935" y="135980"/>
                <a:ext cx="610133" cy="2789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 anchorCtr="0">
                <a:noAutofit/>
              </a:bodyPr>
              <a:lstStyle>
                <a:lvl1pPr defTabSz="914400">
                  <a:lnSpc>
                    <a:spcPct val="70000"/>
                  </a:lnSpc>
                  <a:buClr>
                    <a:srgbClr val="000000"/>
                  </a:buClr>
                  <a:buFont typeface="Century Gothic"/>
                  <a:defRPr>
                    <a:uFill>
                      <a:solidFill>
                        <a:srgbClr val="000000"/>
                      </a:solidFill>
                    </a:uFill>
                  </a:defRPr>
                </a:lvl1pPr>
              </a:lstStyle>
              <a:p>
                <a:r>
                  <a:rPr dirty="0"/>
                  <a:t>Value</a:t>
                </a:r>
              </a:p>
            </p:txBody>
          </p:sp>
        </p:grpSp>
        <p:sp>
          <p:nvSpPr>
            <p:cNvPr id="354" name="Product"/>
            <p:cNvSpPr/>
            <p:nvPr/>
          </p:nvSpPr>
          <p:spPr>
            <a:xfrm>
              <a:off x="0" y="1182"/>
              <a:ext cx="1191422" cy="301741"/>
            </a:xfrm>
            <a:prstGeom prst="roundRect">
              <a:avLst>
                <a:gd name="adj" fmla="val 50000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 anchorCtr="0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Product</a:t>
              </a:r>
            </a:p>
          </p:txBody>
        </p:sp>
        <p:sp>
          <p:nvSpPr>
            <p:cNvPr id="355" name="Service"/>
            <p:cNvSpPr/>
            <p:nvPr/>
          </p:nvSpPr>
          <p:spPr>
            <a:xfrm>
              <a:off x="1270024" y="1182"/>
              <a:ext cx="1188458" cy="301741"/>
            </a:xfrm>
            <a:prstGeom prst="roundRect">
              <a:avLst>
                <a:gd name="adj" fmla="val 48130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 anchorCtr="0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Service</a:t>
              </a:r>
            </a:p>
          </p:txBody>
        </p:sp>
        <p:sp>
          <p:nvSpPr>
            <p:cNvPr id="356" name="Brand"/>
            <p:cNvSpPr/>
            <p:nvPr/>
          </p:nvSpPr>
          <p:spPr>
            <a:xfrm>
              <a:off x="2534603" y="0"/>
              <a:ext cx="1191213" cy="304105"/>
            </a:xfrm>
            <a:prstGeom prst="roundRect">
              <a:avLst>
                <a:gd name="adj" fmla="val 47226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 anchorCtr="0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Brand</a:t>
              </a:r>
            </a:p>
          </p:txBody>
        </p:sp>
        <p:sp>
          <p:nvSpPr>
            <p:cNvPr id="357" name="Communication"/>
            <p:cNvSpPr/>
            <p:nvPr/>
          </p:nvSpPr>
          <p:spPr>
            <a:xfrm>
              <a:off x="0" y="1225675"/>
              <a:ext cx="1834981" cy="306352"/>
            </a:xfrm>
            <a:prstGeom prst="roundRect">
              <a:avLst>
                <a:gd name="adj" fmla="val 49247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 anchorCtr="0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Communication</a:t>
              </a:r>
            </a:p>
          </p:txBody>
        </p:sp>
        <p:sp>
          <p:nvSpPr>
            <p:cNvPr id="358" name="Distribution"/>
            <p:cNvSpPr/>
            <p:nvPr/>
          </p:nvSpPr>
          <p:spPr>
            <a:xfrm>
              <a:off x="1886969" y="1225675"/>
              <a:ext cx="1838846" cy="306352"/>
            </a:xfrm>
            <a:prstGeom prst="roundRect">
              <a:avLst>
                <a:gd name="adj" fmla="val 49247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 anchorCtr="0">
              <a:noAutofit/>
            </a:bodyPr>
            <a:lstStyle>
              <a:lvl1pPr>
                <a:lnSpc>
                  <a:spcPct val="80000"/>
                </a:lnSpc>
              </a:lvl1pPr>
            </a:lstStyle>
            <a:p>
              <a:r>
                <a:t>Distribution</a:t>
              </a:r>
            </a:p>
          </p:txBody>
        </p:sp>
        <p:sp>
          <p:nvSpPr>
            <p:cNvPr id="359" name="Price"/>
            <p:cNvSpPr/>
            <p:nvPr/>
          </p:nvSpPr>
          <p:spPr>
            <a:xfrm>
              <a:off x="2476285" y="623178"/>
              <a:ext cx="1249530" cy="306352"/>
            </a:xfrm>
            <a:prstGeom prst="roundRect">
              <a:avLst>
                <a:gd name="adj" fmla="val 49247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 anchorCtr="0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Price</a:t>
              </a:r>
            </a:p>
          </p:txBody>
        </p:sp>
        <p:sp>
          <p:nvSpPr>
            <p:cNvPr id="360" name="Incentives"/>
            <p:cNvSpPr/>
            <p:nvPr/>
          </p:nvSpPr>
          <p:spPr>
            <a:xfrm>
              <a:off x="0" y="623178"/>
              <a:ext cx="1249803" cy="306352"/>
            </a:xfrm>
            <a:prstGeom prst="roundRect">
              <a:avLst>
                <a:gd name="adj" fmla="val 49247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 anchorCtr="0">
              <a:noAutofit/>
            </a:bodyPr>
            <a:lstStyle>
              <a:lvl1pPr>
                <a:lnSpc>
                  <a:spcPct val="80000"/>
                </a:lnSpc>
              </a:lvl1pPr>
            </a:lstStyle>
            <a:p>
              <a:r>
                <a:t>Incentives</a:t>
              </a:r>
            </a:p>
          </p:txBody>
        </p:sp>
        <p:sp>
          <p:nvSpPr>
            <p:cNvPr id="361" name="Arrow"/>
            <p:cNvSpPr/>
            <p:nvPr/>
          </p:nvSpPr>
          <p:spPr>
            <a:xfrm>
              <a:off x="1309437" y="688877"/>
              <a:ext cx="159744" cy="174954"/>
            </a:xfrm>
            <a:prstGeom prst="rightArrow">
              <a:avLst>
                <a:gd name="adj1" fmla="val 32944"/>
                <a:gd name="adj2" fmla="val 38017"/>
              </a:avLst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2" name="Arrow"/>
            <p:cNvSpPr/>
            <p:nvPr/>
          </p:nvSpPr>
          <p:spPr>
            <a:xfrm flipH="1">
              <a:off x="2227111" y="688877"/>
              <a:ext cx="159745" cy="174954"/>
            </a:xfrm>
            <a:prstGeom prst="rightArrow">
              <a:avLst>
                <a:gd name="adj1" fmla="val 32944"/>
                <a:gd name="adj2" fmla="val 38017"/>
              </a:avLst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3" name="Arrow"/>
            <p:cNvSpPr/>
            <p:nvPr/>
          </p:nvSpPr>
          <p:spPr>
            <a:xfrm rot="18900000">
              <a:off x="1458207" y="995534"/>
              <a:ext cx="169225" cy="174954"/>
            </a:xfrm>
            <a:prstGeom prst="rightArrow">
              <a:avLst>
                <a:gd name="adj1" fmla="val 32944"/>
                <a:gd name="adj2" fmla="val 35888"/>
              </a:avLst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4" name="Arrow"/>
            <p:cNvSpPr/>
            <p:nvPr/>
          </p:nvSpPr>
          <p:spPr>
            <a:xfrm rot="13500000">
              <a:off x="2076598" y="995534"/>
              <a:ext cx="169225" cy="174954"/>
            </a:xfrm>
            <a:prstGeom prst="rightArrow">
              <a:avLst>
                <a:gd name="adj1" fmla="val 32944"/>
                <a:gd name="adj2" fmla="val 35888"/>
              </a:avLst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5" name="Arrow"/>
            <p:cNvSpPr/>
            <p:nvPr/>
          </p:nvSpPr>
          <p:spPr>
            <a:xfrm rot="16200000" flipH="1">
              <a:off x="1790480" y="325571"/>
              <a:ext cx="127001" cy="174955"/>
            </a:xfrm>
            <a:prstGeom prst="rightArrow">
              <a:avLst>
                <a:gd name="adj1" fmla="val 32944"/>
                <a:gd name="adj2" fmla="val 47819"/>
              </a:avLst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6" name="Arrow"/>
            <p:cNvSpPr/>
            <p:nvPr/>
          </p:nvSpPr>
          <p:spPr>
            <a:xfrm rot="18900000" flipH="1">
              <a:off x="2171174" y="374712"/>
              <a:ext cx="169224" cy="174954"/>
            </a:xfrm>
            <a:prstGeom prst="rightArrow">
              <a:avLst>
                <a:gd name="adj1" fmla="val 32944"/>
                <a:gd name="adj2" fmla="val 35888"/>
              </a:avLst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7" name="Arrow"/>
            <p:cNvSpPr/>
            <p:nvPr/>
          </p:nvSpPr>
          <p:spPr>
            <a:xfrm rot="13500000" flipH="1">
              <a:off x="1385276" y="375124"/>
              <a:ext cx="169224" cy="174954"/>
            </a:xfrm>
            <a:prstGeom prst="rightArrow">
              <a:avLst>
                <a:gd name="adj1" fmla="val 32944"/>
                <a:gd name="adj2" fmla="val 35888"/>
              </a:avLst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71" name="Figure 10. The Five Forces of Competi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10. The Five Forces of Competition </a:t>
            </a:r>
          </a:p>
        </p:txBody>
      </p:sp>
      <p:sp>
        <p:nvSpPr>
          <p:cNvPr id="372" name="Competitors"/>
          <p:cNvSpPr/>
          <p:nvPr/>
        </p:nvSpPr>
        <p:spPr>
          <a:xfrm>
            <a:off x="5778529" y="4520057"/>
            <a:ext cx="1439752" cy="716952"/>
          </a:xfrm>
          <a:prstGeom prst="roundRect">
            <a:avLst>
              <a:gd name="adj" fmla="val 29060"/>
            </a:avLst>
          </a:prstGeom>
          <a:solidFill>
            <a:srgbClr val="FFD67E"/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914400"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Competitors</a:t>
            </a:r>
          </a:p>
        </p:txBody>
      </p:sp>
      <p:sp>
        <p:nvSpPr>
          <p:cNvPr id="373" name="Shape"/>
          <p:cNvSpPr/>
          <p:nvPr/>
        </p:nvSpPr>
        <p:spPr>
          <a:xfrm>
            <a:off x="6238958" y="4627576"/>
            <a:ext cx="515733" cy="121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81" y="21600"/>
                </a:moveTo>
                <a:lnTo>
                  <a:pt x="15024" y="16200"/>
                </a:lnTo>
                <a:lnTo>
                  <a:pt x="16668" y="16200"/>
                </a:lnTo>
                <a:cubicBezTo>
                  <a:pt x="15703" y="6663"/>
                  <a:pt x="12330" y="0"/>
                  <a:pt x="8468" y="0"/>
                </a:cubicBezTo>
                <a:lnTo>
                  <a:pt x="11756" y="0"/>
                </a:lnTo>
                <a:cubicBezTo>
                  <a:pt x="15618" y="0"/>
                  <a:pt x="18991" y="6663"/>
                  <a:pt x="19956" y="16200"/>
                </a:cubicBezTo>
                <a:lnTo>
                  <a:pt x="21600" y="16200"/>
                </a:lnTo>
                <a:close/>
                <a:moveTo>
                  <a:pt x="10112" y="411"/>
                </a:moveTo>
                <a:cubicBezTo>
                  <a:pt x="6146" y="2413"/>
                  <a:pt x="3288" y="11287"/>
                  <a:pt x="3288" y="21600"/>
                </a:cubicBezTo>
                <a:lnTo>
                  <a:pt x="0" y="21600"/>
                </a:lnTo>
                <a:cubicBezTo>
                  <a:pt x="0" y="9671"/>
                  <a:pt x="3791" y="0"/>
                  <a:pt x="8468" y="0"/>
                </a:cubicBezTo>
                <a:cubicBezTo>
                  <a:pt x="9020" y="0"/>
                  <a:pt x="9571" y="138"/>
                  <a:pt x="10112" y="411"/>
                </a:cubicBezTo>
                <a:close/>
              </a:path>
            </a:pathLst>
          </a:cu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74" name="Shape"/>
          <p:cNvSpPr/>
          <p:nvPr/>
        </p:nvSpPr>
        <p:spPr>
          <a:xfrm>
            <a:off x="6238958" y="4652976"/>
            <a:ext cx="241451" cy="121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11"/>
                </a:moveTo>
                <a:cubicBezTo>
                  <a:pt x="13128" y="2413"/>
                  <a:pt x="7023" y="11287"/>
                  <a:pt x="7023" y="21600"/>
                </a:cubicBezTo>
                <a:lnTo>
                  <a:pt x="0" y="21600"/>
                </a:lnTo>
                <a:cubicBezTo>
                  <a:pt x="0" y="9671"/>
                  <a:pt x="8098" y="0"/>
                  <a:pt x="18088" y="0"/>
                </a:cubicBezTo>
                <a:cubicBezTo>
                  <a:pt x="19267" y="0"/>
                  <a:pt x="20443" y="138"/>
                  <a:pt x="21600" y="411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 w="12700"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75" name="Shape"/>
          <p:cNvSpPr/>
          <p:nvPr/>
        </p:nvSpPr>
        <p:spPr>
          <a:xfrm rot="10800000">
            <a:off x="6231758" y="5027959"/>
            <a:ext cx="515733" cy="121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81" y="21600"/>
                </a:moveTo>
                <a:lnTo>
                  <a:pt x="15024" y="16200"/>
                </a:lnTo>
                <a:lnTo>
                  <a:pt x="16668" y="16200"/>
                </a:lnTo>
                <a:cubicBezTo>
                  <a:pt x="15703" y="6663"/>
                  <a:pt x="12330" y="0"/>
                  <a:pt x="8468" y="0"/>
                </a:cubicBezTo>
                <a:lnTo>
                  <a:pt x="11756" y="0"/>
                </a:lnTo>
                <a:cubicBezTo>
                  <a:pt x="15618" y="0"/>
                  <a:pt x="18991" y="6663"/>
                  <a:pt x="19956" y="16200"/>
                </a:cubicBezTo>
                <a:lnTo>
                  <a:pt x="21600" y="16200"/>
                </a:lnTo>
                <a:close/>
                <a:moveTo>
                  <a:pt x="10112" y="411"/>
                </a:moveTo>
                <a:cubicBezTo>
                  <a:pt x="6146" y="2413"/>
                  <a:pt x="3288" y="11287"/>
                  <a:pt x="3288" y="21600"/>
                </a:cubicBezTo>
                <a:lnTo>
                  <a:pt x="0" y="21600"/>
                </a:lnTo>
                <a:cubicBezTo>
                  <a:pt x="0" y="9671"/>
                  <a:pt x="3791" y="0"/>
                  <a:pt x="8468" y="0"/>
                </a:cubicBezTo>
                <a:cubicBezTo>
                  <a:pt x="9020" y="0"/>
                  <a:pt x="9571" y="138"/>
                  <a:pt x="10112" y="411"/>
                </a:cubicBezTo>
                <a:close/>
              </a:path>
            </a:pathLst>
          </a:cu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76" name="Arrow"/>
          <p:cNvSpPr/>
          <p:nvPr/>
        </p:nvSpPr>
        <p:spPr>
          <a:xfrm>
            <a:off x="5562499" y="4789323"/>
            <a:ext cx="159745" cy="174954"/>
          </a:xfrm>
          <a:prstGeom prst="rightArrow">
            <a:avLst>
              <a:gd name="adj1" fmla="val 32944"/>
              <a:gd name="adj2" fmla="val 38017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77" name="Arrow"/>
          <p:cNvSpPr/>
          <p:nvPr/>
        </p:nvSpPr>
        <p:spPr>
          <a:xfrm flipH="1">
            <a:off x="7286232" y="4789323"/>
            <a:ext cx="159744" cy="174954"/>
          </a:xfrm>
          <a:prstGeom prst="rightArrow">
            <a:avLst>
              <a:gd name="adj1" fmla="val 32944"/>
              <a:gd name="adj2" fmla="val 38017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78" name="Arrow"/>
          <p:cNvSpPr/>
          <p:nvPr/>
        </p:nvSpPr>
        <p:spPr>
          <a:xfrm rot="16200000">
            <a:off x="6418533" y="5306416"/>
            <a:ext cx="159744" cy="174954"/>
          </a:xfrm>
          <a:prstGeom prst="rightArrow">
            <a:avLst>
              <a:gd name="adj1" fmla="val 32944"/>
              <a:gd name="adj2" fmla="val 38017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79" name="Arrow"/>
          <p:cNvSpPr/>
          <p:nvPr/>
        </p:nvSpPr>
        <p:spPr>
          <a:xfrm rot="16200000" flipH="1">
            <a:off x="6418533" y="4272927"/>
            <a:ext cx="159744" cy="174955"/>
          </a:xfrm>
          <a:prstGeom prst="rightArrow">
            <a:avLst>
              <a:gd name="adj1" fmla="val 32944"/>
              <a:gd name="adj2" fmla="val 38017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80" name="New entrants"/>
          <p:cNvSpPr/>
          <p:nvPr/>
        </p:nvSpPr>
        <p:spPr>
          <a:xfrm>
            <a:off x="5699444" y="3898204"/>
            <a:ext cx="1605912" cy="306352"/>
          </a:xfrm>
          <a:prstGeom prst="roundRect">
            <a:avLst>
              <a:gd name="adj" fmla="val 49247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t>New entrants</a:t>
            </a:r>
          </a:p>
        </p:txBody>
      </p:sp>
      <p:sp>
        <p:nvSpPr>
          <p:cNvPr id="381" name="Substitutes"/>
          <p:cNvSpPr/>
          <p:nvPr/>
        </p:nvSpPr>
        <p:spPr>
          <a:xfrm>
            <a:off x="5699444" y="5549044"/>
            <a:ext cx="1605912" cy="306352"/>
          </a:xfrm>
          <a:prstGeom prst="roundRect">
            <a:avLst>
              <a:gd name="adj" fmla="val 49247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t>Substitutes</a:t>
            </a:r>
          </a:p>
        </p:txBody>
      </p:sp>
      <p:sp>
        <p:nvSpPr>
          <p:cNvPr id="382" name="Suppliers"/>
          <p:cNvSpPr/>
          <p:nvPr/>
        </p:nvSpPr>
        <p:spPr>
          <a:xfrm>
            <a:off x="4225942" y="4723624"/>
            <a:ext cx="1275711" cy="306352"/>
          </a:xfrm>
          <a:prstGeom prst="roundRect">
            <a:avLst>
              <a:gd name="adj" fmla="val 49247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t>Suppliers</a:t>
            </a:r>
          </a:p>
        </p:txBody>
      </p:sp>
      <p:sp>
        <p:nvSpPr>
          <p:cNvPr id="383" name="Buyers"/>
          <p:cNvSpPr/>
          <p:nvPr/>
        </p:nvSpPr>
        <p:spPr>
          <a:xfrm>
            <a:off x="7507856" y="4723624"/>
            <a:ext cx="1275711" cy="306352"/>
          </a:xfrm>
          <a:prstGeom prst="roundRect">
            <a:avLst>
              <a:gd name="adj" fmla="val 49247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t>Buyers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Line"/>
          <p:cNvSpPr/>
          <p:nvPr/>
        </p:nvSpPr>
        <p:spPr>
          <a:xfrm>
            <a:off x="243959" y="4546844"/>
            <a:ext cx="12484380" cy="2261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2" name="Chapter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Chapter 3 </a:t>
            </a:r>
          </a:p>
        </p:txBody>
      </p:sp>
      <p:sp>
        <p:nvSpPr>
          <p:cNvPr id="413" name="The Marketing Plan"/>
          <p:cNvSpPr txBox="1"/>
          <p:nvPr/>
        </p:nvSpPr>
        <p:spPr>
          <a:xfrm>
            <a:off x="1955800" y="5524499"/>
            <a:ext cx="9309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 b="1">
                <a:solidFill>
                  <a:srgbClr val="424242"/>
                </a:solidFill>
              </a:defRPr>
            </a:lvl1pPr>
          </a:lstStyle>
          <a:p>
            <a:r>
              <a:t>The Marketing Plan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1" name="Figure 2. The G-STIC Framework for Marketing Manage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Figure </a:t>
            </a:r>
            <a:r>
              <a:rPr lang="en-US" dirty="0"/>
              <a:t>1</a:t>
            </a:r>
            <a:r>
              <a:rPr dirty="0"/>
              <a:t>. The G-STIC Framework for Marketing Management</a:t>
            </a:r>
          </a:p>
        </p:txBody>
      </p:sp>
      <p:sp>
        <p:nvSpPr>
          <p:cNvPr id="432" name="Rounded Rectangle"/>
          <p:cNvSpPr/>
          <p:nvPr/>
        </p:nvSpPr>
        <p:spPr>
          <a:xfrm>
            <a:off x="4678831" y="4071716"/>
            <a:ext cx="2405776" cy="1080849"/>
          </a:xfrm>
          <a:prstGeom prst="roundRect">
            <a:avLst>
              <a:gd name="adj" fmla="val 15293"/>
            </a:avLst>
          </a:prstGeom>
          <a:ln w="15875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endParaRPr/>
          </a:p>
        </p:txBody>
      </p:sp>
      <p:sp>
        <p:nvSpPr>
          <p:cNvPr id="433" name="Strategy"/>
          <p:cNvSpPr/>
          <p:nvPr/>
        </p:nvSpPr>
        <p:spPr>
          <a:xfrm>
            <a:off x="4972792" y="4178570"/>
            <a:ext cx="2032001" cy="312424"/>
          </a:xfrm>
          <a:prstGeom prst="roundRect">
            <a:avLst>
              <a:gd name="adj" fmla="val 47721"/>
            </a:avLst>
          </a:prstGeom>
          <a:solidFill>
            <a:srgbClr val="253A6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>
              <a:lnSpc>
                <a:spcPct val="900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Strategy</a:t>
            </a:r>
          </a:p>
        </p:txBody>
      </p:sp>
      <p:sp>
        <p:nvSpPr>
          <p:cNvPr id="434" name="Tactics"/>
          <p:cNvSpPr/>
          <p:nvPr/>
        </p:nvSpPr>
        <p:spPr>
          <a:xfrm>
            <a:off x="4972792" y="4720588"/>
            <a:ext cx="2032001" cy="312424"/>
          </a:xfrm>
          <a:prstGeom prst="roundRect">
            <a:avLst>
              <a:gd name="adj" fmla="val 47721"/>
            </a:avLst>
          </a:prstGeom>
          <a:solidFill>
            <a:srgbClr val="253A6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>
              <a:lnSpc>
                <a:spcPct val="900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Tactics</a:t>
            </a:r>
          </a:p>
        </p:txBody>
      </p:sp>
      <p:sp>
        <p:nvSpPr>
          <p:cNvPr id="435" name="Goal"/>
          <p:cNvSpPr/>
          <p:nvPr/>
        </p:nvSpPr>
        <p:spPr>
          <a:xfrm>
            <a:off x="4972792" y="3636551"/>
            <a:ext cx="2032001" cy="312424"/>
          </a:xfrm>
          <a:prstGeom prst="roundRect">
            <a:avLst>
              <a:gd name="adj" fmla="val 47721"/>
            </a:avLst>
          </a:prstGeom>
          <a:solidFill>
            <a:srgbClr val="253A6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>
              <a:lnSpc>
                <a:spcPct val="900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Goal</a:t>
            </a:r>
          </a:p>
        </p:txBody>
      </p:sp>
      <p:sp>
        <p:nvSpPr>
          <p:cNvPr id="436" name="Implementation"/>
          <p:cNvSpPr/>
          <p:nvPr/>
        </p:nvSpPr>
        <p:spPr>
          <a:xfrm>
            <a:off x="4972792" y="5262606"/>
            <a:ext cx="2032001" cy="312424"/>
          </a:xfrm>
          <a:prstGeom prst="roundRect">
            <a:avLst>
              <a:gd name="adj" fmla="val 45935"/>
            </a:avLst>
          </a:prstGeom>
          <a:solidFill>
            <a:srgbClr val="253A6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>
              <a:lnSpc>
                <a:spcPct val="900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Implementation</a:t>
            </a:r>
          </a:p>
        </p:txBody>
      </p:sp>
      <p:sp>
        <p:nvSpPr>
          <p:cNvPr id="437" name="Control"/>
          <p:cNvSpPr/>
          <p:nvPr/>
        </p:nvSpPr>
        <p:spPr>
          <a:xfrm>
            <a:off x="4972792" y="5804624"/>
            <a:ext cx="2032001" cy="312425"/>
          </a:xfrm>
          <a:prstGeom prst="roundRect">
            <a:avLst>
              <a:gd name="adj" fmla="val 45935"/>
            </a:avLst>
          </a:prstGeom>
          <a:solidFill>
            <a:srgbClr val="253A6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>
              <a:lnSpc>
                <a:spcPct val="900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Control</a:t>
            </a:r>
          </a:p>
        </p:txBody>
      </p:sp>
      <p:sp>
        <p:nvSpPr>
          <p:cNvPr id="438" name="Business model"/>
          <p:cNvSpPr txBox="1"/>
          <p:nvPr/>
        </p:nvSpPr>
        <p:spPr>
          <a:xfrm>
            <a:off x="3944231" y="4342625"/>
            <a:ext cx="898519" cy="577132"/>
          </a:xfrm>
          <a:prstGeom prst="rect">
            <a:avLst/>
          </a:prstGeom>
          <a:solidFill>
            <a:srgbClr val="FFFFFF"/>
          </a:solidFill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A57D"/>
                  </a:solidFill>
                </a:uFill>
              </a:defRPr>
            </a:lvl1pPr>
          </a:lstStyle>
          <a:p>
            <a:r>
              <a:rPr dirty="0"/>
              <a:t>Business model</a:t>
            </a:r>
          </a:p>
        </p:txBody>
      </p:sp>
      <p:sp>
        <p:nvSpPr>
          <p:cNvPr id="439" name="Arrow"/>
          <p:cNvSpPr/>
          <p:nvPr/>
        </p:nvSpPr>
        <p:spPr>
          <a:xfrm rot="16200000" flipH="1">
            <a:off x="5912368" y="3946203"/>
            <a:ext cx="152848" cy="234382"/>
          </a:xfrm>
          <a:prstGeom prst="rightArrow">
            <a:avLst>
              <a:gd name="adj1" fmla="val 32944"/>
              <a:gd name="adj2" fmla="val 44920"/>
            </a:avLst>
          </a:prstGeom>
          <a:solidFill>
            <a:srgbClr val="FFA400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40" name="Arrow"/>
          <p:cNvSpPr/>
          <p:nvPr/>
        </p:nvSpPr>
        <p:spPr>
          <a:xfrm rot="16200000" flipH="1">
            <a:off x="5912368" y="4488221"/>
            <a:ext cx="152848" cy="234382"/>
          </a:xfrm>
          <a:prstGeom prst="rightArrow">
            <a:avLst>
              <a:gd name="adj1" fmla="val 32944"/>
              <a:gd name="adj2" fmla="val 44920"/>
            </a:avLst>
          </a:prstGeom>
          <a:solidFill>
            <a:srgbClr val="FFA400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41" name="Arrow"/>
          <p:cNvSpPr/>
          <p:nvPr/>
        </p:nvSpPr>
        <p:spPr>
          <a:xfrm rot="16200000" flipH="1">
            <a:off x="5912368" y="5030239"/>
            <a:ext cx="152848" cy="234383"/>
          </a:xfrm>
          <a:prstGeom prst="rightArrow">
            <a:avLst>
              <a:gd name="adj1" fmla="val 32944"/>
              <a:gd name="adj2" fmla="val 44920"/>
            </a:avLst>
          </a:prstGeom>
          <a:solidFill>
            <a:srgbClr val="FFA400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42" name="Arrow"/>
          <p:cNvSpPr/>
          <p:nvPr/>
        </p:nvSpPr>
        <p:spPr>
          <a:xfrm rot="16200000" flipH="1">
            <a:off x="5912368" y="5572257"/>
            <a:ext cx="152848" cy="234383"/>
          </a:xfrm>
          <a:prstGeom prst="rightArrow">
            <a:avLst>
              <a:gd name="adj1" fmla="val 32944"/>
              <a:gd name="adj2" fmla="val 44920"/>
            </a:avLst>
          </a:prstGeom>
          <a:solidFill>
            <a:srgbClr val="FFA400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45" name="Target market"/>
          <p:cNvSpPr/>
          <p:nvPr/>
        </p:nvSpPr>
        <p:spPr>
          <a:xfrm>
            <a:off x="3594939" y="4391938"/>
            <a:ext cx="1930401" cy="310885"/>
          </a:xfrm>
          <a:prstGeom prst="roundRect">
            <a:avLst>
              <a:gd name="adj" fmla="val 47957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t>Target market</a:t>
            </a:r>
          </a:p>
        </p:txBody>
      </p:sp>
      <p:sp>
        <p:nvSpPr>
          <p:cNvPr id="446" name="Value proposition"/>
          <p:cNvSpPr/>
          <p:nvPr/>
        </p:nvSpPr>
        <p:spPr>
          <a:xfrm>
            <a:off x="5563439" y="4391938"/>
            <a:ext cx="1930401" cy="310885"/>
          </a:xfrm>
          <a:prstGeom prst="roundRect">
            <a:avLst>
              <a:gd name="adj" fmla="val 47957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t>Value proposition</a:t>
            </a:r>
          </a:p>
        </p:txBody>
      </p:sp>
      <p:sp>
        <p:nvSpPr>
          <p:cNvPr id="447" name="Strategy"/>
          <p:cNvSpPr/>
          <p:nvPr/>
        </p:nvSpPr>
        <p:spPr>
          <a:xfrm>
            <a:off x="3594939" y="4048718"/>
            <a:ext cx="3898901" cy="312424"/>
          </a:xfrm>
          <a:prstGeom prst="roundRect">
            <a:avLst>
              <a:gd name="adj" fmla="val 47721"/>
            </a:avLst>
          </a:prstGeom>
          <a:solidFill>
            <a:srgbClr val="253A6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>
              <a:lnSpc>
                <a:spcPct val="90000"/>
              </a:lnSpc>
              <a:defRPr sz="1700" b="1">
                <a:solidFill>
                  <a:srgbClr val="FFFFFF"/>
                </a:solidFill>
              </a:defRPr>
            </a:lvl1pPr>
          </a:lstStyle>
          <a:p>
            <a:r>
              <a:t>Strategy</a:t>
            </a:r>
          </a:p>
        </p:txBody>
      </p:sp>
      <p:sp>
        <p:nvSpPr>
          <p:cNvPr id="448" name="Tactics"/>
          <p:cNvSpPr/>
          <p:nvPr/>
        </p:nvSpPr>
        <p:spPr>
          <a:xfrm>
            <a:off x="3594939" y="4744615"/>
            <a:ext cx="3898901" cy="312424"/>
          </a:xfrm>
          <a:prstGeom prst="roundRect">
            <a:avLst>
              <a:gd name="adj" fmla="val 47721"/>
            </a:avLst>
          </a:prstGeom>
          <a:solidFill>
            <a:srgbClr val="253A6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>
              <a:lnSpc>
                <a:spcPct val="90000"/>
              </a:lnSpc>
              <a:defRPr sz="1700" b="1">
                <a:solidFill>
                  <a:srgbClr val="FFFFFF"/>
                </a:solidFill>
              </a:defRPr>
            </a:lvl1pPr>
          </a:lstStyle>
          <a:p>
            <a:r>
              <a:t>Tactics</a:t>
            </a:r>
          </a:p>
        </p:txBody>
      </p:sp>
      <p:sp>
        <p:nvSpPr>
          <p:cNvPr id="449" name="Goal"/>
          <p:cNvSpPr/>
          <p:nvPr/>
        </p:nvSpPr>
        <p:spPr>
          <a:xfrm>
            <a:off x="3594939" y="3343078"/>
            <a:ext cx="3898901" cy="312425"/>
          </a:xfrm>
          <a:prstGeom prst="roundRect">
            <a:avLst>
              <a:gd name="adj" fmla="val 47721"/>
            </a:avLst>
          </a:prstGeom>
          <a:solidFill>
            <a:srgbClr val="253A6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>
              <a:lnSpc>
                <a:spcPct val="90000"/>
              </a:lnSpc>
              <a:defRPr sz="1700" b="1">
                <a:solidFill>
                  <a:srgbClr val="FFFFFF"/>
                </a:solidFill>
              </a:defRPr>
            </a:lvl1pPr>
          </a:lstStyle>
          <a:p>
            <a:r>
              <a:t>Goal</a:t>
            </a:r>
          </a:p>
        </p:txBody>
      </p:sp>
      <p:sp>
        <p:nvSpPr>
          <p:cNvPr id="450" name="Focus"/>
          <p:cNvSpPr/>
          <p:nvPr/>
        </p:nvSpPr>
        <p:spPr>
          <a:xfrm>
            <a:off x="3594939" y="3692378"/>
            <a:ext cx="1930401" cy="310886"/>
          </a:xfrm>
          <a:prstGeom prst="roundRect">
            <a:avLst>
              <a:gd name="adj" fmla="val 47957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rPr dirty="0"/>
              <a:t>Focus</a:t>
            </a:r>
          </a:p>
        </p:txBody>
      </p:sp>
      <p:sp>
        <p:nvSpPr>
          <p:cNvPr id="451" name="Benchmarks"/>
          <p:cNvSpPr/>
          <p:nvPr/>
        </p:nvSpPr>
        <p:spPr>
          <a:xfrm>
            <a:off x="5563439" y="3692378"/>
            <a:ext cx="1930401" cy="310886"/>
          </a:xfrm>
          <a:prstGeom prst="roundRect">
            <a:avLst>
              <a:gd name="adj" fmla="val 47957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rPr dirty="0"/>
              <a:t>Benchmarks</a:t>
            </a:r>
          </a:p>
        </p:txBody>
      </p:sp>
      <p:sp>
        <p:nvSpPr>
          <p:cNvPr id="452" name="Implementation"/>
          <p:cNvSpPr/>
          <p:nvPr/>
        </p:nvSpPr>
        <p:spPr>
          <a:xfrm>
            <a:off x="3594939" y="6152731"/>
            <a:ext cx="3898901" cy="312424"/>
          </a:xfrm>
          <a:prstGeom prst="roundRect">
            <a:avLst>
              <a:gd name="adj" fmla="val 45935"/>
            </a:avLst>
          </a:prstGeom>
          <a:solidFill>
            <a:srgbClr val="253A6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>
              <a:lnSpc>
                <a:spcPct val="90000"/>
              </a:lnSpc>
              <a:defRPr sz="1700" b="1">
                <a:solidFill>
                  <a:srgbClr val="FFFFFF"/>
                </a:solidFill>
              </a:defRPr>
            </a:lvl1pPr>
          </a:lstStyle>
          <a:p>
            <a:r>
              <a:t>Implementation</a:t>
            </a:r>
          </a:p>
        </p:txBody>
      </p:sp>
      <p:sp>
        <p:nvSpPr>
          <p:cNvPr id="453" name="Performance"/>
          <p:cNvSpPr/>
          <p:nvPr/>
        </p:nvSpPr>
        <p:spPr>
          <a:xfrm>
            <a:off x="3594939" y="7214812"/>
            <a:ext cx="1930401" cy="310885"/>
          </a:xfrm>
          <a:prstGeom prst="roundRect">
            <a:avLst>
              <a:gd name="adj" fmla="val 4616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 defTabSz="241300">
              <a:lnSpc>
                <a:spcPct val="80000"/>
              </a:lnSpc>
            </a:lvl1pPr>
          </a:lstStyle>
          <a:p>
            <a:r>
              <a:t>Performance</a:t>
            </a:r>
          </a:p>
        </p:txBody>
      </p:sp>
      <p:sp>
        <p:nvSpPr>
          <p:cNvPr id="454" name="Environment"/>
          <p:cNvSpPr/>
          <p:nvPr/>
        </p:nvSpPr>
        <p:spPr>
          <a:xfrm>
            <a:off x="5563439" y="7214812"/>
            <a:ext cx="1930401" cy="310885"/>
          </a:xfrm>
          <a:prstGeom prst="roundRect">
            <a:avLst>
              <a:gd name="adj" fmla="val 4616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t>Environment</a:t>
            </a:r>
          </a:p>
        </p:txBody>
      </p:sp>
      <p:sp>
        <p:nvSpPr>
          <p:cNvPr id="455" name="Control"/>
          <p:cNvSpPr/>
          <p:nvPr/>
        </p:nvSpPr>
        <p:spPr>
          <a:xfrm>
            <a:off x="3594939" y="6863743"/>
            <a:ext cx="3898901" cy="312425"/>
          </a:xfrm>
          <a:prstGeom prst="roundRect">
            <a:avLst>
              <a:gd name="adj" fmla="val 45935"/>
            </a:avLst>
          </a:prstGeom>
          <a:solidFill>
            <a:srgbClr val="253A6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>
              <a:lnSpc>
                <a:spcPct val="90000"/>
              </a:lnSpc>
              <a:defRPr sz="1700" b="1">
                <a:solidFill>
                  <a:srgbClr val="FFFFFF"/>
                </a:solidFill>
              </a:defRPr>
            </a:lvl1pPr>
          </a:lstStyle>
          <a:p>
            <a:r>
              <a:t>Control</a:t>
            </a:r>
          </a:p>
        </p:txBody>
      </p:sp>
      <p:sp>
        <p:nvSpPr>
          <p:cNvPr id="456" name="Communication"/>
          <p:cNvSpPr/>
          <p:nvPr/>
        </p:nvSpPr>
        <p:spPr>
          <a:xfrm>
            <a:off x="3594939" y="5785897"/>
            <a:ext cx="1929119" cy="310885"/>
          </a:xfrm>
          <a:prstGeom prst="roundRect">
            <a:avLst>
              <a:gd name="adj" fmla="val 4616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 defTabSz="241300">
              <a:lnSpc>
                <a:spcPct val="80000"/>
              </a:lnSpc>
            </a:lvl1pPr>
          </a:lstStyle>
          <a:p>
            <a:r>
              <a:t>Communication</a:t>
            </a:r>
          </a:p>
        </p:txBody>
      </p:sp>
      <p:sp>
        <p:nvSpPr>
          <p:cNvPr id="457" name="Distribution"/>
          <p:cNvSpPr/>
          <p:nvPr/>
        </p:nvSpPr>
        <p:spPr>
          <a:xfrm>
            <a:off x="5563439" y="5785897"/>
            <a:ext cx="1930401" cy="310885"/>
          </a:xfrm>
          <a:prstGeom prst="roundRect">
            <a:avLst>
              <a:gd name="adj" fmla="val 4616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t>Distribution</a:t>
            </a:r>
          </a:p>
        </p:txBody>
      </p:sp>
      <p:sp>
        <p:nvSpPr>
          <p:cNvPr id="458" name="Product"/>
          <p:cNvSpPr/>
          <p:nvPr/>
        </p:nvSpPr>
        <p:spPr>
          <a:xfrm>
            <a:off x="3594939" y="5091496"/>
            <a:ext cx="1266148" cy="310886"/>
          </a:xfrm>
          <a:prstGeom prst="roundRect">
            <a:avLst>
              <a:gd name="adj" fmla="val 4616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 defTabSz="241300">
              <a:lnSpc>
                <a:spcPct val="80000"/>
              </a:lnSpc>
            </a:lvl1pPr>
          </a:lstStyle>
          <a:p>
            <a:r>
              <a:t>Product</a:t>
            </a:r>
          </a:p>
        </p:txBody>
      </p:sp>
      <p:sp>
        <p:nvSpPr>
          <p:cNvPr id="459" name="Service"/>
          <p:cNvSpPr/>
          <p:nvPr/>
        </p:nvSpPr>
        <p:spPr>
          <a:xfrm>
            <a:off x="4904775" y="5091496"/>
            <a:ext cx="1266148" cy="310886"/>
          </a:xfrm>
          <a:prstGeom prst="roundRect">
            <a:avLst>
              <a:gd name="adj" fmla="val 4616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 defTabSz="241300">
              <a:lnSpc>
                <a:spcPct val="80000"/>
              </a:lnSpc>
            </a:lvl1pPr>
          </a:lstStyle>
          <a:p>
            <a:r>
              <a:t>Service</a:t>
            </a:r>
          </a:p>
        </p:txBody>
      </p:sp>
      <p:sp>
        <p:nvSpPr>
          <p:cNvPr id="460" name="Brand"/>
          <p:cNvSpPr/>
          <p:nvPr/>
        </p:nvSpPr>
        <p:spPr>
          <a:xfrm>
            <a:off x="6214991" y="5091496"/>
            <a:ext cx="1278849" cy="310886"/>
          </a:xfrm>
          <a:prstGeom prst="roundRect">
            <a:avLst>
              <a:gd name="adj" fmla="val 4616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 defTabSz="241300">
              <a:lnSpc>
                <a:spcPct val="80000"/>
              </a:lnSpc>
            </a:lvl1pPr>
          </a:lstStyle>
          <a:p>
            <a:r>
              <a:t>Brand</a:t>
            </a:r>
          </a:p>
        </p:txBody>
      </p:sp>
      <p:sp>
        <p:nvSpPr>
          <p:cNvPr id="461" name="Price"/>
          <p:cNvSpPr/>
          <p:nvPr/>
        </p:nvSpPr>
        <p:spPr>
          <a:xfrm>
            <a:off x="3594939" y="5437547"/>
            <a:ext cx="1929119" cy="310886"/>
          </a:xfrm>
          <a:prstGeom prst="roundRect">
            <a:avLst>
              <a:gd name="adj" fmla="val 4616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 defTabSz="241300">
              <a:lnSpc>
                <a:spcPct val="80000"/>
              </a:lnSpc>
            </a:lvl1pPr>
          </a:lstStyle>
          <a:p>
            <a:r>
              <a:t>Price</a:t>
            </a:r>
          </a:p>
        </p:txBody>
      </p:sp>
      <p:sp>
        <p:nvSpPr>
          <p:cNvPr id="462" name="Incentives"/>
          <p:cNvSpPr/>
          <p:nvPr/>
        </p:nvSpPr>
        <p:spPr>
          <a:xfrm>
            <a:off x="5563439" y="5437547"/>
            <a:ext cx="1930401" cy="310886"/>
          </a:xfrm>
          <a:prstGeom prst="roundRect">
            <a:avLst>
              <a:gd name="adj" fmla="val 4616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t>Incentives</a:t>
            </a:r>
          </a:p>
        </p:txBody>
      </p:sp>
      <p:sp>
        <p:nvSpPr>
          <p:cNvPr id="463" name="The ultimate criterion for success"/>
          <p:cNvSpPr txBox="1"/>
          <p:nvPr/>
        </p:nvSpPr>
        <p:spPr>
          <a:xfrm>
            <a:off x="7936469" y="3209825"/>
            <a:ext cx="1992205" cy="577132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A57D"/>
                  </a:solidFill>
                </a:uFill>
              </a:defRPr>
            </a:lvl1pPr>
          </a:lstStyle>
          <a:p>
            <a:r>
              <a:t>The ultimate criterion for success</a:t>
            </a:r>
          </a:p>
        </p:txBody>
      </p:sp>
      <p:sp>
        <p:nvSpPr>
          <p:cNvPr id="464" name="The value created  in the target market"/>
          <p:cNvSpPr txBox="1"/>
          <p:nvPr/>
        </p:nvSpPr>
        <p:spPr>
          <a:xfrm>
            <a:off x="7936469" y="3913238"/>
            <a:ext cx="2018067" cy="577132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A57D"/>
                  </a:solidFill>
                </a:uFill>
              </a:defRPr>
            </a:pPr>
            <a:r>
              <a:t>The value created </a:t>
            </a:r>
            <a:br/>
            <a:r>
              <a:t>in the target market</a:t>
            </a:r>
          </a:p>
        </p:txBody>
      </p:sp>
      <p:sp>
        <p:nvSpPr>
          <p:cNvPr id="465" name="The specifics of the market offering"/>
          <p:cNvSpPr txBox="1"/>
          <p:nvPr/>
        </p:nvSpPr>
        <p:spPr>
          <a:xfrm>
            <a:off x="7936469" y="4594583"/>
            <a:ext cx="1992205" cy="577132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A57D"/>
                  </a:solidFill>
                </a:uFill>
              </a:defRPr>
            </a:lvl1pPr>
          </a:lstStyle>
          <a:p>
            <a:r>
              <a:t>The specifics of the market offering</a:t>
            </a:r>
          </a:p>
        </p:txBody>
      </p:sp>
      <p:sp>
        <p:nvSpPr>
          <p:cNvPr id="466" name="The logistics of creating the offering"/>
          <p:cNvSpPr txBox="1"/>
          <p:nvPr/>
        </p:nvSpPr>
        <p:spPr>
          <a:xfrm>
            <a:off x="7936469" y="6023961"/>
            <a:ext cx="2082235" cy="577132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A57D"/>
                  </a:solidFill>
                </a:uFill>
              </a:defRPr>
            </a:lvl1pPr>
          </a:lstStyle>
          <a:p>
            <a:r>
              <a:t>The logistics of creating the offering</a:t>
            </a:r>
          </a:p>
        </p:txBody>
      </p:sp>
      <p:sp>
        <p:nvSpPr>
          <p:cNvPr id="467" name="Monitoring  goal progress"/>
          <p:cNvSpPr txBox="1"/>
          <p:nvPr/>
        </p:nvSpPr>
        <p:spPr>
          <a:xfrm>
            <a:off x="7936469" y="6744377"/>
            <a:ext cx="1628929" cy="577132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A57D"/>
                  </a:solidFill>
                </a:uFill>
              </a:defRPr>
            </a:pPr>
            <a:r>
              <a:t>Monitoring </a:t>
            </a:r>
            <a:br/>
            <a:r>
              <a:t>goal progress</a:t>
            </a:r>
          </a:p>
        </p:txBody>
      </p:sp>
      <p:sp>
        <p:nvSpPr>
          <p:cNvPr id="468" name="Arrow"/>
          <p:cNvSpPr/>
          <p:nvPr/>
        </p:nvSpPr>
        <p:spPr>
          <a:xfrm rot="21599925" flipH="1">
            <a:off x="7670132" y="3385417"/>
            <a:ext cx="152848" cy="234382"/>
          </a:xfrm>
          <a:prstGeom prst="rightArrow">
            <a:avLst>
              <a:gd name="adj1" fmla="val 32944"/>
              <a:gd name="adj2" fmla="val 44920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69" name="Arrow"/>
          <p:cNvSpPr/>
          <p:nvPr/>
        </p:nvSpPr>
        <p:spPr>
          <a:xfrm rot="21599925" flipH="1">
            <a:off x="7670132" y="4780713"/>
            <a:ext cx="152848" cy="234382"/>
          </a:xfrm>
          <a:prstGeom prst="rightArrow">
            <a:avLst>
              <a:gd name="adj1" fmla="val 32944"/>
              <a:gd name="adj2" fmla="val 44920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70" name="Arrow"/>
          <p:cNvSpPr/>
          <p:nvPr/>
        </p:nvSpPr>
        <p:spPr>
          <a:xfrm rot="21599925" flipH="1">
            <a:off x="7660364" y="6190663"/>
            <a:ext cx="152848" cy="234383"/>
          </a:xfrm>
          <a:prstGeom prst="rightArrow">
            <a:avLst>
              <a:gd name="adj1" fmla="val 32944"/>
              <a:gd name="adj2" fmla="val 44920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71" name="Arrow"/>
          <p:cNvSpPr/>
          <p:nvPr/>
        </p:nvSpPr>
        <p:spPr>
          <a:xfrm rot="21599925" flipH="1">
            <a:off x="7670132" y="6911535"/>
            <a:ext cx="152848" cy="234382"/>
          </a:xfrm>
          <a:prstGeom prst="rightArrow">
            <a:avLst>
              <a:gd name="adj1" fmla="val 32944"/>
              <a:gd name="adj2" fmla="val 44920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72" name="Arrow"/>
          <p:cNvSpPr/>
          <p:nvPr/>
        </p:nvSpPr>
        <p:spPr>
          <a:xfrm rot="21599925" flipH="1">
            <a:off x="7662883" y="4087862"/>
            <a:ext cx="152848" cy="234382"/>
          </a:xfrm>
          <a:prstGeom prst="rightArrow">
            <a:avLst>
              <a:gd name="adj1" fmla="val 32944"/>
              <a:gd name="adj2" fmla="val 44920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73" name="Development"/>
          <p:cNvSpPr/>
          <p:nvPr/>
        </p:nvSpPr>
        <p:spPr>
          <a:xfrm>
            <a:off x="3594939" y="6506712"/>
            <a:ext cx="1929119" cy="310885"/>
          </a:xfrm>
          <a:prstGeom prst="roundRect">
            <a:avLst>
              <a:gd name="adj" fmla="val 4616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 defTabSz="241300">
              <a:lnSpc>
                <a:spcPct val="80000"/>
              </a:lnSpc>
            </a:lvl1pPr>
          </a:lstStyle>
          <a:p>
            <a:r>
              <a:t>Development</a:t>
            </a:r>
          </a:p>
        </p:txBody>
      </p:sp>
      <p:sp>
        <p:nvSpPr>
          <p:cNvPr id="474" name="Deployment"/>
          <p:cNvSpPr/>
          <p:nvPr/>
        </p:nvSpPr>
        <p:spPr>
          <a:xfrm>
            <a:off x="5563439" y="6506712"/>
            <a:ext cx="1930401" cy="310885"/>
          </a:xfrm>
          <a:prstGeom prst="roundRect">
            <a:avLst>
              <a:gd name="adj" fmla="val 4616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t>Deployment</a:t>
            </a:r>
          </a:p>
        </p:txBody>
      </p:sp>
      <p:sp>
        <p:nvSpPr>
          <p:cNvPr id="475" name="Figure 3. The G-STIC Action-Planning Flowchar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Figure </a:t>
            </a:r>
            <a:r>
              <a:rPr lang="en-US" dirty="0"/>
              <a:t>2</a:t>
            </a:r>
            <a:r>
              <a:rPr dirty="0"/>
              <a:t>. The G-STIC Action-Planning Flowchart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"/>
          <p:cNvGrpSpPr/>
          <p:nvPr/>
        </p:nvGrpSpPr>
        <p:grpSpPr>
          <a:xfrm>
            <a:off x="1077384" y="1739898"/>
            <a:ext cx="10850032" cy="6553202"/>
            <a:chOff x="-215901" y="-139701"/>
            <a:chExt cx="10850031" cy="6553201"/>
          </a:xfrm>
        </p:grpSpPr>
        <p:grpSp>
          <p:nvGrpSpPr>
            <p:cNvPr id="90" name="Text"/>
            <p:cNvGrpSpPr/>
            <p:nvPr/>
          </p:nvGrpSpPr>
          <p:grpSpPr>
            <a:xfrm>
              <a:off x="-215901" y="-139701"/>
              <a:ext cx="10850031" cy="6553201"/>
              <a:chOff x="0" y="0"/>
              <a:chExt cx="10850029" cy="6553200"/>
            </a:xfrm>
          </p:grpSpPr>
          <p:sp>
            <p:nvSpPr>
              <p:cNvPr id="89" name="Text"/>
              <p:cNvSpPr txBox="1"/>
              <p:nvPr/>
            </p:nvSpPr>
            <p:spPr>
              <a:xfrm>
                <a:off x="215900" y="139700"/>
                <a:ext cx="10418230" cy="5994400"/>
              </a:xfrm>
              <a:prstGeom prst="rect">
                <a:avLst/>
              </a:prstGeom>
              <a:solidFill>
                <a:srgbClr val="FFD37D">
                  <a:alpha val="20000"/>
                </a:srgbClr>
              </a:soli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</p:txBody>
          </p:sp>
          <p:pic>
            <p:nvPicPr>
              <p:cNvPr id="88" name="Text" descr="Text"/>
              <p:cNvPicPr>
                <a:picLocks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-1" y="-1"/>
                <a:ext cx="10850031" cy="6553201"/>
              </a:xfrm>
              <a:prstGeom prst="rect">
                <a:avLst/>
              </a:prstGeom>
              <a:effectLst/>
            </p:spPr>
          </p:pic>
        </p:grpSp>
        <p:sp>
          <p:nvSpPr>
            <p:cNvPr id="91" name="Strategic Marketing Management | The Framework…"/>
            <p:cNvSpPr txBox="1"/>
            <p:nvPr/>
          </p:nvSpPr>
          <p:spPr>
            <a:xfrm>
              <a:off x="385629" y="1327430"/>
              <a:ext cx="9646971" cy="3618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indent="182879" algn="just" defTabSz="457200">
                <a:spcBef>
                  <a:spcPts val="600"/>
                </a:spcBef>
              </a:pPr>
              <a:endParaRPr dirty="0"/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Strategic Marketing Management | The Framework </a:t>
              </a:r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ISBN: 978-1-936572-59-5</a:t>
              </a:r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January 2019</a:t>
              </a:r>
            </a:p>
            <a:p>
              <a:pPr algn="just" defTabSz="457200">
                <a:spcBef>
                  <a:spcPts val="600"/>
                </a:spcBef>
              </a:pPr>
              <a:endParaRPr dirty="0"/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Copyright © 2019 by Alexander </a:t>
              </a:r>
              <a:r>
                <a:rPr dirty="0" err="1"/>
                <a:t>Chernev</a:t>
              </a:r>
              <a:endParaRPr dirty="0"/>
            </a:p>
            <a:p>
              <a:pPr indent="182879" algn="just" defTabSz="457200">
                <a:spcBef>
                  <a:spcPts val="600"/>
                </a:spcBef>
              </a:pPr>
              <a:endParaRPr dirty="0"/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Author website: </a:t>
              </a:r>
              <a:r>
                <a:rPr dirty="0" err="1"/>
                <a:t>Chernev.com</a:t>
              </a:r>
              <a:endParaRPr dirty="0"/>
            </a:p>
            <a:p>
              <a:pPr algn="just" defTabSz="457200">
                <a:spcBef>
                  <a:spcPts val="900"/>
                </a:spcBef>
              </a:pPr>
              <a:r>
                <a:rPr dirty="0"/>
                <a:t>Supplemental materials: </a:t>
              </a:r>
              <a:r>
                <a:rPr dirty="0" err="1"/>
                <a:t>MarketingToolbox.com</a:t>
              </a:r>
              <a:endParaRPr dirty="0"/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Published by Cerebellum Press</a:t>
              </a:r>
              <a:r>
                <a:rPr i="1" dirty="0"/>
                <a:t> </a:t>
              </a:r>
              <a:r>
                <a:rPr b="1" i="1" dirty="0"/>
                <a:t>|</a:t>
              </a:r>
              <a:r>
                <a:rPr i="1" dirty="0"/>
                <a:t> </a:t>
              </a:r>
              <a:r>
                <a:rPr dirty="0"/>
                <a:t>Chicago, IL</a:t>
              </a:r>
              <a:r>
                <a:rPr i="1" dirty="0"/>
                <a:t> </a:t>
              </a:r>
              <a:r>
                <a:rPr b="1" i="1" dirty="0"/>
                <a:t>|</a:t>
              </a:r>
              <a:r>
                <a:rPr i="1" dirty="0"/>
                <a:t> </a:t>
              </a:r>
              <a:r>
                <a:rPr dirty="0"/>
                <a:t>USA</a:t>
              </a:r>
              <a:endParaRPr lang="en-US" dirty="0"/>
            </a:p>
            <a:p>
              <a:pPr algn="just" defTabSz="457200">
                <a:spcBef>
                  <a:spcPts val="600"/>
                </a:spcBef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76928140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78" name="Figure 4. Market Goals and Objectiv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Figure </a:t>
            </a:r>
            <a:r>
              <a:rPr lang="en-US" dirty="0"/>
              <a:t>3</a:t>
            </a:r>
            <a:r>
              <a:rPr dirty="0"/>
              <a:t>. Market Goals and Objectives </a:t>
            </a:r>
          </a:p>
        </p:txBody>
      </p:sp>
      <p:grpSp>
        <p:nvGrpSpPr>
          <p:cNvPr id="481" name="Group"/>
          <p:cNvGrpSpPr/>
          <p:nvPr/>
        </p:nvGrpSpPr>
        <p:grpSpPr>
          <a:xfrm>
            <a:off x="4881550" y="5036775"/>
            <a:ext cx="1466361" cy="763542"/>
            <a:chOff x="0" y="0"/>
            <a:chExt cx="1466360" cy="763540"/>
          </a:xfrm>
        </p:grpSpPr>
        <p:sp>
          <p:nvSpPr>
            <p:cNvPr id="479" name="Oval"/>
            <p:cNvSpPr/>
            <p:nvPr/>
          </p:nvSpPr>
          <p:spPr>
            <a:xfrm flipH="1">
              <a:off x="0" y="0"/>
              <a:ext cx="1466361" cy="763541"/>
            </a:xfrm>
            <a:prstGeom prst="ellipse">
              <a:avLst/>
            </a:pr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100"/>
              </a:pPr>
              <a:endParaRPr/>
            </a:p>
          </p:txBody>
        </p:sp>
        <p:sp>
          <p:nvSpPr>
            <p:cNvPr id="480" name="Company goal"/>
            <p:cNvSpPr txBox="1"/>
            <p:nvPr/>
          </p:nvSpPr>
          <p:spPr>
            <a:xfrm>
              <a:off x="52578" y="66720"/>
              <a:ext cx="1367291" cy="642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lnSpc>
                  <a:spcPct val="90000"/>
                </a:lnSpc>
              </a:lvl1pPr>
            </a:lstStyle>
            <a:p>
              <a:r>
                <a:t>Company goal</a:t>
              </a:r>
            </a:p>
          </p:txBody>
        </p:sp>
      </p:grpSp>
      <p:sp>
        <p:nvSpPr>
          <p:cNvPr id="482" name="Company objectives"/>
          <p:cNvSpPr/>
          <p:nvPr/>
        </p:nvSpPr>
        <p:spPr>
          <a:xfrm>
            <a:off x="6813805" y="5273206"/>
            <a:ext cx="2536336" cy="303381"/>
          </a:xfrm>
          <a:prstGeom prst="roundRect">
            <a:avLst>
              <a:gd name="adj" fmla="val 48211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t>Company objectives</a:t>
            </a:r>
          </a:p>
        </p:txBody>
      </p:sp>
      <p:sp>
        <p:nvSpPr>
          <p:cNvPr id="483" name="Collaborator objectives"/>
          <p:cNvSpPr/>
          <p:nvPr/>
        </p:nvSpPr>
        <p:spPr>
          <a:xfrm>
            <a:off x="6813805" y="4831498"/>
            <a:ext cx="2536336" cy="303381"/>
          </a:xfrm>
          <a:prstGeom prst="roundRect">
            <a:avLst>
              <a:gd name="adj" fmla="val 48211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rPr dirty="0"/>
              <a:t>Collaborator objectives</a:t>
            </a:r>
          </a:p>
        </p:txBody>
      </p:sp>
      <p:sp>
        <p:nvSpPr>
          <p:cNvPr id="484" name="Customer objectives"/>
          <p:cNvSpPr/>
          <p:nvPr/>
        </p:nvSpPr>
        <p:spPr>
          <a:xfrm>
            <a:off x="6813805" y="4389790"/>
            <a:ext cx="2536336" cy="303381"/>
          </a:xfrm>
          <a:prstGeom prst="roundRect">
            <a:avLst>
              <a:gd name="adj" fmla="val 48211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rPr dirty="0"/>
              <a:t>Customer objectives</a:t>
            </a:r>
          </a:p>
        </p:txBody>
      </p:sp>
      <p:sp>
        <p:nvSpPr>
          <p:cNvPr id="485" name="Competitor objectives"/>
          <p:cNvSpPr/>
          <p:nvPr/>
        </p:nvSpPr>
        <p:spPr>
          <a:xfrm>
            <a:off x="6813805" y="5714913"/>
            <a:ext cx="2536336" cy="303381"/>
          </a:xfrm>
          <a:prstGeom prst="roundRect">
            <a:avLst>
              <a:gd name="adj" fmla="val 48211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t>Competitor objectives</a:t>
            </a:r>
          </a:p>
        </p:txBody>
      </p:sp>
      <p:sp>
        <p:nvSpPr>
          <p:cNvPr id="486" name="Context objectives"/>
          <p:cNvSpPr/>
          <p:nvPr/>
        </p:nvSpPr>
        <p:spPr>
          <a:xfrm>
            <a:off x="6813805" y="6156621"/>
            <a:ext cx="2536336" cy="303381"/>
          </a:xfrm>
          <a:prstGeom prst="roundRect">
            <a:avLst>
              <a:gd name="adj" fmla="val 48211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t>Context objectives</a:t>
            </a:r>
          </a:p>
        </p:txBody>
      </p:sp>
      <p:sp>
        <p:nvSpPr>
          <p:cNvPr id="487" name="Line"/>
          <p:cNvSpPr/>
          <p:nvPr/>
        </p:nvSpPr>
        <p:spPr>
          <a:xfrm>
            <a:off x="6409759" y="5416719"/>
            <a:ext cx="332794" cy="1"/>
          </a:xfrm>
          <a:prstGeom prst="line">
            <a:avLst/>
          </a:prstGeom>
          <a:ln w="12700">
            <a:solidFill>
              <a:srgbClr val="000000"/>
            </a:solidFill>
            <a:custDash>
              <a:ds d="200000" sp="200000"/>
            </a:custDash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490" name="Group"/>
          <p:cNvGrpSpPr/>
          <p:nvPr/>
        </p:nvGrpSpPr>
        <p:grpSpPr>
          <a:xfrm>
            <a:off x="6371803" y="4582480"/>
            <a:ext cx="354731" cy="1696470"/>
            <a:chOff x="280754" y="0"/>
            <a:chExt cx="354730" cy="1696468"/>
          </a:xfrm>
        </p:grpSpPr>
        <p:sp>
          <p:nvSpPr>
            <p:cNvPr id="488" name="Line"/>
            <p:cNvSpPr/>
            <p:nvPr/>
          </p:nvSpPr>
          <p:spPr>
            <a:xfrm flipV="1">
              <a:off x="288292" y="0"/>
              <a:ext cx="334456" cy="74881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89" name="Line"/>
            <p:cNvSpPr/>
            <p:nvPr/>
          </p:nvSpPr>
          <p:spPr>
            <a:xfrm>
              <a:off x="280754" y="920136"/>
              <a:ext cx="354731" cy="77633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493" name="Group"/>
          <p:cNvGrpSpPr/>
          <p:nvPr/>
        </p:nvGrpSpPr>
        <p:grpSpPr>
          <a:xfrm>
            <a:off x="6397295" y="5006875"/>
            <a:ext cx="338152" cy="820160"/>
            <a:chOff x="71774" y="0"/>
            <a:chExt cx="338150" cy="820159"/>
          </a:xfrm>
        </p:grpSpPr>
        <p:sp>
          <p:nvSpPr>
            <p:cNvPr id="491" name="Line"/>
            <p:cNvSpPr/>
            <p:nvPr/>
          </p:nvSpPr>
          <p:spPr>
            <a:xfrm flipV="1">
              <a:off x="81397" y="-1"/>
              <a:ext cx="322812" cy="36270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92" name="Line"/>
            <p:cNvSpPr/>
            <p:nvPr/>
          </p:nvSpPr>
          <p:spPr>
            <a:xfrm>
              <a:off x="71774" y="451743"/>
              <a:ext cx="338151" cy="36841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roup"/>
          <p:cNvGrpSpPr/>
          <p:nvPr/>
        </p:nvGrpSpPr>
        <p:grpSpPr>
          <a:xfrm>
            <a:off x="3919627" y="377663"/>
            <a:ext cx="8766894" cy="8998275"/>
            <a:chOff x="0" y="0"/>
            <a:chExt cx="8766893" cy="8998273"/>
          </a:xfrm>
        </p:grpSpPr>
        <p:sp>
          <p:nvSpPr>
            <p:cNvPr id="495" name="What are the key  aspects of the markets in  which the company competes?"/>
            <p:cNvSpPr/>
            <p:nvPr/>
          </p:nvSpPr>
          <p:spPr>
            <a:xfrm>
              <a:off x="4648796" y="1239700"/>
              <a:ext cx="4098073" cy="737801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"/>
                </a:spcBef>
                <a:defRPr sz="1500"/>
              </a:pPr>
              <a:r>
                <a:rPr dirty="0"/>
                <a:t>What are the key </a:t>
              </a:r>
              <a:br>
                <a:rPr dirty="0"/>
              </a:br>
              <a:r>
                <a:rPr dirty="0"/>
                <a:t>aspects of the markets in </a:t>
              </a:r>
              <a:br>
                <a:rPr dirty="0"/>
              </a:br>
              <a:r>
                <a:rPr dirty="0"/>
                <a:t>which the company competes?</a:t>
              </a:r>
            </a:p>
          </p:txBody>
        </p:sp>
        <p:sp>
          <p:nvSpPr>
            <p:cNvPr id="496" name="What are the  company’s history, culture, resources, offerings, and ongoing activities?"/>
            <p:cNvSpPr/>
            <p:nvPr/>
          </p:nvSpPr>
          <p:spPr>
            <a:xfrm>
              <a:off x="458691" y="1235161"/>
              <a:ext cx="3922758" cy="737801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"/>
                </a:spcBef>
                <a:defRPr sz="1500"/>
              </a:pPr>
              <a:r>
                <a:rPr dirty="0"/>
                <a:t>What are the </a:t>
              </a:r>
              <a:br>
                <a:rPr dirty="0"/>
              </a:br>
              <a:r>
                <a:rPr dirty="0"/>
                <a:t>company’s history, culture, resources, offerings, and ongoing activities?</a:t>
              </a:r>
            </a:p>
          </p:txBody>
        </p:sp>
        <p:sp>
          <p:nvSpPr>
            <p:cNvPr id="497" name="What is the key  performance metric the company  aims to achieve with the offering?"/>
            <p:cNvSpPr/>
            <p:nvPr/>
          </p:nvSpPr>
          <p:spPr>
            <a:xfrm>
              <a:off x="464513" y="2468635"/>
              <a:ext cx="3922758" cy="737801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"/>
                </a:spcBef>
                <a:defRPr sz="1500"/>
              </a:pPr>
              <a:r>
                <a:rPr dirty="0"/>
                <a:t>What is the key </a:t>
              </a:r>
              <a:br>
                <a:rPr dirty="0"/>
              </a:br>
              <a:r>
                <a:rPr dirty="0"/>
                <a:t>performance metric the company </a:t>
              </a:r>
              <a:br>
                <a:rPr dirty="0"/>
              </a:br>
              <a:r>
                <a:rPr dirty="0"/>
                <a:t>aims to achieve with the offering?</a:t>
              </a:r>
            </a:p>
          </p:txBody>
        </p:sp>
        <p:sp>
          <p:nvSpPr>
            <p:cNvPr id="498" name="How will the  company evaluate the  progress toward its goal?"/>
            <p:cNvSpPr/>
            <p:nvPr/>
          </p:nvSpPr>
          <p:spPr>
            <a:xfrm>
              <a:off x="471391" y="7403524"/>
              <a:ext cx="3922758" cy="737801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"/>
                </a:spcBef>
                <a:defRPr sz="1500"/>
              </a:pPr>
              <a:r>
                <a:t>How will the </a:t>
              </a:r>
              <a:br/>
              <a:r>
                <a:t>company evaluate the </a:t>
              </a:r>
              <a:br/>
              <a:r>
                <a:t>progress toward its goal?</a:t>
              </a:r>
            </a:p>
          </p:txBody>
        </p:sp>
        <p:sp>
          <p:nvSpPr>
            <p:cNvPr id="499" name="How is the company  offering being developed?"/>
            <p:cNvSpPr/>
            <p:nvPr/>
          </p:nvSpPr>
          <p:spPr>
            <a:xfrm>
              <a:off x="466927" y="6175470"/>
              <a:ext cx="3703273" cy="737801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"/>
                </a:spcBef>
                <a:defRPr sz="1500"/>
              </a:pPr>
              <a:r>
                <a:t>How is the company </a:t>
              </a:r>
              <a:br/>
              <a:r>
                <a:t>offering being developed?</a:t>
              </a:r>
            </a:p>
          </p:txBody>
        </p:sp>
        <p:sp>
          <p:nvSpPr>
            <p:cNvPr id="500" name="Who are the  target customers,  competitors, and collaborators? What are the company’s resources and context?"/>
            <p:cNvSpPr/>
            <p:nvPr/>
          </p:nvSpPr>
          <p:spPr>
            <a:xfrm>
              <a:off x="468977" y="3607789"/>
              <a:ext cx="4098073" cy="891443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"/>
                </a:spcBef>
                <a:defRPr sz="1500"/>
              </a:pPr>
              <a:r>
                <a:t>Who are the </a:t>
              </a:r>
              <a:br/>
              <a:r>
                <a:t>target customers, </a:t>
              </a:r>
              <a:br/>
              <a:r>
                <a:t>competitors, and collaborators? What are the company’s resources and context?</a:t>
              </a:r>
            </a:p>
          </p:txBody>
        </p:sp>
        <p:sp>
          <p:nvSpPr>
            <p:cNvPr id="501" name="Company"/>
            <p:cNvSpPr/>
            <p:nvPr/>
          </p:nvSpPr>
          <p:spPr>
            <a:xfrm>
              <a:off x="2795724" y="1113183"/>
              <a:ext cx="1771651" cy="306508"/>
            </a:xfrm>
            <a:prstGeom prst="roundRect">
              <a:avLst>
                <a:gd name="adj" fmla="val 0"/>
              </a:avLst>
            </a:prstGeom>
            <a:solidFill>
              <a:srgbClr val="FFD37D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</a:lvl1pPr>
            </a:lstStyle>
            <a:p>
              <a:r>
                <a:t>Company</a:t>
              </a:r>
            </a:p>
          </p:txBody>
        </p:sp>
        <p:sp>
          <p:nvSpPr>
            <p:cNvPr id="502" name="Rectangle"/>
            <p:cNvSpPr/>
            <p:nvPr/>
          </p:nvSpPr>
          <p:spPr>
            <a:xfrm>
              <a:off x="379948" y="4889891"/>
              <a:ext cx="8379349" cy="846716"/>
            </a:xfrm>
            <a:prstGeom prst="roundRect">
              <a:avLst>
                <a:gd name="adj" fmla="val 0"/>
              </a:avLst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503" name="Tactics"/>
            <p:cNvSpPr/>
            <p:nvPr/>
          </p:nvSpPr>
          <p:spPr>
            <a:xfrm>
              <a:off x="381154" y="4579027"/>
              <a:ext cx="2032001" cy="306508"/>
            </a:xfrm>
            <a:prstGeom prst="roundRect">
              <a:avLst>
                <a:gd name="adj" fmla="val 0"/>
              </a:avLst>
            </a:prstGeom>
            <a:solidFill>
              <a:srgbClr val="253A6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>
                <a:lnSpc>
                  <a:spcPct val="90000"/>
                </a:lnSpc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t> Tactics</a:t>
              </a:r>
            </a:p>
          </p:txBody>
        </p:sp>
        <p:sp>
          <p:nvSpPr>
            <p:cNvPr id="504" name="Goal"/>
            <p:cNvSpPr/>
            <p:nvPr/>
          </p:nvSpPr>
          <p:spPr>
            <a:xfrm>
              <a:off x="381154" y="2027680"/>
              <a:ext cx="2032001" cy="306507"/>
            </a:xfrm>
            <a:prstGeom prst="roundRect">
              <a:avLst>
                <a:gd name="adj" fmla="val 0"/>
              </a:avLst>
            </a:prstGeom>
            <a:solidFill>
              <a:srgbClr val="253A6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>
                <a:lnSpc>
                  <a:spcPct val="90000"/>
                </a:lnSpc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t> Goal</a:t>
              </a:r>
            </a:p>
          </p:txBody>
        </p:sp>
        <p:sp>
          <p:nvSpPr>
            <p:cNvPr id="505" name="Rectangle"/>
            <p:cNvSpPr/>
            <p:nvPr/>
          </p:nvSpPr>
          <p:spPr>
            <a:xfrm>
              <a:off x="379948" y="2339125"/>
              <a:ext cx="4181376" cy="846717"/>
            </a:xfrm>
            <a:prstGeom prst="roundRect">
              <a:avLst>
                <a:gd name="adj" fmla="val 0"/>
              </a:avLst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506" name="What are the criteria  (temporal and quantitative)  for reaching the goal?"/>
            <p:cNvSpPr/>
            <p:nvPr/>
          </p:nvSpPr>
          <p:spPr>
            <a:xfrm>
              <a:off x="4648796" y="2479769"/>
              <a:ext cx="3922758" cy="737801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"/>
                </a:spcBef>
                <a:defRPr sz="1500"/>
              </a:pPr>
              <a:r>
                <a:t>What are the criteria </a:t>
              </a:r>
              <a:br/>
              <a:r>
                <a:t>(temporal and quantitative) </a:t>
              </a:r>
              <a:br/>
              <a:r>
                <a:t>for reaching the goal?</a:t>
              </a:r>
            </a:p>
          </p:txBody>
        </p:sp>
        <p:sp>
          <p:nvSpPr>
            <p:cNvPr id="507" name="Benchmarks"/>
            <p:cNvSpPr/>
            <p:nvPr/>
          </p:nvSpPr>
          <p:spPr>
            <a:xfrm>
              <a:off x="6919404" y="2335972"/>
              <a:ext cx="1840490" cy="306507"/>
            </a:xfrm>
            <a:prstGeom prst="roundRect">
              <a:avLst>
                <a:gd name="adj" fmla="val 0"/>
              </a:avLst>
            </a:prstGeom>
            <a:solidFill>
              <a:srgbClr val="FFD37D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</a:lvl1pPr>
            </a:lstStyle>
            <a:p>
              <a:r>
                <a:t>Benchmarks</a:t>
              </a:r>
            </a:p>
          </p:txBody>
        </p:sp>
        <p:sp>
          <p:nvSpPr>
            <p:cNvPr id="508" name="Rectangle"/>
            <p:cNvSpPr/>
            <p:nvPr/>
          </p:nvSpPr>
          <p:spPr>
            <a:xfrm>
              <a:off x="4564230" y="2337559"/>
              <a:ext cx="4194077" cy="846717"/>
            </a:xfrm>
            <a:prstGeom prst="roundRect">
              <a:avLst>
                <a:gd name="adj" fmla="val 0"/>
              </a:avLst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509" name="Target market"/>
            <p:cNvSpPr/>
            <p:nvPr/>
          </p:nvSpPr>
          <p:spPr>
            <a:xfrm>
              <a:off x="2795725" y="3565592"/>
              <a:ext cx="1771651" cy="306507"/>
            </a:xfrm>
            <a:prstGeom prst="roundRect">
              <a:avLst>
                <a:gd name="adj" fmla="val 0"/>
              </a:avLst>
            </a:prstGeom>
            <a:solidFill>
              <a:srgbClr val="FFD37D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</a:lvl1pPr>
            </a:lstStyle>
            <a:p>
              <a:r>
                <a:t>Target market</a:t>
              </a:r>
            </a:p>
          </p:txBody>
        </p:sp>
        <p:sp>
          <p:nvSpPr>
            <p:cNvPr id="510" name="Strategy"/>
            <p:cNvSpPr/>
            <p:nvPr/>
          </p:nvSpPr>
          <p:spPr>
            <a:xfrm>
              <a:off x="385618" y="3255734"/>
              <a:ext cx="2032001" cy="306507"/>
            </a:xfrm>
            <a:prstGeom prst="roundRect">
              <a:avLst>
                <a:gd name="adj" fmla="val 0"/>
              </a:avLst>
            </a:prstGeom>
            <a:solidFill>
              <a:srgbClr val="253A6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>
                <a:lnSpc>
                  <a:spcPct val="90000"/>
                </a:lnSpc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t> Strategy</a:t>
              </a:r>
            </a:p>
          </p:txBody>
        </p:sp>
        <p:sp>
          <p:nvSpPr>
            <p:cNvPr id="511" name="Rectangle"/>
            <p:cNvSpPr/>
            <p:nvPr/>
          </p:nvSpPr>
          <p:spPr>
            <a:xfrm>
              <a:off x="384412" y="3565613"/>
              <a:ext cx="4181376" cy="948317"/>
            </a:xfrm>
            <a:prstGeom prst="roundRect">
              <a:avLst>
                <a:gd name="adj" fmla="val 0"/>
              </a:avLst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512" name="What value does the  offering create for target customers, collaborators, and company stakeholders?"/>
            <p:cNvSpPr/>
            <p:nvPr/>
          </p:nvSpPr>
          <p:spPr>
            <a:xfrm>
              <a:off x="4653260" y="3758623"/>
              <a:ext cx="4016017" cy="737801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"/>
                </a:spcBef>
                <a:defRPr sz="1500"/>
              </a:pPr>
              <a:r>
                <a:t>What value does the </a:t>
              </a:r>
              <a:br/>
              <a:r>
                <a:t>offering create for target customers, collaborators, and company stakeholders? </a:t>
              </a:r>
            </a:p>
          </p:txBody>
        </p:sp>
        <p:sp>
          <p:nvSpPr>
            <p:cNvPr id="513" name="Value proposition"/>
            <p:cNvSpPr/>
            <p:nvPr/>
          </p:nvSpPr>
          <p:spPr>
            <a:xfrm>
              <a:off x="6923868" y="3564026"/>
              <a:ext cx="1840490" cy="306507"/>
            </a:xfrm>
            <a:prstGeom prst="roundRect">
              <a:avLst>
                <a:gd name="adj" fmla="val 0"/>
              </a:avLst>
            </a:prstGeom>
            <a:solidFill>
              <a:srgbClr val="FFD37D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</a:lvl1pPr>
            </a:lstStyle>
            <a:p>
              <a:r>
                <a:t>Value proposition</a:t>
              </a:r>
            </a:p>
          </p:txBody>
        </p:sp>
        <p:sp>
          <p:nvSpPr>
            <p:cNvPr id="514" name="Rectangle"/>
            <p:cNvSpPr/>
            <p:nvPr/>
          </p:nvSpPr>
          <p:spPr>
            <a:xfrm>
              <a:off x="4568694" y="3565613"/>
              <a:ext cx="4194076" cy="948317"/>
            </a:xfrm>
            <a:prstGeom prst="roundRect">
              <a:avLst>
                <a:gd name="adj" fmla="val 0"/>
              </a:avLst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515" name="Development"/>
            <p:cNvSpPr/>
            <p:nvPr/>
          </p:nvSpPr>
          <p:spPr>
            <a:xfrm>
              <a:off x="2795620" y="6107873"/>
              <a:ext cx="1771651" cy="306507"/>
            </a:xfrm>
            <a:prstGeom prst="roundRect">
              <a:avLst>
                <a:gd name="adj" fmla="val 0"/>
              </a:avLst>
            </a:prstGeom>
            <a:solidFill>
              <a:srgbClr val="FFD37D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</a:lvl1pPr>
            </a:lstStyle>
            <a:p>
              <a:r>
                <a:t>Development </a:t>
              </a:r>
            </a:p>
          </p:txBody>
        </p:sp>
        <p:sp>
          <p:nvSpPr>
            <p:cNvPr id="516" name="Implementation"/>
            <p:cNvSpPr/>
            <p:nvPr/>
          </p:nvSpPr>
          <p:spPr>
            <a:xfrm>
              <a:off x="380837" y="5803342"/>
              <a:ext cx="2032001" cy="306507"/>
            </a:xfrm>
            <a:prstGeom prst="roundRect">
              <a:avLst>
                <a:gd name="adj" fmla="val 0"/>
              </a:avLst>
            </a:prstGeom>
            <a:solidFill>
              <a:srgbClr val="253A6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>
                <a:lnSpc>
                  <a:spcPct val="90000"/>
                </a:lnSpc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t> Implementation</a:t>
              </a:r>
            </a:p>
          </p:txBody>
        </p:sp>
        <p:sp>
          <p:nvSpPr>
            <p:cNvPr id="517" name="Rectangle"/>
            <p:cNvSpPr/>
            <p:nvPr/>
          </p:nvSpPr>
          <p:spPr>
            <a:xfrm>
              <a:off x="382362" y="6109460"/>
              <a:ext cx="4181376" cy="846717"/>
            </a:xfrm>
            <a:prstGeom prst="roundRect">
              <a:avLst>
                <a:gd name="adj" fmla="val 0"/>
              </a:avLst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518" name="What processes will be…"/>
            <p:cNvSpPr/>
            <p:nvPr/>
          </p:nvSpPr>
          <p:spPr>
            <a:xfrm>
              <a:off x="4651209" y="6186604"/>
              <a:ext cx="3922758" cy="737802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"/>
                </a:spcBef>
                <a:defRPr sz="1500"/>
              </a:pPr>
              <a:r>
                <a:t>What processes will be </a:t>
              </a:r>
            </a:p>
            <a:p>
              <a:pPr algn="l">
                <a:lnSpc>
                  <a:spcPct val="90000"/>
                </a:lnSpc>
                <a:spcBef>
                  <a:spcPts val="100"/>
                </a:spcBef>
                <a:defRPr sz="1500"/>
              </a:pPr>
              <a:r>
                <a:t>used to bring the offering to market?</a:t>
              </a:r>
            </a:p>
          </p:txBody>
        </p:sp>
        <p:sp>
          <p:nvSpPr>
            <p:cNvPr id="519" name="Deployment"/>
            <p:cNvSpPr/>
            <p:nvPr/>
          </p:nvSpPr>
          <p:spPr>
            <a:xfrm>
              <a:off x="6920796" y="6106307"/>
              <a:ext cx="1840491" cy="306507"/>
            </a:xfrm>
            <a:prstGeom prst="roundRect">
              <a:avLst>
                <a:gd name="adj" fmla="val 0"/>
              </a:avLst>
            </a:prstGeom>
            <a:solidFill>
              <a:srgbClr val="FFD37D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</a:lvl1pPr>
            </a:lstStyle>
            <a:p>
              <a:r>
                <a:t>Deployment</a:t>
              </a:r>
            </a:p>
          </p:txBody>
        </p:sp>
        <p:sp>
          <p:nvSpPr>
            <p:cNvPr id="520" name="Rectangle"/>
            <p:cNvSpPr/>
            <p:nvPr/>
          </p:nvSpPr>
          <p:spPr>
            <a:xfrm>
              <a:off x="4566644" y="6107895"/>
              <a:ext cx="4194077" cy="846716"/>
            </a:xfrm>
            <a:prstGeom prst="roundRect">
              <a:avLst>
                <a:gd name="adj" fmla="val 0"/>
              </a:avLst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521" name="Performance"/>
            <p:cNvSpPr/>
            <p:nvPr/>
          </p:nvSpPr>
          <p:spPr>
            <a:xfrm>
              <a:off x="2797118" y="7335926"/>
              <a:ext cx="1771651" cy="306508"/>
            </a:xfrm>
            <a:prstGeom prst="roundRect">
              <a:avLst>
                <a:gd name="adj" fmla="val 0"/>
              </a:avLst>
            </a:prstGeom>
            <a:solidFill>
              <a:srgbClr val="FFD37D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</a:lvl1pPr>
            </a:lstStyle>
            <a:p>
              <a:r>
                <a:t>Performance</a:t>
              </a:r>
            </a:p>
          </p:txBody>
        </p:sp>
        <p:sp>
          <p:nvSpPr>
            <p:cNvPr id="522" name="Control"/>
            <p:cNvSpPr/>
            <p:nvPr/>
          </p:nvSpPr>
          <p:spPr>
            <a:xfrm>
              <a:off x="384857" y="7032418"/>
              <a:ext cx="2032001" cy="306508"/>
            </a:xfrm>
            <a:prstGeom prst="roundRect">
              <a:avLst>
                <a:gd name="adj" fmla="val 0"/>
              </a:avLst>
            </a:prstGeom>
            <a:solidFill>
              <a:srgbClr val="253A6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>
                <a:lnSpc>
                  <a:spcPct val="90000"/>
                </a:lnSpc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t> Control</a:t>
              </a:r>
            </a:p>
          </p:txBody>
        </p:sp>
        <p:sp>
          <p:nvSpPr>
            <p:cNvPr id="523" name="Rectangle"/>
            <p:cNvSpPr/>
            <p:nvPr/>
          </p:nvSpPr>
          <p:spPr>
            <a:xfrm>
              <a:off x="386826" y="7337514"/>
              <a:ext cx="4181376" cy="846716"/>
            </a:xfrm>
            <a:prstGeom prst="roundRect">
              <a:avLst>
                <a:gd name="adj" fmla="val 0"/>
              </a:avLst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524" name="How will the company…"/>
            <p:cNvSpPr/>
            <p:nvPr/>
          </p:nvSpPr>
          <p:spPr>
            <a:xfrm>
              <a:off x="4655673" y="7452758"/>
              <a:ext cx="3922759" cy="737801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"/>
                </a:spcBef>
                <a:defRPr sz="1500"/>
              </a:pPr>
              <a:r>
                <a:rPr dirty="0"/>
                <a:t>How will the company </a:t>
              </a:r>
            </a:p>
            <a:p>
              <a:pPr algn="l">
                <a:lnSpc>
                  <a:spcPct val="90000"/>
                </a:lnSpc>
                <a:spcBef>
                  <a:spcPts val="100"/>
                </a:spcBef>
                <a:defRPr sz="1500"/>
              </a:pPr>
              <a:r>
                <a:rPr dirty="0"/>
                <a:t>monitor the environment to identify </a:t>
              </a:r>
            </a:p>
            <a:p>
              <a:pPr algn="l">
                <a:lnSpc>
                  <a:spcPct val="90000"/>
                </a:lnSpc>
                <a:spcBef>
                  <a:spcPts val="100"/>
                </a:spcBef>
                <a:defRPr sz="1500"/>
              </a:pPr>
              <a:r>
                <a:rPr dirty="0"/>
                <a:t>new opportunities and threats?</a:t>
              </a:r>
            </a:p>
          </p:txBody>
        </p:sp>
        <p:sp>
          <p:nvSpPr>
            <p:cNvPr id="525" name="Environment"/>
            <p:cNvSpPr/>
            <p:nvPr/>
          </p:nvSpPr>
          <p:spPr>
            <a:xfrm>
              <a:off x="6922474" y="7334360"/>
              <a:ext cx="1840490" cy="306508"/>
            </a:xfrm>
            <a:prstGeom prst="roundRect">
              <a:avLst>
                <a:gd name="adj" fmla="val 0"/>
              </a:avLst>
            </a:prstGeom>
            <a:solidFill>
              <a:srgbClr val="FFD37D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</a:lvl1pPr>
            </a:lstStyle>
            <a:p>
              <a:r>
                <a:t>Environment </a:t>
              </a:r>
            </a:p>
          </p:txBody>
        </p:sp>
        <p:sp>
          <p:nvSpPr>
            <p:cNvPr id="526" name="Rectangle"/>
            <p:cNvSpPr/>
            <p:nvPr/>
          </p:nvSpPr>
          <p:spPr>
            <a:xfrm>
              <a:off x="4571108" y="7335948"/>
              <a:ext cx="4194076" cy="846717"/>
            </a:xfrm>
            <a:prstGeom prst="roundRect">
              <a:avLst>
                <a:gd name="adj" fmla="val 0"/>
              </a:avLst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527" name="Market offering"/>
            <p:cNvSpPr/>
            <p:nvPr/>
          </p:nvSpPr>
          <p:spPr>
            <a:xfrm>
              <a:off x="6926402" y="4888303"/>
              <a:ext cx="1840491" cy="306507"/>
            </a:xfrm>
            <a:prstGeom prst="roundRect">
              <a:avLst>
                <a:gd name="adj" fmla="val 0"/>
              </a:avLst>
            </a:prstGeom>
            <a:solidFill>
              <a:srgbClr val="FFD67E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</a:lvl1pPr>
            </a:lstStyle>
            <a:p>
              <a:r>
                <a:t>Market offering</a:t>
              </a:r>
            </a:p>
          </p:txBody>
        </p:sp>
        <p:sp>
          <p:nvSpPr>
            <p:cNvPr id="528" name="What are the product, service, brand, price, incentives,…"/>
            <p:cNvSpPr/>
            <p:nvPr/>
          </p:nvSpPr>
          <p:spPr>
            <a:xfrm>
              <a:off x="453056" y="5082101"/>
              <a:ext cx="8244605" cy="565922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"/>
                </a:spcBef>
                <a:defRPr sz="1500"/>
              </a:pPr>
              <a:r>
                <a:t>What are the product, service, brand, price, incentives, </a:t>
              </a:r>
            </a:p>
            <a:p>
              <a:pPr algn="l">
                <a:lnSpc>
                  <a:spcPct val="90000"/>
                </a:lnSpc>
                <a:spcBef>
                  <a:spcPts val="100"/>
                </a:spcBef>
                <a:defRPr sz="1500"/>
              </a:pPr>
              <a:r>
                <a:t>communication, and distribution aspects of the offering?</a:t>
              </a:r>
            </a:p>
          </p:txBody>
        </p:sp>
        <p:grpSp>
          <p:nvGrpSpPr>
            <p:cNvPr id="531" name="Group"/>
            <p:cNvGrpSpPr/>
            <p:nvPr/>
          </p:nvGrpSpPr>
          <p:grpSpPr>
            <a:xfrm>
              <a:off x="379948" y="0"/>
              <a:ext cx="8379349" cy="726789"/>
              <a:chOff x="0" y="9525"/>
              <a:chExt cx="8379348" cy="726788"/>
            </a:xfrm>
          </p:grpSpPr>
          <p:sp>
            <p:nvSpPr>
              <p:cNvPr id="529" name="Rectangle"/>
              <p:cNvSpPr/>
              <p:nvPr/>
            </p:nvSpPr>
            <p:spPr>
              <a:xfrm>
                <a:off x="0" y="317213"/>
                <a:ext cx="8379349" cy="419101"/>
              </a:xfrm>
              <a:prstGeom prst="roundRect">
                <a:avLst>
                  <a:gd name="adj" fmla="val 0"/>
                </a:avLst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530" name="Executive Summary"/>
              <p:cNvSpPr/>
              <p:nvPr/>
            </p:nvSpPr>
            <p:spPr>
              <a:xfrm>
                <a:off x="1205" y="9525"/>
                <a:ext cx="2031688" cy="306507"/>
              </a:xfrm>
              <a:prstGeom prst="roundRect">
                <a:avLst>
                  <a:gd name="adj" fmla="val 0"/>
                </a:avLst>
              </a:prstGeom>
              <a:solidFill>
                <a:schemeClr val="accent1">
                  <a:hueOff val="71527"/>
                  <a:satOff val="-27511"/>
                  <a:lumOff val="32816"/>
                </a:scheme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l">
                  <a:lnSpc>
                    <a:spcPct val="90000"/>
                  </a:lnSpc>
                </a:lvl1pPr>
              </a:lstStyle>
              <a:p>
                <a:r>
                  <a:t> Executive Summary</a:t>
                </a:r>
              </a:p>
            </p:txBody>
          </p:sp>
        </p:grpSp>
        <p:grpSp>
          <p:nvGrpSpPr>
            <p:cNvPr id="534" name="Group"/>
            <p:cNvGrpSpPr/>
            <p:nvPr/>
          </p:nvGrpSpPr>
          <p:grpSpPr>
            <a:xfrm>
              <a:off x="379948" y="8266024"/>
              <a:ext cx="8379349" cy="723615"/>
              <a:chOff x="0" y="12700"/>
              <a:chExt cx="8379348" cy="723613"/>
            </a:xfrm>
          </p:grpSpPr>
          <p:sp>
            <p:nvSpPr>
              <p:cNvPr id="532" name="Rectangle"/>
              <p:cNvSpPr/>
              <p:nvPr/>
            </p:nvSpPr>
            <p:spPr>
              <a:xfrm>
                <a:off x="0" y="317213"/>
                <a:ext cx="8379349" cy="419101"/>
              </a:xfrm>
              <a:prstGeom prst="roundRect">
                <a:avLst>
                  <a:gd name="adj" fmla="val 0"/>
                </a:avLst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533" name="Exhibits"/>
              <p:cNvSpPr/>
              <p:nvPr/>
            </p:nvSpPr>
            <p:spPr>
              <a:xfrm>
                <a:off x="1205" y="12700"/>
                <a:ext cx="2032001" cy="306507"/>
              </a:xfrm>
              <a:prstGeom prst="roundRect">
                <a:avLst>
                  <a:gd name="adj" fmla="val 0"/>
                </a:avLst>
              </a:prstGeom>
              <a:solidFill>
                <a:schemeClr val="accent1">
                  <a:hueOff val="71527"/>
                  <a:satOff val="-27511"/>
                  <a:lumOff val="32816"/>
                </a:scheme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l">
                  <a:lnSpc>
                    <a:spcPct val="90000"/>
                  </a:lnSpc>
                </a:lvl1pPr>
              </a:lstStyle>
              <a:p>
                <a:r>
                  <a:rPr dirty="0"/>
                  <a:t> Exhibits</a:t>
                </a:r>
              </a:p>
            </p:txBody>
          </p:sp>
        </p:grpSp>
        <p:sp>
          <p:nvSpPr>
            <p:cNvPr id="535" name="Rectangle"/>
            <p:cNvSpPr/>
            <p:nvPr/>
          </p:nvSpPr>
          <p:spPr>
            <a:xfrm>
              <a:off x="379948" y="1114365"/>
              <a:ext cx="8379349" cy="850901"/>
            </a:xfrm>
            <a:prstGeom prst="roundRect">
              <a:avLst>
                <a:gd name="adj" fmla="val 0"/>
              </a:avLst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536" name="Situation Overview"/>
            <p:cNvSpPr/>
            <p:nvPr/>
          </p:nvSpPr>
          <p:spPr>
            <a:xfrm>
              <a:off x="381154" y="807969"/>
              <a:ext cx="2032001" cy="306508"/>
            </a:xfrm>
            <a:prstGeom prst="roundRect">
              <a:avLst>
                <a:gd name="adj" fmla="val 0"/>
              </a:avLst>
            </a:pr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>
                <a:lnSpc>
                  <a:spcPct val="90000"/>
                </a:lnSpc>
              </a:lvl1pPr>
            </a:lstStyle>
            <a:p>
              <a:r>
                <a:t> Situation Overview</a:t>
              </a:r>
            </a:p>
          </p:txBody>
        </p:sp>
        <p:sp>
          <p:nvSpPr>
            <p:cNvPr id="537" name="Line"/>
            <p:cNvSpPr/>
            <p:nvPr/>
          </p:nvSpPr>
          <p:spPr>
            <a:xfrm flipV="1">
              <a:off x="4569622" y="1112757"/>
              <a:ext cx="1" cy="85411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538" name="Market"/>
            <p:cNvSpPr/>
            <p:nvPr/>
          </p:nvSpPr>
          <p:spPr>
            <a:xfrm>
              <a:off x="6919404" y="1113346"/>
              <a:ext cx="1840490" cy="306507"/>
            </a:xfrm>
            <a:prstGeom prst="roundRect">
              <a:avLst>
                <a:gd name="adj" fmla="val 0"/>
              </a:avLst>
            </a:prstGeom>
            <a:solidFill>
              <a:srgbClr val="FFD37D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</a:lvl1pPr>
            </a:lstStyle>
            <a:p>
              <a:r>
                <a:t>Market</a:t>
              </a:r>
            </a:p>
          </p:txBody>
        </p:sp>
        <p:sp>
          <p:nvSpPr>
            <p:cNvPr id="539" name="Focus"/>
            <p:cNvSpPr/>
            <p:nvPr/>
          </p:nvSpPr>
          <p:spPr>
            <a:xfrm>
              <a:off x="2795724" y="2336674"/>
              <a:ext cx="1771651" cy="306507"/>
            </a:xfrm>
            <a:prstGeom prst="roundRect">
              <a:avLst>
                <a:gd name="adj" fmla="val 0"/>
              </a:avLst>
            </a:prstGeom>
            <a:solidFill>
              <a:srgbClr val="FFD37D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</a:lvl1pPr>
            </a:lstStyle>
            <a:p>
              <a:r>
                <a:t>Focus</a:t>
              </a:r>
            </a:p>
          </p:txBody>
        </p:sp>
        <p:sp>
          <p:nvSpPr>
            <p:cNvPr id="540" name="What are the key aspects of the company’s marketing plan?"/>
            <p:cNvSpPr/>
            <p:nvPr/>
          </p:nvSpPr>
          <p:spPr>
            <a:xfrm>
              <a:off x="478456" y="283923"/>
              <a:ext cx="8244605" cy="426334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>
                <a:lnSpc>
                  <a:spcPct val="90000"/>
                </a:lnSpc>
                <a:spcBef>
                  <a:spcPts val="100"/>
                </a:spcBef>
                <a:defRPr sz="1500"/>
              </a:lvl1pPr>
            </a:lstStyle>
            <a:p>
              <a:r>
                <a:rPr dirty="0"/>
                <a:t>What are the key aspects of the company’s marketing plan?</a:t>
              </a:r>
            </a:p>
          </p:txBody>
        </p:sp>
        <p:sp>
          <p:nvSpPr>
            <p:cNvPr id="541" name="What are the details/evidence supporting the company’s action plan?"/>
            <p:cNvSpPr/>
            <p:nvPr/>
          </p:nvSpPr>
          <p:spPr>
            <a:xfrm>
              <a:off x="476271" y="8571939"/>
              <a:ext cx="8244604" cy="426334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>
                <a:lnSpc>
                  <a:spcPct val="90000"/>
                </a:lnSpc>
                <a:spcBef>
                  <a:spcPts val="100"/>
                </a:spcBef>
                <a:defRPr sz="1500"/>
              </a:lvl1pPr>
            </a:lstStyle>
            <a:p>
              <a:r>
                <a:t>What are the details/evidence supporting the company’s action plan?</a:t>
              </a:r>
            </a:p>
          </p:txBody>
        </p:sp>
        <p:sp>
          <p:nvSpPr>
            <p:cNvPr id="542" name="G-STIC Action Plan"/>
            <p:cNvSpPr/>
            <p:nvPr/>
          </p:nvSpPr>
          <p:spPr>
            <a:xfrm rot="16200000">
              <a:off x="-2916092" y="4951956"/>
              <a:ext cx="6138691" cy="306507"/>
            </a:xfrm>
            <a:prstGeom prst="roundRect">
              <a:avLst>
                <a:gd name="adj" fmla="val 0"/>
              </a:avLst>
            </a:pr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</a:lvl1pPr>
            </a:lstStyle>
            <a:p>
              <a:r>
                <a:rPr dirty="0"/>
                <a:t>G-STIC Action Plan</a:t>
              </a:r>
            </a:p>
          </p:txBody>
        </p:sp>
      </p:grpSp>
      <p:sp>
        <p:nvSpPr>
          <p:cNvPr id="544" name="Figure 5. The Marketing Plan"/>
          <p:cNvSpPr txBox="1">
            <a:spLocks noGrp="1"/>
          </p:cNvSpPr>
          <p:nvPr>
            <p:ph type="title" idx="4294967295"/>
          </p:nvPr>
        </p:nvSpPr>
        <p:spPr>
          <a:xfrm>
            <a:off x="414690" y="412476"/>
            <a:ext cx="3353799" cy="1204648"/>
          </a:xfrm>
          <a:prstGeom prst="rect">
            <a:avLst/>
          </a:prstGeom>
        </p:spPr>
        <p:txBody>
          <a:bodyPr lIns="63500" tIns="63500" rIns="63500" bIns="63500"/>
          <a:lstStyle>
            <a:lvl1pPr>
              <a:defRPr sz="2800"/>
            </a:lvl1pPr>
          </a:lstStyle>
          <a:p>
            <a:r>
              <a:rPr dirty="0"/>
              <a:t>Figure </a:t>
            </a:r>
            <a:r>
              <a:rPr lang="en-US" dirty="0"/>
              <a:t>4</a:t>
            </a:r>
            <a:r>
              <a:rPr dirty="0"/>
              <a:t>. The Marketing Plan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6" name="Figure 1. The SWOT Framework for Assessing a Company’s Market Position"/>
          <p:cNvSpPr txBox="1">
            <a:spLocks noGrp="1"/>
          </p:cNvSpPr>
          <p:nvPr>
            <p:ph type="title"/>
          </p:nvPr>
        </p:nvSpPr>
        <p:spPr>
          <a:xfrm>
            <a:off x="249590" y="0"/>
            <a:ext cx="12644163" cy="1054726"/>
          </a:xfrm>
          <a:prstGeom prst="rect">
            <a:avLst/>
          </a:prstGeom>
        </p:spPr>
        <p:txBody>
          <a:bodyPr/>
          <a:lstStyle>
            <a:lvl1pPr>
              <a:defRPr sz="2750"/>
            </a:lvl1pPr>
          </a:lstStyle>
          <a:p>
            <a:r>
              <a:rPr dirty="0"/>
              <a:t>Figure </a:t>
            </a:r>
            <a:r>
              <a:rPr lang="en-US" dirty="0"/>
              <a:t>5</a:t>
            </a:r>
            <a:r>
              <a:rPr dirty="0"/>
              <a:t>. The SWOT Framework for Assessing a Company’s Market Position</a:t>
            </a:r>
          </a:p>
        </p:txBody>
      </p:sp>
      <p:sp>
        <p:nvSpPr>
          <p:cNvPr id="417" name="Opportunities"/>
          <p:cNvSpPr/>
          <p:nvPr/>
        </p:nvSpPr>
        <p:spPr>
          <a:xfrm>
            <a:off x="4872877" y="5218782"/>
            <a:ext cx="1426601" cy="566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0" y="21600"/>
                </a:moveTo>
                <a:lnTo>
                  <a:pt x="20920" y="21600"/>
                </a:lnTo>
                <a:cubicBezTo>
                  <a:pt x="21290" y="21600"/>
                  <a:pt x="21600" y="21022"/>
                  <a:pt x="21600" y="20334"/>
                </a:cubicBezTo>
                <a:lnTo>
                  <a:pt x="21600" y="20334"/>
                </a:lnTo>
                <a:lnTo>
                  <a:pt x="21600" y="1266"/>
                </a:lnTo>
                <a:cubicBezTo>
                  <a:pt x="21600" y="578"/>
                  <a:pt x="21290" y="0"/>
                  <a:pt x="20920" y="0"/>
                </a:cubicBezTo>
                <a:lnTo>
                  <a:pt x="680" y="0"/>
                </a:lnTo>
                <a:cubicBezTo>
                  <a:pt x="310" y="0"/>
                  <a:pt x="0" y="578"/>
                  <a:pt x="0" y="1266"/>
                </a:cubicBezTo>
                <a:lnTo>
                  <a:pt x="0" y="20334"/>
                </a:lnTo>
                <a:cubicBezTo>
                  <a:pt x="0" y="21022"/>
                  <a:pt x="310" y="21600"/>
                  <a:pt x="680" y="21600"/>
                </a:cubicBezTo>
                <a:close/>
              </a:path>
            </a:pathLst>
          </a:cu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defTabSz="914400"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Opportunities</a:t>
            </a:r>
          </a:p>
        </p:txBody>
      </p:sp>
      <p:sp>
        <p:nvSpPr>
          <p:cNvPr id="418" name="Strengths"/>
          <p:cNvSpPr/>
          <p:nvPr/>
        </p:nvSpPr>
        <p:spPr>
          <a:xfrm>
            <a:off x="4871609" y="4582039"/>
            <a:ext cx="1426601" cy="566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0" y="21600"/>
                </a:moveTo>
                <a:lnTo>
                  <a:pt x="20920" y="21600"/>
                </a:lnTo>
                <a:cubicBezTo>
                  <a:pt x="21290" y="21600"/>
                  <a:pt x="21600" y="21022"/>
                  <a:pt x="21600" y="20334"/>
                </a:cubicBezTo>
                <a:lnTo>
                  <a:pt x="21600" y="20334"/>
                </a:lnTo>
                <a:lnTo>
                  <a:pt x="21600" y="1266"/>
                </a:lnTo>
                <a:cubicBezTo>
                  <a:pt x="21600" y="578"/>
                  <a:pt x="21290" y="0"/>
                  <a:pt x="20920" y="0"/>
                </a:cubicBezTo>
                <a:lnTo>
                  <a:pt x="680" y="0"/>
                </a:lnTo>
                <a:cubicBezTo>
                  <a:pt x="310" y="0"/>
                  <a:pt x="0" y="578"/>
                  <a:pt x="0" y="1266"/>
                </a:cubicBezTo>
                <a:lnTo>
                  <a:pt x="0" y="20334"/>
                </a:lnTo>
                <a:cubicBezTo>
                  <a:pt x="0" y="21022"/>
                  <a:pt x="310" y="21600"/>
                  <a:pt x="680" y="21600"/>
                </a:cubicBezTo>
                <a:close/>
              </a:path>
            </a:pathLst>
          </a:cu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defTabSz="914400"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Strengths</a:t>
            </a:r>
          </a:p>
        </p:txBody>
      </p:sp>
      <p:sp>
        <p:nvSpPr>
          <p:cNvPr id="419" name="External factors"/>
          <p:cNvSpPr txBox="1"/>
          <p:nvPr/>
        </p:nvSpPr>
        <p:spPr>
          <a:xfrm>
            <a:off x="3839188" y="5236413"/>
            <a:ext cx="96894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r"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>
                <a:latin typeface="Tahoma"/>
                <a:ea typeface="Tahoma"/>
                <a:cs typeface="Tahoma"/>
                <a:sym typeface="Tahoma"/>
              </a:defRPr>
            </a:pPr>
            <a:r>
              <a:rPr b="0">
                <a:latin typeface="+mn-lt"/>
                <a:ea typeface="+mn-ea"/>
                <a:cs typeface="+mn-cs"/>
                <a:sym typeface="Century Gothic"/>
              </a:rPr>
              <a:t>External factors</a:t>
            </a:r>
          </a:p>
        </p:txBody>
      </p:sp>
      <p:sp>
        <p:nvSpPr>
          <p:cNvPr id="420" name="Internal factors"/>
          <p:cNvSpPr txBox="1"/>
          <p:nvPr/>
        </p:nvSpPr>
        <p:spPr>
          <a:xfrm>
            <a:off x="3839188" y="4589412"/>
            <a:ext cx="96894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r"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>
                <a:latin typeface="Tahoma"/>
                <a:ea typeface="Tahoma"/>
                <a:cs typeface="Tahoma"/>
                <a:sym typeface="Tahoma"/>
              </a:defRPr>
            </a:pPr>
            <a:r>
              <a:rPr b="0">
                <a:latin typeface="+mn-lt"/>
                <a:ea typeface="+mn-ea"/>
                <a:cs typeface="+mn-cs"/>
                <a:sym typeface="Century Gothic"/>
              </a:rPr>
              <a:t>Internal factors</a:t>
            </a:r>
          </a:p>
        </p:txBody>
      </p:sp>
      <p:sp>
        <p:nvSpPr>
          <p:cNvPr id="421" name="Favorable factors"/>
          <p:cNvSpPr txBox="1"/>
          <p:nvPr/>
        </p:nvSpPr>
        <p:spPr>
          <a:xfrm>
            <a:off x="4941043" y="4018685"/>
            <a:ext cx="1301517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>
                <a:latin typeface="Tahoma"/>
                <a:ea typeface="Tahoma"/>
                <a:cs typeface="Tahoma"/>
                <a:sym typeface="Tahoma"/>
              </a:defRPr>
            </a:pPr>
            <a:r>
              <a:rPr b="0">
                <a:latin typeface="+mn-lt"/>
                <a:ea typeface="+mn-ea"/>
                <a:cs typeface="+mn-cs"/>
                <a:sym typeface="Century Gothic"/>
              </a:rPr>
              <a:t>Favorable factors</a:t>
            </a:r>
          </a:p>
        </p:txBody>
      </p:sp>
      <p:sp>
        <p:nvSpPr>
          <p:cNvPr id="422" name="Threats"/>
          <p:cNvSpPr/>
          <p:nvPr/>
        </p:nvSpPr>
        <p:spPr>
          <a:xfrm>
            <a:off x="6368565" y="5218782"/>
            <a:ext cx="1426601" cy="566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0" y="21600"/>
                </a:moveTo>
                <a:lnTo>
                  <a:pt x="20920" y="21600"/>
                </a:lnTo>
                <a:cubicBezTo>
                  <a:pt x="21290" y="21600"/>
                  <a:pt x="21600" y="21022"/>
                  <a:pt x="21600" y="20334"/>
                </a:cubicBezTo>
                <a:lnTo>
                  <a:pt x="21600" y="20334"/>
                </a:lnTo>
                <a:lnTo>
                  <a:pt x="21600" y="1266"/>
                </a:lnTo>
                <a:cubicBezTo>
                  <a:pt x="21600" y="578"/>
                  <a:pt x="21290" y="0"/>
                  <a:pt x="20920" y="0"/>
                </a:cubicBezTo>
                <a:lnTo>
                  <a:pt x="680" y="0"/>
                </a:lnTo>
                <a:cubicBezTo>
                  <a:pt x="310" y="0"/>
                  <a:pt x="0" y="578"/>
                  <a:pt x="0" y="1266"/>
                </a:cubicBezTo>
                <a:lnTo>
                  <a:pt x="0" y="20334"/>
                </a:lnTo>
                <a:cubicBezTo>
                  <a:pt x="0" y="21022"/>
                  <a:pt x="310" y="21600"/>
                  <a:pt x="680" y="21600"/>
                </a:cubicBezTo>
                <a:close/>
              </a:path>
            </a:pathLst>
          </a:cu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defTabSz="914400"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Threats</a:t>
            </a:r>
          </a:p>
        </p:txBody>
      </p:sp>
      <p:sp>
        <p:nvSpPr>
          <p:cNvPr id="423" name="Weaknesses"/>
          <p:cNvSpPr/>
          <p:nvPr/>
        </p:nvSpPr>
        <p:spPr>
          <a:xfrm>
            <a:off x="6367297" y="4582039"/>
            <a:ext cx="1426601" cy="566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0" y="21600"/>
                </a:moveTo>
                <a:lnTo>
                  <a:pt x="20920" y="21600"/>
                </a:lnTo>
                <a:cubicBezTo>
                  <a:pt x="21290" y="21600"/>
                  <a:pt x="21600" y="21022"/>
                  <a:pt x="21600" y="20334"/>
                </a:cubicBezTo>
                <a:lnTo>
                  <a:pt x="21600" y="20334"/>
                </a:lnTo>
                <a:lnTo>
                  <a:pt x="21600" y="1266"/>
                </a:lnTo>
                <a:cubicBezTo>
                  <a:pt x="21600" y="578"/>
                  <a:pt x="21290" y="0"/>
                  <a:pt x="20920" y="0"/>
                </a:cubicBezTo>
                <a:lnTo>
                  <a:pt x="680" y="0"/>
                </a:lnTo>
                <a:cubicBezTo>
                  <a:pt x="310" y="0"/>
                  <a:pt x="0" y="578"/>
                  <a:pt x="0" y="1266"/>
                </a:cubicBezTo>
                <a:lnTo>
                  <a:pt x="0" y="20334"/>
                </a:lnTo>
                <a:cubicBezTo>
                  <a:pt x="0" y="21022"/>
                  <a:pt x="310" y="21600"/>
                  <a:pt x="680" y="21600"/>
                </a:cubicBezTo>
                <a:close/>
              </a:path>
            </a:pathLst>
          </a:cu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defTabSz="914400"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Weaknesses</a:t>
            </a:r>
          </a:p>
        </p:txBody>
      </p:sp>
      <p:sp>
        <p:nvSpPr>
          <p:cNvPr id="424" name="Market analysis"/>
          <p:cNvSpPr txBox="1"/>
          <p:nvPr/>
        </p:nvSpPr>
        <p:spPr>
          <a:xfrm>
            <a:off x="8042226" y="5223713"/>
            <a:ext cx="83864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>
                <a:latin typeface="Tahoma"/>
                <a:ea typeface="Tahoma"/>
                <a:cs typeface="Tahoma"/>
                <a:sym typeface="Tahoma"/>
              </a:defRPr>
            </a:pPr>
            <a:r>
              <a:rPr b="0">
                <a:latin typeface="+mn-lt"/>
                <a:ea typeface="+mn-ea"/>
                <a:cs typeface="+mn-cs"/>
                <a:sym typeface="Century Gothic"/>
              </a:rPr>
              <a:t>Market analysis</a:t>
            </a:r>
          </a:p>
        </p:txBody>
      </p:sp>
      <p:sp>
        <p:nvSpPr>
          <p:cNvPr id="425" name="Company analysis"/>
          <p:cNvSpPr txBox="1"/>
          <p:nvPr/>
        </p:nvSpPr>
        <p:spPr>
          <a:xfrm>
            <a:off x="8042226" y="4589412"/>
            <a:ext cx="111884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>
                <a:latin typeface="Tahoma"/>
                <a:ea typeface="Tahoma"/>
                <a:cs typeface="Tahoma"/>
                <a:sym typeface="Tahoma"/>
              </a:defRPr>
            </a:pPr>
            <a:r>
              <a:rPr b="0">
                <a:latin typeface="+mn-lt"/>
                <a:ea typeface="+mn-ea"/>
                <a:cs typeface="+mn-cs"/>
                <a:sym typeface="Century Gothic"/>
              </a:rPr>
              <a:t>Company analysis</a:t>
            </a:r>
          </a:p>
        </p:txBody>
      </p:sp>
      <p:sp>
        <p:nvSpPr>
          <p:cNvPr id="426" name="Unfavorable factors"/>
          <p:cNvSpPr txBox="1"/>
          <p:nvPr/>
        </p:nvSpPr>
        <p:spPr>
          <a:xfrm>
            <a:off x="6412243" y="4018685"/>
            <a:ext cx="1301517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>
                <a:latin typeface="Tahoma"/>
                <a:ea typeface="Tahoma"/>
                <a:cs typeface="Tahoma"/>
                <a:sym typeface="Tahoma"/>
              </a:defRPr>
            </a:pPr>
            <a:r>
              <a:rPr b="0">
                <a:latin typeface="+mn-lt"/>
                <a:ea typeface="+mn-ea"/>
                <a:cs typeface="+mn-cs"/>
                <a:sym typeface="Century Gothic"/>
              </a:rPr>
              <a:t>Unfavorable factors</a:t>
            </a:r>
          </a:p>
        </p:txBody>
      </p:sp>
      <p:sp>
        <p:nvSpPr>
          <p:cNvPr id="427" name="Arrow"/>
          <p:cNvSpPr/>
          <p:nvPr/>
        </p:nvSpPr>
        <p:spPr>
          <a:xfrm flipH="1">
            <a:off x="7851737" y="4768636"/>
            <a:ext cx="159744" cy="174954"/>
          </a:xfrm>
          <a:prstGeom prst="rightArrow">
            <a:avLst>
              <a:gd name="adj1" fmla="val 32944"/>
              <a:gd name="adj2" fmla="val 38017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8" name="Arrow"/>
          <p:cNvSpPr/>
          <p:nvPr/>
        </p:nvSpPr>
        <p:spPr>
          <a:xfrm flipH="1">
            <a:off x="7851737" y="5402936"/>
            <a:ext cx="159744" cy="174955"/>
          </a:xfrm>
          <a:prstGeom prst="rightArrow">
            <a:avLst>
              <a:gd name="adj1" fmla="val 32944"/>
              <a:gd name="adj2" fmla="val 38017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803077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6" name="SMMTP_Front.jpg" descr="SMMTP_Front.jpg"/>
          <p:cNvPicPr>
            <a:picLocks noChangeAspect="1"/>
          </p:cNvPicPr>
          <p:nvPr/>
        </p:nvPicPr>
        <p:blipFill>
          <a:blip r:embed="rId2">
            <a:extLst/>
          </a:blip>
          <a:srcRect t="11062" b="8785"/>
          <a:stretch>
            <a:fillRect/>
          </a:stretch>
        </p:blipFill>
        <p:spPr>
          <a:xfrm>
            <a:off x="1574204" y="198"/>
            <a:ext cx="9856255" cy="97531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Line"/>
          <p:cNvSpPr/>
          <p:nvPr/>
        </p:nvSpPr>
        <p:spPr>
          <a:xfrm>
            <a:off x="243959" y="4546844"/>
            <a:ext cx="12484380" cy="2261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1" name="The Framework for Marketing Manage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Framework for Marketing Management</a:t>
            </a:r>
          </a:p>
        </p:txBody>
      </p:sp>
      <p:pic>
        <p:nvPicPr>
          <p:cNvPr id="62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0328" t="5298" r="10328" b="5298"/>
          <a:stretch>
            <a:fillRect/>
          </a:stretch>
        </p:blipFill>
        <p:spPr>
          <a:xfrm>
            <a:off x="3753511" y="4868013"/>
            <a:ext cx="4806324" cy="421911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6905065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99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Line"/>
          <p:cNvSpPr/>
          <p:nvPr/>
        </p:nvSpPr>
        <p:spPr>
          <a:xfrm>
            <a:off x="243959" y="4546844"/>
            <a:ext cx="12484380" cy="2261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5" name="Chapter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Chapter 1</a:t>
            </a:r>
          </a:p>
        </p:txBody>
      </p:sp>
      <p:sp>
        <p:nvSpPr>
          <p:cNvPr id="96" name="Marketing as a Business Discipline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Marketing as a Business Discipline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9" name="Figure 1. Making Decisions Using a Framewor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1. Making Decisions Using a Framework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AD4EC8-5C88-BE4B-BFFC-C8C3B98AA2A3}"/>
              </a:ext>
            </a:extLst>
          </p:cNvPr>
          <p:cNvGrpSpPr/>
          <p:nvPr/>
        </p:nvGrpSpPr>
        <p:grpSpPr>
          <a:xfrm>
            <a:off x="4185384" y="3511612"/>
            <a:ext cx="4786432" cy="2868262"/>
            <a:chOff x="4185384" y="3511612"/>
            <a:chExt cx="4786432" cy="2868262"/>
          </a:xfrm>
        </p:grpSpPr>
        <p:sp>
          <p:nvSpPr>
            <p:cNvPr id="100" name="Rounded Rectangle"/>
            <p:cNvSpPr/>
            <p:nvPr/>
          </p:nvSpPr>
          <p:spPr>
            <a:xfrm>
              <a:off x="4826069" y="3752994"/>
              <a:ext cx="3451615" cy="852064"/>
            </a:xfrm>
            <a:prstGeom prst="roundRect">
              <a:avLst>
                <a:gd name="adj" fmla="val 14744"/>
              </a:avLst>
            </a:prstGeom>
            <a:ln w="15875">
              <a:solidFill>
                <a:srgbClr val="000000"/>
              </a:solidFill>
              <a:custDash>
                <a:ds d="200000" sp="200000"/>
              </a:custDash>
              <a:miter lim="400000"/>
            </a:ln>
          </p:spPr>
          <p:txBody>
            <a:bodyPr lIns="0" tIns="0" rIns="0" bIns="0"/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1" name="Rounded Rectangle"/>
            <p:cNvSpPr/>
            <p:nvPr/>
          </p:nvSpPr>
          <p:spPr>
            <a:xfrm>
              <a:off x="4814728" y="5183853"/>
              <a:ext cx="3451614" cy="852065"/>
            </a:xfrm>
            <a:prstGeom prst="roundRect">
              <a:avLst>
                <a:gd name="adj" fmla="val 14744"/>
              </a:avLst>
            </a:prstGeom>
            <a:ln w="15875">
              <a:solidFill>
                <a:srgbClr val="000000"/>
              </a:solidFill>
              <a:custDash>
                <a:ds d="200000" sp="200000"/>
              </a:custDash>
              <a:miter lim="400000"/>
            </a:ln>
          </p:spPr>
          <p:txBody>
            <a:bodyPr lIns="0" tIns="0" rIns="0" bIns="0"/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2" name="Framework"/>
            <p:cNvSpPr txBox="1"/>
            <p:nvPr/>
          </p:nvSpPr>
          <p:spPr>
            <a:xfrm>
              <a:off x="5852815" y="3511612"/>
              <a:ext cx="1266669" cy="401419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63500" tIns="63500" rIns="63500" bIns="63500" anchor="b"/>
            <a:lstStyle>
              <a:lvl1pPr defTabSz="914400"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rPr dirty="0"/>
                <a:t>Framework</a:t>
              </a:r>
            </a:p>
          </p:txBody>
        </p:sp>
        <p:sp>
          <p:nvSpPr>
            <p:cNvPr id="103" name="Abstraction"/>
            <p:cNvSpPr txBox="1"/>
            <p:nvPr/>
          </p:nvSpPr>
          <p:spPr>
            <a:xfrm>
              <a:off x="4185384" y="4684634"/>
              <a:ext cx="1400294" cy="40141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63500" tIns="63500" rIns="63500" bIns="63500" anchor="b" anchorCtr="0"/>
            <a:lstStyle>
              <a:lvl1pPr defTabSz="914400"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rPr dirty="0"/>
                <a:t>Abstraction</a:t>
              </a:r>
            </a:p>
          </p:txBody>
        </p:sp>
        <p:sp>
          <p:nvSpPr>
            <p:cNvPr id="104" name="Application"/>
            <p:cNvSpPr txBox="1"/>
            <p:nvPr/>
          </p:nvSpPr>
          <p:spPr>
            <a:xfrm>
              <a:off x="7537704" y="4661544"/>
              <a:ext cx="1434112" cy="43051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63500" tIns="63500" rIns="63500" bIns="63500" anchor="b" anchorCtr="0"/>
            <a:lstStyle>
              <a:lvl1pPr defTabSz="914400"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Application</a:t>
              </a:r>
            </a:p>
          </p:txBody>
        </p:sp>
        <p:sp>
          <p:nvSpPr>
            <p:cNvPr id="105" name="Trial and error"/>
            <p:cNvSpPr txBox="1"/>
            <p:nvPr/>
          </p:nvSpPr>
          <p:spPr>
            <a:xfrm>
              <a:off x="5772629" y="5978455"/>
              <a:ext cx="1459541" cy="401419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63500" tIns="63500" rIns="63500" bIns="63500" anchor="ctr"/>
            <a:lstStyle>
              <a:lvl1pPr defTabSz="914400"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rPr dirty="0"/>
                <a:t>Trial and error</a:t>
              </a:r>
            </a:p>
          </p:txBody>
        </p:sp>
        <p:sp>
          <p:nvSpPr>
            <p:cNvPr id="106" name="Arrow"/>
            <p:cNvSpPr/>
            <p:nvPr/>
          </p:nvSpPr>
          <p:spPr>
            <a:xfrm rot="21599925">
              <a:off x="6411574" y="4100590"/>
              <a:ext cx="279848" cy="234382"/>
            </a:xfrm>
            <a:prstGeom prst="rightArrow">
              <a:avLst>
                <a:gd name="adj1" fmla="val 32944"/>
                <a:gd name="adj2" fmla="val 29294"/>
              </a:avLst>
            </a:prstGeom>
            <a:solidFill>
              <a:srgbClr val="3D749D"/>
            </a:solidFill>
            <a:ln>
              <a:solidFill>
                <a:srgbClr val="000000"/>
              </a:solidFill>
              <a:miter lim="400000"/>
            </a:ln>
          </p:spPr>
          <p:txBody>
            <a:bodyPr lIns="0" tIns="0" rIns="0" bIns="0"/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7" name="Arrow"/>
            <p:cNvSpPr/>
            <p:nvPr/>
          </p:nvSpPr>
          <p:spPr>
            <a:xfrm rot="21599925">
              <a:off x="6411574" y="5446351"/>
              <a:ext cx="279848" cy="234382"/>
            </a:xfrm>
            <a:prstGeom prst="rightArrow">
              <a:avLst>
                <a:gd name="adj1" fmla="val 32944"/>
                <a:gd name="adj2" fmla="val 29294"/>
              </a:avLst>
            </a:prstGeom>
            <a:solidFill>
              <a:srgbClr val="3D749D"/>
            </a:solidFill>
            <a:ln>
              <a:solidFill>
                <a:srgbClr val="000000"/>
              </a:solidFill>
              <a:miter lim="400000"/>
            </a:ln>
          </p:spPr>
          <p:txBody>
            <a:bodyPr lIns="0" tIns="0" rIns="0" bIns="0"/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8" name="Arrow"/>
            <p:cNvSpPr/>
            <p:nvPr/>
          </p:nvSpPr>
          <p:spPr>
            <a:xfrm rot="16200000">
              <a:off x="5483402" y="4806515"/>
              <a:ext cx="301765" cy="234382"/>
            </a:xfrm>
            <a:prstGeom prst="rightArrow">
              <a:avLst>
                <a:gd name="adj1" fmla="val 32944"/>
                <a:gd name="adj2" fmla="val 29294"/>
              </a:avLst>
            </a:prstGeom>
            <a:solidFill>
              <a:srgbClr val="3D749D"/>
            </a:solidFill>
            <a:ln>
              <a:solidFill>
                <a:srgbClr val="000000"/>
              </a:solidFill>
              <a:miter lim="400000"/>
            </a:ln>
          </p:spPr>
          <p:txBody>
            <a:bodyPr lIns="0" tIns="0" rIns="0" bIns="0"/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9" name="Arrow"/>
            <p:cNvSpPr/>
            <p:nvPr/>
          </p:nvSpPr>
          <p:spPr>
            <a:xfrm rot="16200000" flipH="1">
              <a:off x="7333977" y="4805758"/>
              <a:ext cx="304801" cy="234382"/>
            </a:xfrm>
            <a:prstGeom prst="rightArrow">
              <a:avLst>
                <a:gd name="adj1" fmla="val 32944"/>
                <a:gd name="adj2" fmla="val 29294"/>
              </a:avLst>
            </a:prstGeom>
            <a:solidFill>
              <a:srgbClr val="3D749D"/>
            </a:solidFill>
            <a:ln>
              <a:solidFill>
                <a:srgbClr val="000000"/>
              </a:solidFill>
              <a:miter lim="400000"/>
            </a:ln>
          </p:spPr>
          <p:txBody>
            <a:bodyPr lIns="0" tIns="0" rIns="0" bIns="0"/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0" name="Typical problem"/>
            <p:cNvSpPr/>
            <p:nvPr/>
          </p:nvSpPr>
          <p:spPr>
            <a:xfrm>
              <a:off x="4913500" y="3916107"/>
              <a:ext cx="1390769" cy="618489"/>
            </a:xfrm>
            <a:prstGeom prst="roundRect">
              <a:avLst>
                <a:gd name="adj" fmla="val 16667"/>
              </a:avLst>
            </a:prstGeom>
            <a:solidFill>
              <a:srgbClr val="FFD67E"/>
            </a:solidFill>
            <a:ln>
              <a:solidFill>
                <a:srgbClr val="000000"/>
              </a:solidFill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914400">
                <a:lnSpc>
                  <a:spcPct val="90000"/>
                </a:lnSpc>
                <a:buClr>
                  <a:srgbClr val="000000"/>
                </a:buClr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Typical problem</a:t>
              </a:r>
            </a:p>
          </p:txBody>
        </p:sp>
        <p:sp>
          <p:nvSpPr>
            <p:cNvPr id="111" name="Specific solution"/>
            <p:cNvSpPr/>
            <p:nvPr/>
          </p:nvSpPr>
          <p:spPr>
            <a:xfrm>
              <a:off x="6774084" y="5254297"/>
              <a:ext cx="1424587" cy="618488"/>
            </a:xfrm>
            <a:prstGeom prst="roundRect">
              <a:avLst>
                <a:gd name="adj" fmla="val 10250"/>
              </a:avLst>
            </a:prstGeom>
            <a:solidFill>
              <a:srgbClr val="FFD67E"/>
            </a:solidFill>
            <a:ln>
              <a:solidFill>
                <a:srgbClr val="000000"/>
              </a:solidFill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914400">
                <a:lnSpc>
                  <a:spcPct val="90000"/>
                </a:lnSpc>
                <a:buClr>
                  <a:srgbClr val="000000"/>
                </a:buClr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Specific solution</a:t>
              </a:r>
            </a:p>
          </p:txBody>
        </p:sp>
        <p:sp>
          <p:nvSpPr>
            <p:cNvPr id="112" name="Typical solution"/>
            <p:cNvSpPr/>
            <p:nvPr/>
          </p:nvSpPr>
          <p:spPr>
            <a:xfrm>
              <a:off x="6774084" y="3916107"/>
              <a:ext cx="1424587" cy="618488"/>
            </a:xfrm>
            <a:prstGeom prst="roundRect">
              <a:avLst>
                <a:gd name="adj" fmla="val 10250"/>
              </a:avLst>
            </a:prstGeom>
            <a:solidFill>
              <a:srgbClr val="FFD67E"/>
            </a:solidFill>
            <a:ln>
              <a:solidFill>
                <a:srgbClr val="000000"/>
              </a:solidFill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914400">
                <a:lnSpc>
                  <a:spcPct val="90000"/>
                </a:lnSpc>
                <a:buClr>
                  <a:srgbClr val="000000"/>
                </a:buClr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Typical solution</a:t>
              </a:r>
            </a:p>
          </p:txBody>
        </p:sp>
        <p:sp>
          <p:nvSpPr>
            <p:cNvPr id="113" name="Specific problem"/>
            <p:cNvSpPr/>
            <p:nvPr/>
          </p:nvSpPr>
          <p:spPr>
            <a:xfrm>
              <a:off x="4913500" y="5254297"/>
              <a:ext cx="1390769" cy="618488"/>
            </a:xfrm>
            <a:prstGeom prst="roundRect">
              <a:avLst>
                <a:gd name="adj" fmla="val 16667"/>
              </a:avLst>
            </a:prstGeom>
            <a:solidFill>
              <a:srgbClr val="FFD67E"/>
            </a:solidFill>
            <a:ln>
              <a:solidFill>
                <a:srgbClr val="000000"/>
              </a:solidFill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914400">
                <a:lnSpc>
                  <a:spcPct val="90000"/>
                </a:lnSpc>
                <a:buClr>
                  <a:srgbClr val="000000"/>
                </a:buClr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Specific problem</a:t>
              </a: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Line"/>
          <p:cNvSpPr/>
          <p:nvPr/>
        </p:nvSpPr>
        <p:spPr>
          <a:xfrm>
            <a:off x="243959" y="4546844"/>
            <a:ext cx="12484380" cy="2261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8" name="Chapter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Chapter 2</a:t>
            </a:r>
          </a:p>
        </p:txBody>
      </p:sp>
      <p:sp>
        <p:nvSpPr>
          <p:cNvPr id="119" name="Marketing Strategy and Tactics"/>
          <p:cNvSpPr txBox="1"/>
          <p:nvPr/>
        </p:nvSpPr>
        <p:spPr>
          <a:xfrm>
            <a:off x="1847850" y="5564859"/>
            <a:ext cx="9309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 b="1">
                <a:solidFill>
                  <a:srgbClr val="424242"/>
                </a:solidFill>
              </a:defRPr>
            </a:lvl1pPr>
          </a:lstStyle>
          <a:p>
            <a:r>
              <a:t>Marketing Strategy and Tactics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2" name="Figure 1. Identifying the Target Market: The 5-C Framewor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1. Identifying the Target Market: The 5-C Framework </a:t>
            </a:r>
          </a:p>
        </p:txBody>
      </p:sp>
      <p:grpSp>
        <p:nvGrpSpPr>
          <p:cNvPr id="136" name="Group"/>
          <p:cNvGrpSpPr/>
          <p:nvPr/>
        </p:nvGrpSpPr>
        <p:grpSpPr>
          <a:xfrm>
            <a:off x="4716080" y="3481665"/>
            <a:ext cx="3572640" cy="2790270"/>
            <a:chOff x="0" y="0"/>
            <a:chExt cx="3572638" cy="2790269"/>
          </a:xfrm>
        </p:grpSpPr>
        <p:sp>
          <p:nvSpPr>
            <p:cNvPr id="123" name="Company"/>
            <p:cNvSpPr txBox="1"/>
            <p:nvPr/>
          </p:nvSpPr>
          <p:spPr>
            <a:xfrm rot="18297352">
              <a:off x="420133" y="889771"/>
              <a:ext cx="1126052" cy="2565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Company</a:t>
              </a:r>
            </a:p>
          </p:txBody>
        </p:sp>
        <p:sp>
          <p:nvSpPr>
            <p:cNvPr id="124" name="Competitors"/>
            <p:cNvSpPr txBox="1"/>
            <p:nvPr/>
          </p:nvSpPr>
          <p:spPr>
            <a:xfrm>
              <a:off x="1169516" y="1915200"/>
              <a:ext cx="1269682" cy="3110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Competitors</a:t>
              </a:r>
            </a:p>
          </p:txBody>
        </p:sp>
        <p:sp>
          <p:nvSpPr>
            <p:cNvPr id="125" name="Collaborators"/>
            <p:cNvSpPr/>
            <p:nvPr/>
          </p:nvSpPr>
          <p:spPr>
            <a:xfrm rot="3002765">
              <a:off x="1863651" y="886762"/>
              <a:ext cx="1353996" cy="2850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Collaborators</a:t>
              </a:r>
            </a:p>
          </p:txBody>
        </p:sp>
        <p:grpSp>
          <p:nvGrpSpPr>
            <p:cNvPr id="130" name="Group"/>
            <p:cNvGrpSpPr/>
            <p:nvPr/>
          </p:nvGrpSpPr>
          <p:grpSpPr>
            <a:xfrm>
              <a:off x="502799" y="372388"/>
              <a:ext cx="2592322" cy="1962198"/>
              <a:chOff x="0" y="0"/>
              <a:chExt cx="2592320" cy="1962197"/>
            </a:xfrm>
          </p:grpSpPr>
          <p:sp>
            <p:nvSpPr>
              <p:cNvPr id="126" name="Line"/>
              <p:cNvSpPr/>
              <p:nvPr/>
            </p:nvSpPr>
            <p:spPr>
              <a:xfrm flipH="1">
                <a:off x="103143" y="989953"/>
                <a:ext cx="1194166" cy="37367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27" name="Line"/>
              <p:cNvSpPr/>
              <p:nvPr/>
            </p:nvSpPr>
            <p:spPr>
              <a:xfrm>
                <a:off x="1297307" y="989953"/>
                <a:ext cx="1201041" cy="36127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28" name="Shape"/>
              <p:cNvSpPr/>
              <p:nvPr/>
            </p:nvSpPr>
            <p:spPr>
              <a:xfrm>
                <a:off x="0" y="0"/>
                <a:ext cx="2592321" cy="1962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4835"/>
                      <a:pt x="4832" y="0"/>
                      <a:pt x="10810" y="0"/>
                    </a:cubicBezTo>
                    <a:cubicBezTo>
                      <a:pt x="16768" y="0"/>
                      <a:pt x="21600" y="4835"/>
                      <a:pt x="21600" y="10800"/>
                    </a:cubicBezTo>
                    <a:lnTo>
                      <a:pt x="21600" y="10800"/>
                    </a:lnTo>
                    <a:cubicBezTo>
                      <a:pt x="21600" y="16765"/>
                      <a:pt x="16768" y="21600"/>
                      <a:pt x="10810" y="21600"/>
                    </a:cubicBezTo>
                    <a:cubicBezTo>
                      <a:pt x="4832" y="21600"/>
                      <a:pt x="0" y="16765"/>
                      <a:pt x="0" y="10800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29" name="Line"/>
              <p:cNvSpPr/>
              <p:nvPr/>
            </p:nvSpPr>
            <p:spPr>
              <a:xfrm>
                <a:off x="1297308" y="0"/>
                <a:ext cx="2291" cy="51003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grpSp>
          <p:nvGrpSpPr>
            <p:cNvPr id="133" name="Group"/>
            <p:cNvGrpSpPr/>
            <p:nvPr/>
          </p:nvGrpSpPr>
          <p:grpSpPr>
            <a:xfrm>
              <a:off x="1109439" y="850080"/>
              <a:ext cx="1354698" cy="1019828"/>
              <a:chOff x="0" y="0"/>
              <a:chExt cx="1354696" cy="1019826"/>
            </a:xfrm>
          </p:grpSpPr>
          <p:sp>
            <p:nvSpPr>
              <p:cNvPr id="131" name="Shape"/>
              <p:cNvSpPr/>
              <p:nvPr/>
            </p:nvSpPr>
            <p:spPr>
              <a:xfrm>
                <a:off x="0" y="0"/>
                <a:ext cx="1354697" cy="1019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20"/>
                    </a:moveTo>
                    <a:cubicBezTo>
                      <a:pt x="0" y="4831"/>
                      <a:pt x="4813" y="0"/>
                      <a:pt x="10800" y="0"/>
                    </a:cubicBezTo>
                    <a:cubicBezTo>
                      <a:pt x="16748" y="0"/>
                      <a:pt x="21600" y="4831"/>
                      <a:pt x="21600" y="10820"/>
                    </a:cubicBezTo>
                    <a:lnTo>
                      <a:pt x="21600" y="10820"/>
                    </a:lnTo>
                    <a:cubicBezTo>
                      <a:pt x="21600" y="16769"/>
                      <a:pt x="16748" y="21600"/>
                      <a:pt x="10800" y="21600"/>
                    </a:cubicBezTo>
                    <a:cubicBezTo>
                      <a:pt x="4813" y="21600"/>
                      <a:pt x="0" y="16769"/>
                      <a:pt x="0" y="10820"/>
                    </a:cubicBezTo>
                  </a:path>
                </a:pathLst>
              </a:custGeom>
              <a:solidFill>
                <a:srgbClr val="FFD37D"/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32" name="Customers"/>
              <p:cNvSpPr txBox="1"/>
              <p:nvPr/>
            </p:nvSpPr>
            <p:spPr>
              <a:xfrm>
                <a:off x="117690" y="374204"/>
                <a:ext cx="1123654" cy="3313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914400">
                  <a:buFont typeface="Century Gothic"/>
                  <a:defRPr>
                    <a:uFill>
                      <a:solidFill>
                        <a:srgbClr val="FFFFFF"/>
                      </a:solidFill>
                    </a:uFill>
                  </a:defRPr>
                </a:lvl1pPr>
              </a:lstStyle>
              <a:p>
                <a:r>
                  <a:t>Customers</a:t>
                </a:r>
              </a:p>
            </p:txBody>
          </p:sp>
        </p:grpSp>
        <p:sp>
          <p:nvSpPr>
            <p:cNvPr id="134" name="Shape"/>
            <p:cNvSpPr/>
            <p:nvPr/>
          </p:nvSpPr>
          <p:spPr>
            <a:xfrm>
              <a:off x="0" y="0"/>
              <a:ext cx="3572639" cy="2701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2" y="0"/>
                    <a:pt x="10810" y="0"/>
                  </a:cubicBezTo>
                  <a:cubicBezTo>
                    <a:pt x="16768" y="0"/>
                    <a:pt x="21600" y="4835"/>
                    <a:pt x="21600" y="10800"/>
                  </a:cubicBezTo>
                  <a:lnTo>
                    <a:pt x="21600" y="10800"/>
                  </a:lnTo>
                  <a:cubicBezTo>
                    <a:pt x="21600" y="16765"/>
                    <a:pt x="16768" y="21600"/>
                    <a:pt x="10810" y="21600"/>
                  </a:cubicBezTo>
                  <a:cubicBezTo>
                    <a:pt x="4832" y="21600"/>
                    <a:pt x="0" y="16765"/>
                    <a:pt x="0" y="1080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5" name="Context"/>
            <p:cNvSpPr/>
            <p:nvPr/>
          </p:nvSpPr>
          <p:spPr>
            <a:xfrm>
              <a:off x="1312467" y="2547895"/>
              <a:ext cx="947705" cy="24237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Context</a:t>
              </a:r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9" name="Figure 2. Defining the Value Exchang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2. Defining the Value Exchange</a:t>
            </a:r>
          </a:p>
        </p:txBody>
      </p:sp>
      <p:sp>
        <p:nvSpPr>
          <p:cNvPr id="140" name="Shape"/>
          <p:cNvSpPr/>
          <p:nvPr/>
        </p:nvSpPr>
        <p:spPr>
          <a:xfrm>
            <a:off x="4109337" y="2902574"/>
            <a:ext cx="4786126" cy="3765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2" y="0"/>
                  <a:pt x="10810" y="0"/>
                </a:cubicBezTo>
                <a:cubicBezTo>
                  <a:pt x="16768" y="0"/>
                  <a:pt x="21600" y="4835"/>
                  <a:pt x="21600" y="10800"/>
                </a:cubicBezTo>
                <a:lnTo>
                  <a:pt x="21600" y="10800"/>
                </a:lnTo>
                <a:cubicBezTo>
                  <a:pt x="21600" y="16765"/>
                  <a:pt x="16768" y="21600"/>
                  <a:pt x="10810" y="21600"/>
                </a:cubicBezTo>
                <a:cubicBezTo>
                  <a:pt x="4832" y="21600"/>
                  <a:pt x="0" y="16765"/>
                  <a:pt x="0" y="10800"/>
                </a:cubicBezTo>
              </a:path>
            </a:pathLst>
          </a:custGeom>
          <a:ln w="127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2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1" name="Context"/>
          <p:cNvSpPr/>
          <p:nvPr/>
        </p:nvSpPr>
        <p:spPr>
          <a:xfrm>
            <a:off x="6004640" y="6497695"/>
            <a:ext cx="930595" cy="3787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914400">
              <a:buClr>
                <a:srgbClr val="000000"/>
              </a:buClr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rPr dirty="0"/>
              <a:t>Context</a:t>
            </a:r>
          </a:p>
        </p:txBody>
      </p:sp>
      <p:grpSp>
        <p:nvGrpSpPr>
          <p:cNvPr id="144" name="Group"/>
          <p:cNvGrpSpPr/>
          <p:nvPr/>
        </p:nvGrpSpPr>
        <p:grpSpPr>
          <a:xfrm>
            <a:off x="7119188" y="4393974"/>
            <a:ext cx="1558206" cy="757462"/>
            <a:chOff x="0" y="0"/>
            <a:chExt cx="1558205" cy="757461"/>
          </a:xfrm>
        </p:grpSpPr>
        <p:sp>
          <p:nvSpPr>
            <p:cNvPr id="142" name="Oval"/>
            <p:cNvSpPr/>
            <p:nvPr/>
          </p:nvSpPr>
          <p:spPr>
            <a:xfrm>
              <a:off x="0" y="0"/>
              <a:ext cx="1558205" cy="757461"/>
            </a:xfrm>
            <a:prstGeom prst="ellipse">
              <a:avLst/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2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143" name="Collaborators"/>
            <p:cNvSpPr txBox="1"/>
            <p:nvPr/>
          </p:nvSpPr>
          <p:spPr>
            <a:xfrm>
              <a:off x="58181" y="194062"/>
              <a:ext cx="1428355" cy="4111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Collaborators</a:t>
              </a:r>
            </a:p>
          </p:txBody>
        </p:sp>
      </p:grpSp>
      <p:grpSp>
        <p:nvGrpSpPr>
          <p:cNvPr id="147" name="Group"/>
          <p:cNvGrpSpPr/>
          <p:nvPr/>
        </p:nvGrpSpPr>
        <p:grpSpPr>
          <a:xfrm>
            <a:off x="4338227" y="4393974"/>
            <a:ext cx="1558206" cy="757462"/>
            <a:chOff x="0" y="0"/>
            <a:chExt cx="1558205" cy="757461"/>
          </a:xfrm>
        </p:grpSpPr>
        <p:sp>
          <p:nvSpPr>
            <p:cNvPr id="145" name="Oval"/>
            <p:cNvSpPr/>
            <p:nvPr/>
          </p:nvSpPr>
          <p:spPr>
            <a:xfrm>
              <a:off x="0" y="0"/>
              <a:ext cx="1558205" cy="757461"/>
            </a:xfrm>
            <a:prstGeom prst="ellipse">
              <a:avLst/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2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146" name="Customers"/>
            <p:cNvSpPr txBox="1"/>
            <p:nvPr/>
          </p:nvSpPr>
          <p:spPr>
            <a:xfrm>
              <a:off x="0" y="199449"/>
              <a:ext cx="1428354" cy="3787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Customers</a:t>
              </a:r>
            </a:p>
          </p:txBody>
        </p:sp>
      </p:grpSp>
      <p:grpSp>
        <p:nvGrpSpPr>
          <p:cNvPr id="150" name="Group"/>
          <p:cNvGrpSpPr/>
          <p:nvPr/>
        </p:nvGrpSpPr>
        <p:grpSpPr>
          <a:xfrm>
            <a:off x="5690834" y="3090060"/>
            <a:ext cx="1558205" cy="757461"/>
            <a:chOff x="0" y="0"/>
            <a:chExt cx="1558204" cy="757460"/>
          </a:xfrm>
        </p:grpSpPr>
        <p:sp>
          <p:nvSpPr>
            <p:cNvPr id="148" name="Oval"/>
            <p:cNvSpPr/>
            <p:nvPr/>
          </p:nvSpPr>
          <p:spPr>
            <a:xfrm>
              <a:off x="0" y="0"/>
              <a:ext cx="1558205" cy="757461"/>
            </a:xfrm>
            <a:prstGeom prst="ellipse">
              <a:avLst/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2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149" name="Company"/>
            <p:cNvSpPr txBox="1"/>
            <p:nvPr/>
          </p:nvSpPr>
          <p:spPr>
            <a:xfrm>
              <a:off x="26425" y="243514"/>
              <a:ext cx="1516794" cy="389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Company</a:t>
              </a:r>
            </a:p>
          </p:txBody>
        </p:sp>
      </p:grpSp>
      <p:grpSp>
        <p:nvGrpSpPr>
          <p:cNvPr id="153" name="Group"/>
          <p:cNvGrpSpPr/>
          <p:nvPr/>
        </p:nvGrpSpPr>
        <p:grpSpPr>
          <a:xfrm>
            <a:off x="5723297" y="5687066"/>
            <a:ext cx="1558206" cy="757463"/>
            <a:chOff x="0" y="0"/>
            <a:chExt cx="1558205" cy="757461"/>
          </a:xfrm>
        </p:grpSpPr>
        <p:sp>
          <p:nvSpPr>
            <p:cNvPr id="151" name="Oval"/>
            <p:cNvSpPr/>
            <p:nvPr/>
          </p:nvSpPr>
          <p:spPr>
            <a:xfrm>
              <a:off x="0" y="0"/>
              <a:ext cx="1558205" cy="757461"/>
            </a:xfrm>
            <a:prstGeom prst="ellipse">
              <a:avLst/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2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152" name="Competitors"/>
            <p:cNvSpPr txBox="1"/>
            <p:nvPr/>
          </p:nvSpPr>
          <p:spPr>
            <a:xfrm>
              <a:off x="102778" y="203445"/>
              <a:ext cx="1320146" cy="389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Competitors</a:t>
              </a:r>
            </a:p>
          </p:txBody>
        </p:sp>
      </p:grpSp>
      <p:sp>
        <p:nvSpPr>
          <p:cNvPr id="154" name="Line"/>
          <p:cNvSpPr/>
          <p:nvPr/>
        </p:nvSpPr>
        <p:spPr>
          <a:xfrm>
            <a:off x="6874990" y="3841099"/>
            <a:ext cx="671544" cy="536786"/>
          </a:xfrm>
          <a:prstGeom prst="line">
            <a:avLst/>
          </a:prstGeom>
          <a:ln w="1905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2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5" name="Line"/>
          <p:cNvSpPr/>
          <p:nvPr/>
        </p:nvSpPr>
        <p:spPr>
          <a:xfrm flipV="1">
            <a:off x="5395318" y="3839538"/>
            <a:ext cx="699857" cy="539156"/>
          </a:xfrm>
          <a:prstGeom prst="line">
            <a:avLst/>
          </a:prstGeom>
          <a:ln w="1905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2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158" name="Group"/>
          <p:cNvGrpSpPr/>
          <p:nvPr/>
        </p:nvGrpSpPr>
        <p:grpSpPr>
          <a:xfrm>
            <a:off x="6823267" y="3921387"/>
            <a:ext cx="775881" cy="375427"/>
            <a:chOff x="0" y="0"/>
            <a:chExt cx="775880" cy="375425"/>
          </a:xfrm>
        </p:grpSpPr>
        <p:sp>
          <p:nvSpPr>
            <p:cNvPr id="156" name="Oval"/>
            <p:cNvSpPr/>
            <p:nvPr/>
          </p:nvSpPr>
          <p:spPr>
            <a:xfrm>
              <a:off x="0" y="0"/>
              <a:ext cx="775881" cy="375426"/>
            </a:xfrm>
            <a:prstGeom prst="ellipse">
              <a:avLst/>
            </a:pr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 anchorCtr="0">
              <a:noAutofit/>
            </a:bodyPr>
            <a:lstStyle/>
            <a:p>
              <a:pPr algn="l" defTabSz="914400">
                <a:buClr>
                  <a:srgbClr val="000000"/>
                </a:buClr>
                <a:defRPr sz="22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157" name="Value"/>
            <p:cNvSpPr txBox="1"/>
            <p:nvPr/>
          </p:nvSpPr>
          <p:spPr>
            <a:xfrm>
              <a:off x="36220" y="59741"/>
              <a:ext cx="681715" cy="259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 anchorCtr="0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 b="1">
                  <a:uFill>
                    <a:solidFill>
                      <a:srgbClr val="96D35F"/>
                    </a:solidFill>
                  </a:uFill>
                </a:defRPr>
              </a:lvl1pPr>
            </a:lstStyle>
            <a:p>
              <a:r>
                <a:rPr dirty="0"/>
                <a:t>Value</a:t>
              </a:r>
            </a:p>
          </p:txBody>
        </p:sp>
      </p:grpSp>
      <p:grpSp>
        <p:nvGrpSpPr>
          <p:cNvPr id="161" name="Group"/>
          <p:cNvGrpSpPr/>
          <p:nvPr/>
        </p:nvGrpSpPr>
        <p:grpSpPr>
          <a:xfrm>
            <a:off x="5416555" y="3921387"/>
            <a:ext cx="775881" cy="375427"/>
            <a:chOff x="0" y="0"/>
            <a:chExt cx="775880" cy="375425"/>
          </a:xfrm>
        </p:grpSpPr>
        <p:sp>
          <p:nvSpPr>
            <p:cNvPr id="159" name="Oval"/>
            <p:cNvSpPr/>
            <p:nvPr/>
          </p:nvSpPr>
          <p:spPr>
            <a:xfrm>
              <a:off x="0" y="0"/>
              <a:ext cx="775881" cy="375426"/>
            </a:xfrm>
            <a:prstGeom prst="ellipse">
              <a:avLst/>
            </a:pr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2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160" name="Value"/>
            <p:cNvSpPr txBox="1"/>
            <p:nvPr/>
          </p:nvSpPr>
          <p:spPr>
            <a:xfrm>
              <a:off x="38100" y="57862"/>
              <a:ext cx="681715" cy="259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 anchorCtr="0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 b="1">
                  <a:uFill>
                    <a:solidFill>
                      <a:srgbClr val="96D35F"/>
                    </a:solidFill>
                  </a:uFill>
                </a:defRPr>
              </a:lvl1pPr>
            </a:lstStyle>
            <a:p>
              <a:r>
                <a:rPr dirty="0"/>
                <a:t>Value</a:t>
              </a:r>
            </a:p>
          </p:txBody>
        </p:sp>
      </p:grpSp>
      <p:sp>
        <p:nvSpPr>
          <p:cNvPr id="162" name="Line"/>
          <p:cNvSpPr/>
          <p:nvPr/>
        </p:nvSpPr>
        <p:spPr>
          <a:xfrm rot="21480000">
            <a:off x="5907709" y="4437490"/>
            <a:ext cx="1190296" cy="324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16" extrusionOk="0">
                <a:moveTo>
                  <a:pt x="0" y="17864"/>
                </a:moveTo>
                <a:cubicBezTo>
                  <a:pt x="3861" y="11976"/>
                  <a:pt x="9202" y="-584"/>
                  <a:pt x="11700" y="21"/>
                </a:cubicBezTo>
                <a:cubicBezTo>
                  <a:pt x="13946" y="564"/>
                  <a:pt x="18333" y="14088"/>
                  <a:pt x="21600" y="21016"/>
                </a:cubicBezTo>
              </a:path>
            </a:pathLst>
          </a:custGeom>
          <a:ln w="1905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50800" tIns="50800" rIns="50800" bIns="50800" anchor="ctr"/>
          <a:lstStyle/>
          <a:p>
            <a:pPr>
              <a:buClr>
                <a:srgbClr val="000000"/>
              </a:buClr>
              <a:defRPr sz="4200"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grpSp>
        <p:nvGrpSpPr>
          <p:cNvPr id="165" name="Group"/>
          <p:cNvGrpSpPr/>
          <p:nvPr/>
        </p:nvGrpSpPr>
        <p:grpSpPr>
          <a:xfrm>
            <a:off x="6146963" y="4352342"/>
            <a:ext cx="775881" cy="375427"/>
            <a:chOff x="0" y="0"/>
            <a:chExt cx="775880" cy="375425"/>
          </a:xfrm>
        </p:grpSpPr>
        <p:sp>
          <p:nvSpPr>
            <p:cNvPr id="163" name="Oval"/>
            <p:cNvSpPr/>
            <p:nvPr/>
          </p:nvSpPr>
          <p:spPr>
            <a:xfrm>
              <a:off x="0" y="0"/>
              <a:ext cx="775881" cy="375426"/>
            </a:xfrm>
            <a:prstGeom prst="ellipse">
              <a:avLst/>
            </a:pr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2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164" name="Value"/>
            <p:cNvSpPr txBox="1"/>
            <p:nvPr/>
          </p:nvSpPr>
          <p:spPr>
            <a:xfrm>
              <a:off x="36220" y="47041"/>
              <a:ext cx="681715" cy="259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 anchorCtr="0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 b="1">
                  <a:uFill>
                    <a:solidFill>
                      <a:srgbClr val="96D35F"/>
                    </a:solidFill>
                  </a:uFill>
                </a:defRPr>
              </a:lvl1pPr>
            </a:lstStyle>
            <a:p>
              <a:r>
                <a:rPr dirty="0"/>
                <a:t>Value</a:t>
              </a:r>
            </a:p>
          </p:txBody>
        </p:sp>
      </p:grpSp>
      <p:sp>
        <p:nvSpPr>
          <p:cNvPr id="166" name="Line"/>
          <p:cNvSpPr/>
          <p:nvPr/>
        </p:nvSpPr>
        <p:spPr>
          <a:xfrm rot="10920000" flipH="1">
            <a:off x="5918073" y="4821398"/>
            <a:ext cx="1190295" cy="324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16" extrusionOk="0">
                <a:moveTo>
                  <a:pt x="0" y="17864"/>
                </a:moveTo>
                <a:cubicBezTo>
                  <a:pt x="3861" y="11976"/>
                  <a:pt x="9202" y="-584"/>
                  <a:pt x="11700" y="21"/>
                </a:cubicBezTo>
                <a:cubicBezTo>
                  <a:pt x="13946" y="564"/>
                  <a:pt x="18333" y="14088"/>
                  <a:pt x="21600" y="21016"/>
                </a:cubicBezTo>
              </a:path>
            </a:pathLst>
          </a:custGeom>
          <a:ln w="1905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50800" tIns="50800" rIns="50800" bIns="50800" anchor="ctr"/>
          <a:lstStyle/>
          <a:p>
            <a:pPr>
              <a:buClr>
                <a:srgbClr val="000000"/>
              </a:buClr>
              <a:defRPr sz="4200"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grpSp>
        <p:nvGrpSpPr>
          <p:cNvPr id="169" name="Group"/>
          <p:cNvGrpSpPr/>
          <p:nvPr/>
        </p:nvGrpSpPr>
        <p:grpSpPr>
          <a:xfrm>
            <a:off x="6146963" y="4904206"/>
            <a:ext cx="775881" cy="375427"/>
            <a:chOff x="0" y="0"/>
            <a:chExt cx="775880" cy="375425"/>
          </a:xfrm>
        </p:grpSpPr>
        <p:sp>
          <p:nvSpPr>
            <p:cNvPr id="167" name="Oval"/>
            <p:cNvSpPr/>
            <p:nvPr/>
          </p:nvSpPr>
          <p:spPr>
            <a:xfrm>
              <a:off x="0" y="0"/>
              <a:ext cx="775881" cy="375426"/>
            </a:xfrm>
            <a:prstGeom prst="ellipse">
              <a:avLst/>
            </a:pr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b" anchorCtr="0">
              <a:noAutofit/>
            </a:bodyPr>
            <a:lstStyle/>
            <a:p>
              <a:pPr algn="l" defTabSz="914400">
                <a:buClr>
                  <a:srgbClr val="000000"/>
                </a:buClr>
                <a:defRPr sz="22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168" name="Value"/>
            <p:cNvSpPr txBox="1"/>
            <p:nvPr/>
          </p:nvSpPr>
          <p:spPr>
            <a:xfrm>
              <a:off x="38100" y="57862"/>
              <a:ext cx="681715" cy="259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 anchorCtr="0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 b="1">
                  <a:uFill>
                    <a:solidFill>
                      <a:srgbClr val="FF2600"/>
                    </a:solidFill>
                  </a:uFill>
                </a:defRPr>
              </a:lvl1pPr>
            </a:lstStyle>
            <a:p>
              <a:r>
                <a:t>Value</a:t>
              </a:r>
            </a:p>
          </p:txBody>
        </p:sp>
      </p:grpSp>
      <p:sp>
        <p:nvSpPr>
          <p:cNvPr id="170" name="Line"/>
          <p:cNvSpPr/>
          <p:nvPr/>
        </p:nvSpPr>
        <p:spPr>
          <a:xfrm flipH="1" flipV="1">
            <a:off x="5400635" y="5158613"/>
            <a:ext cx="735199" cy="546462"/>
          </a:xfrm>
          <a:prstGeom prst="line">
            <a:avLst/>
          </a:prstGeom>
          <a:ln w="1905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0" tIns="0" rIns="0" bIns="0"/>
          <a:lstStyle/>
          <a:p>
            <a:pPr algn="l" defTabSz="457200">
              <a:lnSpc>
                <a:spcPct val="150000"/>
              </a:lnSpc>
              <a:buClr>
                <a:srgbClr val="000000"/>
              </a:buClr>
              <a:defRPr sz="2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173" name="Group"/>
          <p:cNvGrpSpPr/>
          <p:nvPr/>
        </p:nvGrpSpPr>
        <p:grpSpPr>
          <a:xfrm>
            <a:off x="5394913" y="5261294"/>
            <a:ext cx="775881" cy="375427"/>
            <a:chOff x="0" y="0"/>
            <a:chExt cx="775880" cy="375425"/>
          </a:xfrm>
        </p:grpSpPr>
        <p:sp>
          <p:nvSpPr>
            <p:cNvPr id="171" name="Oval"/>
            <p:cNvSpPr/>
            <p:nvPr/>
          </p:nvSpPr>
          <p:spPr>
            <a:xfrm>
              <a:off x="0" y="0"/>
              <a:ext cx="775881" cy="375426"/>
            </a:xfrm>
            <a:prstGeom prst="ellipse">
              <a:avLst/>
            </a:pr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2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172" name="Value"/>
            <p:cNvSpPr txBox="1"/>
            <p:nvPr/>
          </p:nvSpPr>
          <p:spPr>
            <a:xfrm>
              <a:off x="38100" y="45162"/>
              <a:ext cx="681715" cy="259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 anchorCtr="0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 b="1">
                  <a:uFill>
                    <a:solidFill>
                      <a:srgbClr val="FF2600"/>
                    </a:solidFill>
                  </a:uFill>
                </a:defRPr>
              </a:lvl1pPr>
            </a:lstStyle>
            <a:p>
              <a:r>
                <a:rPr dirty="0"/>
                <a:t>Value</a:t>
              </a:r>
            </a:p>
          </p:txBody>
        </p:sp>
      </p:grpSp>
      <p:sp>
        <p:nvSpPr>
          <p:cNvPr id="174" name="Line"/>
          <p:cNvSpPr/>
          <p:nvPr/>
        </p:nvSpPr>
        <p:spPr>
          <a:xfrm flipH="1">
            <a:off x="6868801" y="5141298"/>
            <a:ext cx="666731" cy="581530"/>
          </a:xfrm>
          <a:prstGeom prst="line">
            <a:avLst/>
          </a:prstGeom>
          <a:ln w="1905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2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177" name="Group"/>
          <p:cNvGrpSpPr/>
          <p:nvPr/>
        </p:nvGrpSpPr>
        <p:grpSpPr>
          <a:xfrm>
            <a:off x="6834088" y="5261294"/>
            <a:ext cx="775881" cy="375427"/>
            <a:chOff x="0" y="0"/>
            <a:chExt cx="775880" cy="375425"/>
          </a:xfrm>
        </p:grpSpPr>
        <p:sp>
          <p:nvSpPr>
            <p:cNvPr id="175" name="Oval"/>
            <p:cNvSpPr/>
            <p:nvPr/>
          </p:nvSpPr>
          <p:spPr>
            <a:xfrm>
              <a:off x="0" y="0"/>
              <a:ext cx="775881" cy="375426"/>
            </a:xfrm>
            <a:prstGeom prst="ellipse">
              <a:avLst/>
            </a:pr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b" anchorCtr="0">
              <a:noAutofit/>
            </a:bodyPr>
            <a:lstStyle/>
            <a:p>
              <a:pPr algn="l" defTabSz="914400">
                <a:buClr>
                  <a:srgbClr val="000000"/>
                </a:buClr>
                <a:defRPr sz="22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176" name="Value"/>
            <p:cNvSpPr txBox="1"/>
            <p:nvPr/>
          </p:nvSpPr>
          <p:spPr>
            <a:xfrm>
              <a:off x="38100" y="57862"/>
              <a:ext cx="681715" cy="259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 anchorCtr="0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 b="1">
                  <a:uFill>
                    <a:solidFill>
                      <a:srgbClr val="FF2600"/>
                    </a:solidFill>
                  </a:uFill>
                </a:defRPr>
              </a:lvl1pPr>
            </a:lstStyle>
            <a:p>
              <a:r>
                <a:t>Value</a:t>
              </a:r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0" name="Figure 3. The 3-V Market Value Princip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3. The 3-V Market Value Principle </a:t>
            </a:r>
          </a:p>
        </p:txBody>
      </p:sp>
      <p:grpSp>
        <p:nvGrpSpPr>
          <p:cNvPr id="196" name="Group"/>
          <p:cNvGrpSpPr/>
          <p:nvPr/>
        </p:nvGrpSpPr>
        <p:grpSpPr>
          <a:xfrm>
            <a:off x="4767664" y="3975274"/>
            <a:ext cx="5070015" cy="1862972"/>
            <a:chOff x="-1" y="-1"/>
            <a:chExt cx="5070014" cy="1862970"/>
          </a:xfrm>
        </p:grpSpPr>
        <p:grpSp>
          <p:nvGrpSpPr>
            <p:cNvPr id="183" name="Group"/>
            <p:cNvGrpSpPr/>
            <p:nvPr/>
          </p:nvGrpSpPr>
          <p:grpSpPr>
            <a:xfrm>
              <a:off x="-1" y="705265"/>
              <a:ext cx="1998389" cy="1157704"/>
              <a:chOff x="0" y="0"/>
              <a:chExt cx="1998387" cy="1157703"/>
            </a:xfrm>
          </p:grpSpPr>
          <p:sp>
            <p:nvSpPr>
              <p:cNvPr id="181" name="Customer value"/>
              <p:cNvSpPr txBox="1"/>
              <p:nvPr/>
            </p:nvSpPr>
            <p:spPr>
              <a:xfrm>
                <a:off x="22225" y="367796"/>
                <a:ext cx="1369588" cy="7429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 anchorCtr="0">
                <a:noAutofit/>
              </a:bodyPr>
              <a:lstStyle>
                <a:lvl1pPr defTabSz="914400">
                  <a:lnSpc>
                    <a:spcPct val="80000"/>
                  </a:lnSpc>
                  <a:buClr>
                    <a:srgbClr val="000000"/>
                  </a:buClr>
                  <a:buFont typeface="Century Gothic"/>
                  <a:defRPr>
                    <a:uFill>
                      <a:solidFill>
                        <a:srgbClr val="FFFFFF"/>
                      </a:solidFill>
                    </a:uFill>
                  </a:defRPr>
                </a:lvl1pPr>
              </a:lstStyle>
              <a:p>
                <a:r>
                  <a:rPr dirty="0"/>
                  <a:t>Customer value</a:t>
                </a:r>
              </a:p>
            </p:txBody>
          </p:sp>
          <p:sp>
            <p:nvSpPr>
              <p:cNvPr id="182" name="Oval"/>
              <p:cNvSpPr/>
              <p:nvPr/>
            </p:nvSpPr>
            <p:spPr>
              <a:xfrm rot="10800000" flipH="1">
                <a:off x="0" y="0"/>
                <a:ext cx="1998387" cy="1157703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</p:grpSp>
        <p:grpSp>
          <p:nvGrpSpPr>
            <p:cNvPr id="186" name="Group"/>
            <p:cNvGrpSpPr/>
            <p:nvPr/>
          </p:nvGrpSpPr>
          <p:grpSpPr>
            <a:xfrm>
              <a:off x="1391138" y="705265"/>
              <a:ext cx="1998388" cy="1157704"/>
              <a:chOff x="0" y="0"/>
              <a:chExt cx="1998387" cy="1157703"/>
            </a:xfrm>
          </p:grpSpPr>
          <p:sp>
            <p:nvSpPr>
              <p:cNvPr id="184" name="Collaborator value"/>
              <p:cNvSpPr txBox="1"/>
              <p:nvPr/>
            </p:nvSpPr>
            <p:spPr>
              <a:xfrm>
                <a:off x="646061" y="415614"/>
                <a:ext cx="1278282" cy="6400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 anchorCtr="0">
                <a:noAutofit/>
              </a:bodyPr>
              <a:lstStyle>
                <a:lvl1pPr defTabSz="914400">
                  <a:lnSpc>
                    <a:spcPct val="80000"/>
                  </a:lnSpc>
                  <a:buClr>
                    <a:srgbClr val="000000"/>
                  </a:buClr>
                  <a:buFont typeface="Century Gothic"/>
                  <a:defRPr spc="-16">
                    <a:uFill>
                      <a:solidFill>
                        <a:srgbClr val="FFFFFF"/>
                      </a:solidFill>
                    </a:uFill>
                  </a:defRPr>
                </a:lvl1pPr>
              </a:lstStyle>
              <a:p>
                <a:r>
                  <a:rPr dirty="0"/>
                  <a:t>Collaborator value</a:t>
                </a:r>
              </a:p>
            </p:txBody>
          </p:sp>
          <p:sp>
            <p:nvSpPr>
              <p:cNvPr id="185" name="Oval"/>
              <p:cNvSpPr/>
              <p:nvPr/>
            </p:nvSpPr>
            <p:spPr>
              <a:xfrm rot="10800000" flipH="1">
                <a:off x="0" y="0"/>
                <a:ext cx="1998387" cy="1157703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</p:grpSp>
        <p:grpSp>
          <p:nvGrpSpPr>
            <p:cNvPr id="189" name="Group"/>
            <p:cNvGrpSpPr/>
            <p:nvPr/>
          </p:nvGrpSpPr>
          <p:grpSpPr>
            <a:xfrm>
              <a:off x="695569" y="-1"/>
              <a:ext cx="1998388" cy="1157705"/>
              <a:chOff x="0" y="0"/>
              <a:chExt cx="1998387" cy="1157703"/>
            </a:xfrm>
          </p:grpSpPr>
          <p:sp>
            <p:nvSpPr>
              <p:cNvPr id="187" name="Company  value"/>
              <p:cNvSpPr txBox="1"/>
              <p:nvPr/>
            </p:nvSpPr>
            <p:spPr>
              <a:xfrm>
                <a:off x="182755" y="121868"/>
                <a:ext cx="1643504" cy="560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b" anchorCtr="0">
                <a:noAutofit/>
              </a:bodyPr>
              <a:lstStyle/>
              <a:p>
                <a:pPr defTabSz="914400">
                  <a:lnSpc>
                    <a:spcPct val="80000"/>
                  </a:lnSpc>
                  <a:buClr>
                    <a:srgbClr val="000000"/>
                  </a:buClr>
                  <a:buFont typeface="Century Gothic"/>
                  <a:defRPr>
                    <a:uFill>
                      <a:solidFill>
                        <a:srgbClr val="FFFFFF"/>
                      </a:solidFill>
                    </a:uFill>
                  </a:defRPr>
                </a:pPr>
                <a:r>
                  <a:rPr dirty="0"/>
                  <a:t>Company </a:t>
                </a:r>
                <a:br>
                  <a:rPr dirty="0"/>
                </a:br>
                <a:r>
                  <a:rPr dirty="0"/>
                  <a:t>value</a:t>
                </a:r>
              </a:p>
            </p:txBody>
          </p:sp>
          <p:sp>
            <p:nvSpPr>
              <p:cNvPr id="188" name="Oval"/>
              <p:cNvSpPr/>
              <p:nvPr/>
            </p:nvSpPr>
            <p:spPr>
              <a:xfrm rot="10800000" flipH="1">
                <a:off x="0" y="0"/>
                <a:ext cx="1998387" cy="1157703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</p:grpSp>
        <p:grpSp>
          <p:nvGrpSpPr>
            <p:cNvPr id="195" name="Group"/>
            <p:cNvGrpSpPr/>
            <p:nvPr/>
          </p:nvGrpSpPr>
          <p:grpSpPr>
            <a:xfrm>
              <a:off x="1422749" y="237257"/>
              <a:ext cx="3647264" cy="921254"/>
              <a:chOff x="-1" y="0"/>
              <a:chExt cx="3647263" cy="921253"/>
            </a:xfrm>
          </p:grpSpPr>
          <p:grpSp>
            <p:nvGrpSpPr>
              <p:cNvPr id="192" name="Group"/>
              <p:cNvGrpSpPr/>
              <p:nvPr/>
            </p:nvGrpSpPr>
            <p:grpSpPr>
              <a:xfrm>
                <a:off x="-1" y="633417"/>
                <a:ext cx="544915" cy="287836"/>
                <a:chOff x="0" y="11571"/>
                <a:chExt cx="544913" cy="287834"/>
              </a:xfrm>
            </p:grpSpPr>
            <p:sp>
              <p:nvSpPr>
                <p:cNvPr id="190" name="Shape"/>
                <p:cNvSpPr/>
                <p:nvPr/>
              </p:nvSpPr>
              <p:spPr>
                <a:xfrm rot="10800000" flipH="1">
                  <a:off x="0" y="11571"/>
                  <a:ext cx="544913" cy="287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086" extrusionOk="0">
                      <a:moveTo>
                        <a:pt x="0" y="1543"/>
                      </a:moveTo>
                      <a:cubicBezTo>
                        <a:pt x="1780" y="8872"/>
                        <a:pt x="5578" y="15686"/>
                        <a:pt x="10800" y="21086"/>
                      </a:cubicBezTo>
                      <a:cubicBezTo>
                        <a:pt x="16022" y="15686"/>
                        <a:pt x="19820" y="8872"/>
                        <a:pt x="21600" y="1543"/>
                      </a:cubicBezTo>
                      <a:cubicBezTo>
                        <a:pt x="14598" y="-514"/>
                        <a:pt x="7002" y="-514"/>
                        <a:pt x="0" y="1543"/>
                      </a:cubicBezTo>
                    </a:path>
                  </a:pathLst>
                </a:custGeom>
                <a:solidFill>
                  <a:schemeClr val="accent6">
                    <a:hueOff val="-13368928"/>
                    <a:satOff val="50343"/>
                    <a:lumOff val="-1738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91" name="OVP"/>
                <p:cNvSpPr txBox="1"/>
                <p:nvPr/>
              </p:nvSpPr>
              <p:spPr>
                <a:xfrm>
                  <a:off x="115302" y="116315"/>
                  <a:ext cx="420355" cy="1736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b">
                  <a:noAutofit/>
                </a:bodyPr>
                <a:lstStyle>
                  <a:lvl1pPr algn="l" defTabSz="914400">
                    <a:buClr>
                      <a:srgbClr val="000000"/>
                    </a:buClr>
                    <a:buFont typeface="Century Gothic"/>
                    <a:defRPr sz="1200" b="1">
                      <a:uFill>
                        <a:solidFill>
                          <a:srgbClr val="FFFFFF"/>
                        </a:solidFill>
                      </a:uFill>
                    </a:defRPr>
                  </a:lvl1pPr>
                </a:lstStyle>
                <a:p>
                  <a:r>
                    <a:rPr dirty="0"/>
                    <a:t>OVP</a:t>
                  </a:r>
                </a:p>
              </p:txBody>
            </p:sp>
          </p:grpSp>
          <p:sp>
            <p:nvSpPr>
              <p:cNvPr id="193" name="Line"/>
              <p:cNvSpPr/>
              <p:nvPr/>
            </p:nvSpPr>
            <p:spPr>
              <a:xfrm flipH="1">
                <a:off x="489541" y="340227"/>
                <a:ext cx="1219464" cy="397482"/>
              </a:xfrm>
              <a:prstGeom prst="line">
                <a:avLst/>
              </a:prstGeom>
              <a:noFill/>
              <a:ln w="15240" cap="flat">
                <a:solidFill>
                  <a:srgbClr val="000000"/>
                </a:solidFill>
                <a:prstDash val="sysDot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4" name="The Optimal Value Proposition"/>
              <p:cNvSpPr txBox="1"/>
              <p:nvPr/>
            </p:nvSpPr>
            <p:spPr>
              <a:xfrm>
                <a:off x="1758684" y="0"/>
                <a:ext cx="1888578" cy="571464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63500" tIns="63500" rIns="63500" bIns="63500" numCol="1" anchor="t">
                <a:noAutofit/>
              </a:bodyPr>
              <a:lstStyle/>
              <a:p>
                <a:pPr lvl="1" indent="0" algn="l" defTabSz="914400">
                  <a:lnSpc>
                    <a:spcPct val="80000"/>
                  </a:lnSpc>
                  <a:buFont typeface="Zapf Dingbats"/>
                  <a:defRPr>
                    <a:uFill>
                      <a:solidFill>
                        <a:srgbClr val="FFA57D"/>
                      </a:solidFill>
                    </a:uFill>
                  </a:defRPr>
                </a:pPr>
                <a:r>
                  <a:t>The Optimal Value Proposition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1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Century Gothic"/>
        <a:ea typeface="Century Gothic"/>
        <a:cs typeface="Century Gothic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Century Gothic"/>
        <a:ea typeface="Century Gothic"/>
        <a:cs typeface="Century Gothic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612</Words>
  <Application>Microsoft Macintosh PowerPoint</Application>
  <PresentationFormat>Custom</PresentationFormat>
  <Paragraphs>255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Zapf Dingbats</vt:lpstr>
      <vt:lpstr>Book Antiqua</vt:lpstr>
      <vt:lpstr>Century Gothic</vt:lpstr>
      <vt:lpstr>Gill Sans</vt:lpstr>
      <vt:lpstr>Helvetica</vt:lpstr>
      <vt:lpstr>Lucida Grande</vt:lpstr>
      <vt:lpstr>Tahoma</vt:lpstr>
      <vt:lpstr>Times</vt:lpstr>
      <vt:lpstr>Black</vt:lpstr>
      <vt:lpstr>PowerPoint Presentation</vt:lpstr>
      <vt:lpstr>PowerPoint Presentation</vt:lpstr>
      <vt:lpstr>The Framework for Marketing Management</vt:lpstr>
      <vt:lpstr>Chapter 1</vt:lpstr>
      <vt:lpstr>Figure 1. Making Decisions Using a Framework </vt:lpstr>
      <vt:lpstr>Chapter 2</vt:lpstr>
      <vt:lpstr>Figure 1. Identifying the Target Market: The 5-C Framework </vt:lpstr>
      <vt:lpstr>Figure 2. Defining the Value Exchange</vt:lpstr>
      <vt:lpstr>Figure 3. The 3-V Market Value Principle </vt:lpstr>
      <vt:lpstr>Figure 4. Marketing Tactics: The Seven Attributes Defining the Market Offering </vt:lpstr>
      <vt:lpstr>Figure 5. Marketing Tactics as a Process of Designing, Communicating and Delivering Value</vt:lpstr>
      <vt:lpstr>Figure 6. Marketing Tactics: Company Actions and Customer Impact</vt:lpstr>
      <vt:lpstr>Figure 7. The Market Value Map</vt:lpstr>
      <vt:lpstr>Figure 8. The 4-P Framework </vt:lpstr>
      <vt:lpstr>Figure 9. The Four Ps and the Marketing Mix</vt:lpstr>
      <vt:lpstr>Figure 10. The Five Forces of Competition </vt:lpstr>
      <vt:lpstr>Chapter 3 </vt:lpstr>
      <vt:lpstr>Figure 1. The G-STIC Framework for Marketing Management</vt:lpstr>
      <vt:lpstr>Figure 2. The G-STIC Action-Planning Flowchart</vt:lpstr>
      <vt:lpstr>Figure 3. Market Goals and Objectives </vt:lpstr>
      <vt:lpstr>Figure 4. The Marketing Plan</vt:lpstr>
      <vt:lpstr>Figure 5. The SWOT Framework for Assessing a Company’s Market Position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.</cp:lastModifiedBy>
  <cp:revision>32</cp:revision>
  <dcterms:modified xsi:type="dcterms:W3CDTF">2019-06-27T07:04:20Z</dcterms:modified>
</cp:coreProperties>
</file>