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48" r:id="rId3"/>
    <p:sldId id="451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13" r:id="rId16"/>
    <p:sldId id="414" r:id="rId17"/>
    <p:sldId id="415" r:id="rId18"/>
    <p:sldId id="416" r:id="rId19"/>
    <p:sldId id="418" r:id="rId20"/>
    <p:sldId id="419" r:id="rId21"/>
    <p:sldId id="420" r:id="rId22"/>
    <p:sldId id="421" r:id="rId23"/>
    <p:sldId id="411" r:id="rId24"/>
    <p:sldId id="449" r:id="rId25"/>
    <p:sldId id="338" r:id="rId26"/>
    <p:sldId id="339" r:id="rId27"/>
    <p:sldId id="340" r:id="rId28"/>
    <p:sldId id="405" r:id="rId29"/>
    <p:sldId id="406" r:id="rId30"/>
    <p:sldId id="407" r:id="rId31"/>
    <p:sldId id="408" r:id="rId32"/>
    <p:sldId id="409" r:id="rId33"/>
    <p:sldId id="410" r:id="rId34"/>
    <p:sldId id="412" r:id="rId35"/>
    <p:sldId id="446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MMF_Front.jpg" descr="SMMF_Front.jpg">
            <a:extLst>
              <a:ext uri="{FF2B5EF4-FFF2-40B4-BE49-F238E27FC236}">
                <a16:creationId xmlns:a16="http://schemas.microsoft.com/office/drawing/2014/main" id="{050A0238-2179-FC40-A158-30F43C9F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12556" b="4951"/>
          <a:stretch>
            <a:fillRect/>
          </a:stretch>
        </p:blipFill>
        <p:spPr>
          <a:xfrm>
            <a:off x="2053011" y="0"/>
            <a:ext cx="8898653" cy="9564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18" name="Figure 6. Defensive Marketing Strateg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Defensive Marketing Strategies</a:t>
            </a:r>
          </a:p>
        </p:txBody>
      </p:sp>
      <p:grpSp>
        <p:nvGrpSpPr>
          <p:cNvPr id="3839" name="Group"/>
          <p:cNvGrpSpPr/>
          <p:nvPr/>
        </p:nvGrpSpPr>
        <p:grpSpPr>
          <a:xfrm>
            <a:off x="4209340" y="3172062"/>
            <a:ext cx="4586121" cy="3713617"/>
            <a:chOff x="0" y="0"/>
            <a:chExt cx="4586120" cy="3713616"/>
          </a:xfrm>
        </p:grpSpPr>
        <p:sp>
          <p:nvSpPr>
            <p:cNvPr id="3819" name="Price"/>
            <p:cNvSpPr txBox="1"/>
            <p:nvPr/>
          </p:nvSpPr>
          <p:spPr>
            <a:xfrm>
              <a:off x="0" y="71504"/>
              <a:ext cx="580243" cy="296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Price</a:t>
              </a:r>
            </a:p>
          </p:txBody>
        </p:sp>
        <p:sp>
          <p:nvSpPr>
            <p:cNvPr id="3820" name="Benefits"/>
            <p:cNvSpPr txBox="1"/>
            <p:nvPr/>
          </p:nvSpPr>
          <p:spPr>
            <a:xfrm>
              <a:off x="3609250" y="3424177"/>
              <a:ext cx="814795" cy="28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 dirty="0"/>
                <a:t>Benefits</a:t>
              </a:r>
            </a:p>
          </p:txBody>
        </p:sp>
        <p:sp>
          <p:nvSpPr>
            <p:cNvPr id="3821" name="Line"/>
            <p:cNvSpPr/>
            <p:nvPr/>
          </p:nvSpPr>
          <p:spPr>
            <a:xfrm flipV="1">
              <a:off x="291858" y="3324033"/>
              <a:ext cx="407740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2" name="Line"/>
            <p:cNvSpPr/>
            <p:nvPr/>
          </p:nvSpPr>
          <p:spPr>
            <a:xfrm flipV="1">
              <a:off x="290121" y="329284"/>
              <a:ext cx="1" cy="299475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3" name="Stay the course"/>
            <p:cNvSpPr txBox="1"/>
            <p:nvPr/>
          </p:nvSpPr>
          <p:spPr>
            <a:xfrm>
              <a:off x="760964" y="867880"/>
              <a:ext cx="982942" cy="499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Stay the course</a:t>
              </a:r>
            </a:p>
          </p:txBody>
        </p:sp>
        <p:sp>
          <p:nvSpPr>
            <p:cNvPr id="3824" name="Line"/>
            <p:cNvSpPr/>
            <p:nvPr/>
          </p:nvSpPr>
          <p:spPr>
            <a:xfrm>
              <a:off x="1858125" y="939889"/>
              <a:ext cx="441333" cy="44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955" extrusionOk="0">
                  <a:moveTo>
                    <a:pt x="21045" y="9184"/>
                  </a:moveTo>
                  <a:cubicBezTo>
                    <a:pt x="20304" y="3481"/>
                    <a:pt x="15120" y="-645"/>
                    <a:pt x="9319" y="83"/>
                  </a:cubicBezTo>
                  <a:cubicBezTo>
                    <a:pt x="3518" y="690"/>
                    <a:pt x="-555" y="5908"/>
                    <a:pt x="62" y="11733"/>
                  </a:cubicBezTo>
                  <a:cubicBezTo>
                    <a:pt x="679" y="16951"/>
                    <a:pt x="4999" y="20834"/>
                    <a:pt x="10183" y="20955"/>
                  </a:cubicBezTo>
                </a:path>
              </a:pathLst>
            </a:custGeom>
            <a:noFill/>
            <a:ln w="19050" cap="rnd">
              <a:solidFill>
                <a:srgbClr val="253A6C"/>
              </a:solidFill>
              <a:prstDash val="sys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5" name="Shape"/>
            <p:cNvSpPr/>
            <p:nvPr/>
          </p:nvSpPr>
          <p:spPr>
            <a:xfrm>
              <a:off x="2044330" y="1346046"/>
              <a:ext cx="93721" cy="9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52"/>
                  </a:moveTo>
                  <a:lnTo>
                    <a:pt x="2298" y="21600"/>
                  </a:lnTo>
                  <a:cubicBezTo>
                    <a:pt x="4826" y="14319"/>
                    <a:pt x="3906" y="6310"/>
                    <a:pt x="0" y="0"/>
                  </a:cubicBezTo>
                  <a:lnTo>
                    <a:pt x="21600" y="8252"/>
                  </a:lnTo>
                  <a:close/>
                </a:path>
              </a:pathLst>
            </a:custGeom>
            <a:solidFill>
              <a:srgbClr val="253A6C"/>
            </a:solidFill>
            <a:ln w="3175" cap="flat">
              <a:solidFill>
                <a:srgbClr val="253A6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6" name="Move upscale"/>
            <p:cNvSpPr txBox="1"/>
            <p:nvPr/>
          </p:nvSpPr>
          <p:spPr>
            <a:xfrm>
              <a:off x="1841950" y="336301"/>
              <a:ext cx="868437" cy="509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Move upscale </a:t>
              </a:r>
            </a:p>
          </p:txBody>
        </p:sp>
        <p:sp>
          <p:nvSpPr>
            <p:cNvPr id="3827" name="Line"/>
            <p:cNvSpPr/>
            <p:nvPr/>
          </p:nvSpPr>
          <p:spPr>
            <a:xfrm flipV="1">
              <a:off x="2414003" y="462975"/>
              <a:ext cx="709544" cy="709544"/>
            </a:xfrm>
            <a:prstGeom prst="line">
              <a:avLst/>
            </a:prstGeom>
            <a:noFill/>
            <a:ln w="19050" cap="flat">
              <a:solidFill>
                <a:srgbClr val="253A6C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8" name="Increase benefits"/>
            <p:cNvSpPr txBox="1"/>
            <p:nvPr/>
          </p:nvSpPr>
          <p:spPr>
            <a:xfrm>
              <a:off x="3211514" y="1078047"/>
              <a:ext cx="975772" cy="609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Increase benefits </a:t>
              </a:r>
            </a:p>
          </p:txBody>
        </p:sp>
        <p:sp>
          <p:nvSpPr>
            <p:cNvPr id="3829" name="Line"/>
            <p:cNvSpPr/>
            <p:nvPr/>
          </p:nvSpPr>
          <p:spPr>
            <a:xfrm flipV="1">
              <a:off x="2440832" y="1335635"/>
              <a:ext cx="670587" cy="2"/>
            </a:xfrm>
            <a:prstGeom prst="line">
              <a:avLst/>
            </a:prstGeom>
            <a:noFill/>
            <a:ln w="19050" cap="flat">
              <a:solidFill>
                <a:srgbClr val="253A6C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0" name="Reduce price"/>
            <p:cNvSpPr txBox="1"/>
            <p:nvPr/>
          </p:nvSpPr>
          <p:spPr>
            <a:xfrm>
              <a:off x="1895896" y="2338340"/>
              <a:ext cx="878194" cy="587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 dirty="0"/>
                <a:t>Reduce price </a:t>
              </a:r>
            </a:p>
          </p:txBody>
        </p:sp>
        <p:sp>
          <p:nvSpPr>
            <p:cNvPr id="3831" name="Line"/>
            <p:cNvSpPr/>
            <p:nvPr/>
          </p:nvSpPr>
          <p:spPr>
            <a:xfrm>
              <a:off x="2268605" y="1528642"/>
              <a:ext cx="1" cy="719727"/>
            </a:xfrm>
            <a:prstGeom prst="line">
              <a:avLst/>
            </a:prstGeom>
            <a:noFill/>
            <a:ln w="19050" cap="flat">
              <a:solidFill>
                <a:srgbClr val="253A6C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2" name="Move downscale"/>
            <p:cNvSpPr txBox="1"/>
            <p:nvPr/>
          </p:nvSpPr>
          <p:spPr>
            <a:xfrm>
              <a:off x="280646" y="1502898"/>
              <a:ext cx="1268502" cy="540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Move downscale </a:t>
              </a:r>
            </a:p>
          </p:txBody>
        </p:sp>
        <p:sp>
          <p:nvSpPr>
            <p:cNvPr id="3833" name="Line"/>
            <p:cNvSpPr/>
            <p:nvPr/>
          </p:nvSpPr>
          <p:spPr>
            <a:xfrm flipH="1">
              <a:off x="1357861" y="1511686"/>
              <a:ext cx="736006" cy="736006"/>
            </a:xfrm>
            <a:prstGeom prst="line">
              <a:avLst/>
            </a:prstGeom>
            <a:noFill/>
            <a:ln w="19050" cap="flat">
              <a:solidFill>
                <a:srgbClr val="253A6C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4" name="Launch value offering"/>
            <p:cNvSpPr txBox="1"/>
            <p:nvPr/>
          </p:nvSpPr>
          <p:spPr>
            <a:xfrm>
              <a:off x="793565" y="2500562"/>
              <a:ext cx="956456" cy="6991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Launch value offering </a:t>
              </a:r>
            </a:p>
          </p:txBody>
        </p:sp>
        <p:sp>
          <p:nvSpPr>
            <p:cNvPr id="3835" name="Circle"/>
            <p:cNvSpPr/>
            <p:nvPr/>
          </p:nvSpPr>
          <p:spPr>
            <a:xfrm>
              <a:off x="1164385" y="2290734"/>
              <a:ext cx="148170" cy="148149"/>
            </a:xfrm>
            <a:prstGeom prst="ellipse">
              <a:avLst/>
            </a:prstGeom>
            <a:solidFill>
              <a:srgbClr val="FFA400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6" name="Circle"/>
            <p:cNvSpPr/>
            <p:nvPr/>
          </p:nvSpPr>
          <p:spPr>
            <a:xfrm>
              <a:off x="2183173" y="1247135"/>
              <a:ext cx="148170" cy="148149"/>
            </a:xfrm>
            <a:prstGeom prst="ellipse">
              <a:avLst/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7" name="Launch premium offering"/>
            <p:cNvSpPr txBox="1"/>
            <p:nvPr/>
          </p:nvSpPr>
          <p:spPr>
            <a:xfrm>
              <a:off x="3444468" y="0"/>
              <a:ext cx="1141652" cy="716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Launch premium offering </a:t>
              </a:r>
            </a:p>
          </p:txBody>
        </p:sp>
        <p:sp>
          <p:nvSpPr>
            <p:cNvPr id="3838" name="Circle"/>
            <p:cNvSpPr/>
            <p:nvPr/>
          </p:nvSpPr>
          <p:spPr>
            <a:xfrm>
              <a:off x="3175248" y="277373"/>
              <a:ext cx="148170" cy="148149"/>
            </a:xfrm>
            <a:prstGeom prst="ellipse">
              <a:avLst/>
            </a:prstGeom>
            <a:solidFill>
              <a:srgbClr val="FFA400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840" name="Source: Stephen Hoch (1996), “How Should National Brands Think about Private Labels?” Sloan Management Review, 37 (2), 89–102"/>
          <p:cNvSpPr txBox="1"/>
          <p:nvPr/>
        </p:nvSpPr>
        <p:spPr>
          <a:xfrm>
            <a:off x="7315200" y="8877300"/>
            <a:ext cx="5321300" cy="46990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914400">
              <a:lnSpc>
                <a:spcPct val="80000"/>
              </a:lnSpc>
              <a:buFont typeface="Century Gothic"/>
              <a:defRPr sz="1200"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Source: Stephen Hoch (1996), “How Should National Brands Think about Private Labels?” Sloan Management Review, 37 (2), 89–102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43" name="Figure 7. The Adoption Funn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The Adoption Funnel</a:t>
            </a:r>
          </a:p>
        </p:txBody>
      </p:sp>
      <p:grpSp>
        <p:nvGrpSpPr>
          <p:cNvPr id="3859" name="Group"/>
          <p:cNvGrpSpPr/>
          <p:nvPr/>
        </p:nvGrpSpPr>
        <p:grpSpPr>
          <a:xfrm>
            <a:off x="4929339" y="3322318"/>
            <a:ext cx="2898438" cy="2894104"/>
            <a:chOff x="0" y="0"/>
            <a:chExt cx="2898437" cy="2894103"/>
          </a:xfrm>
        </p:grpSpPr>
        <p:sp>
          <p:nvSpPr>
            <p:cNvPr id="3844" name="Shape"/>
            <p:cNvSpPr/>
            <p:nvPr/>
          </p:nvSpPr>
          <p:spPr>
            <a:xfrm>
              <a:off x="0" y="0"/>
              <a:ext cx="2898437" cy="48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984" y="21600"/>
                  </a:lnTo>
                  <a:lnTo>
                    <a:pt x="1575" y="21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E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845" name="Shape"/>
            <p:cNvSpPr/>
            <p:nvPr/>
          </p:nvSpPr>
          <p:spPr>
            <a:xfrm>
              <a:off x="724716" y="1637733"/>
              <a:ext cx="1454267" cy="488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8450" y="21460"/>
                  </a:lnTo>
                  <a:lnTo>
                    <a:pt x="320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846" name="Shape"/>
            <p:cNvSpPr/>
            <p:nvPr/>
          </p:nvSpPr>
          <p:spPr>
            <a:xfrm>
              <a:off x="485314" y="1092045"/>
              <a:ext cx="1925441" cy="48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248" y="21505"/>
                  </a:lnTo>
                  <a:lnTo>
                    <a:pt x="23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847" name="Shape"/>
            <p:cNvSpPr/>
            <p:nvPr/>
          </p:nvSpPr>
          <p:spPr>
            <a:xfrm>
              <a:off x="239401" y="545096"/>
              <a:ext cx="2419635" cy="48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663" y="21599"/>
                  </a:lnTo>
                  <a:lnTo>
                    <a:pt x="192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E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848" name="Awareness"/>
            <p:cNvSpPr txBox="1"/>
            <p:nvPr/>
          </p:nvSpPr>
          <p:spPr>
            <a:xfrm>
              <a:off x="727732" y="122486"/>
              <a:ext cx="1486511" cy="269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Awareness</a:t>
              </a:r>
            </a:p>
          </p:txBody>
        </p:sp>
        <p:sp>
          <p:nvSpPr>
            <p:cNvPr id="3849" name="Attractiveness"/>
            <p:cNvSpPr txBox="1"/>
            <p:nvPr/>
          </p:nvSpPr>
          <p:spPr>
            <a:xfrm>
              <a:off x="727732" y="665279"/>
              <a:ext cx="1486511" cy="269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Attractiveness</a:t>
              </a:r>
            </a:p>
          </p:txBody>
        </p:sp>
        <p:sp>
          <p:nvSpPr>
            <p:cNvPr id="3850" name="Affordability"/>
            <p:cNvSpPr txBox="1"/>
            <p:nvPr/>
          </p:nvSpPr>
          <p:spPr>
            <a:xfrm>
              <a:off x="727732" y="1208073"/>
              <a:ext cx="1486511" cy="269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Affordability</a:t>
              </a:r>
            </a:p>
          </p:txBody>
        </p:sp>
        <p:sp>
          <p:nvSpPr>
            <p:cNvPr id="3851" name="Availability"/>
            <p:cNvSpPr txBox="1"/>
            <p:nvPr/>
          </p:nvSpPr>
          <p:spPr>
            <a:xfrm>
              <a:off x="727732" y="1739456"/>
              <a:ext cx="1486511" cy="269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Availability</a:t>
              </a:r>
            </a:p>
          </p:txBody>
        </p:sp>
        <p:grpSp>
          <p:nvGrpSpPr>
            <p:cNvPr id="3855" name="Group"/>
            <p:cNvGrpSpPr/>
            <p:nvPr/>
          </p:nvGrpSpPr>
          <p:grpSpPr>
            <a:xfrm>
              <a:off x="484369" y="1090936"/>
              <a:ext cx="1929945" cy="485389"/>
              <a:chOff x="0" y="0"/>
              <a:chExt cx="1929944" cy="485388"/>
            </a:xfrm>
          </p:grpSpPr>
          <p:sp>
            <p:nvSpPr>
              <p:cNvPr id="3852" name="Line"/>
              <p:cNvSpPr/>
              <p:nvPr/>
            </p:nvSpPr>
            <p:spPr>
              <a:xfrm>
                <a:off x="218552" y="484638"/>
                <a:ext cx="1492592" cy="1"/>
              </a:xfrm>
              <a:prstGeom prst="line">
                <a:avLst/>
              </a:prstGeom>
              <a:solidFill>
                <a:srgbClr val="000000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853" name="Line"/>
              <p:cNvSpPr/>
              <p:nvPr/>
            </p:nvSpPr>
            <p:spPr>
              <a:xfrm flipV="1">
                <a:off x="1715394" y="0"/>
                <a:ext cx="214551" cy="482798"/>
              </a:xfrm>
              <a:prstGeom prst="line">
                <a:avLst/>
              </a:prstGeom>
              <a:solidFill>
                <a:srgbClr val="000000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854" name="Line"/>
              <p:cNvSpPr/>
              <p:nvPr/>
            </p:nvSpPr>
            <p:spPr>
              <a:xfrm flipH="1" flipV="1">
                <a:off x="-1" y="2590"/>
                <a:ext cx="212717" cy="482799"/>
              </a:xfrm>
              <a:prstGeom prst="line">
                <a:avLst/>
              </a:prstGeom>
              <a:solidFill>
                <a:srgbClr val="000000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856" name="Oval"/>
            <p:cNvSpPr/>
            <p:nvPr/>
          </p:nvSpPr>
          <p:spPr>
            <a:xfrm>
              <a:off x="887335" y="2409563"/>
              <a:ext cx="1123766" cy="484540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57" name="Purchase"/>
            <p:cNvSpPr txBox="1"/>
            <p:nvPr/>
          </p:nvSpPr>
          <p:spPr>
            <a:xfrm>
              <a:off x="930931" y="2467196"/>
              <a:ext cx="1044451" cy="310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Purchase</a:t>
              </a:r>
            </a:p>
          </p:txBody>
        </p:sp>
        <p:sp>
          <p:nvSpPr>
            <p:cNvPr id="3858" name="Arrow"/>
            <p:cNvSpPr/>
            <p:nvPr/>
          </p:nvSpPr>
          <p:spPr>
            <a:xfrm rot="16200000" flipH="1">
              <a:off x="1369015" y="2147270"/>
              <a:ext cx="160407" cy="238065"/>
            </a:xfrm>
            <a:prstGeom prst="rightArrow">
              <a:avLst>
                <a:gd name="adj1" fmla="val 32944"/>
                <a:gd name="adj2" fmla="val 33413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62" name="Rectangle"/>
          <p:cNvSpPr/>
          <p:nvPr/>
        </p:nvSpPr>
        <p:spPr>
          <a:xfrm>
            <a:off x="4004291" y="4106493"/>
            <a:ext cx="721231" cy="616755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63" name="Rectangle"/>
          <p:cNvSpPr/>
          <p:nvPr/>
        </p:nvSpPr>
        <p:spPr>
          <a:xfrm>
            <a:off x="5444283" y="4374581"/>
            <a:ext cx="725352" cy="1307640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64" name="Rectangle"/>
          <p:cNvSpPr/>
          <p:nvPr/>
        </p:nvSpPr>
        <p:spPr>
          <a:xfrm rot="119">
            <a:off x="6852937" y="5073045"/>
            <a:ext cx="722593" cy="790385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65" name="Rectangle"/>
          <p:cNvSpPr/>
          <p:nvPr/>
        </p:nvSpPr>
        <p:spPr>
          <a:xfrm>
            <a:off x="9627039" y="5951070"/>
            <a:ext cx="723760" cy="444501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66" name="Rectangle"/>
          <p:cNvSpPr/>
          <p:nvPr/>
        </p:nvSpPr>
        <p:spPr>
          <a:xfrm>
            <a:off x="8263152" y="5773198"/>
            <a:ext cx="723901" cy="571501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67" name="Figure 8. Identifying Adoption Gaps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3" cy="1054726"/>
          </a:xfrm>
          <a:prstGeom prst="rect">
            <a:avLst/>
          </a:prstGeom>
        </p:spPr>
        <p:txBody>
          <a:bodyPr/>
          <a:lstStyle/>
          <a:p>
            <a:r>
              <a:t>Figure 8. Identifying Adoption Gaps</a:t>
            </a:r>
          </a:p>
        </p:txBody>
      </p:sp>
      <p:sp>
        <p:nvSpPr>
          <p:cNvPr id="3868" name="All target customers"/>
          <p:cNvSpPr txBox="1"/>
          <p:nvPr/>
        </p:nvSpPr>
        <p:spPr>
          <a:xfrm>
            <a:off x="2510582" y="6942619"/>
            <a:ext cx="1063952" cy="86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latin typeface="+mn-lt"/>
                <a:ea typeface="+mn-ea"/>
                <a:cs typeface="+mn-cs"/>
                <a:sym typeface="Century Gothic"/>
              </a:rPr>
              <a:t>All target customers</a:t>
            </a:r>
          </a:p>
        </p:txBody>
      </p:sp>
      <p:sp>
        <p:nvSpPr>
          <p:cNvPr id="3869" name="Rectangle"/>
          <p:cNvSpPr/>
          <p:nvPr/>
        </p:nvSpPr>
        <p:spPr>
          <a:xfrm>
            <a:off x="2688269" y="4112193"/>
            <a:ext cx="723759" cy="27432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70" name="Shape"/>
          <p:cNvSpPr/>
          <p:nvPr/>
        </p:nvSpPr>
        <p:spPr>
          <a:xfrm>
            <a:off x="10517826" y="6506247"/>
            <a:ext cx="358022" cy="24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43" y="21600"/>
                </a:lnTo>
                <a:lnTo>
                  <a:pt x="14143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43" y="7200"/>
                </a:lnTo>
                <a:lnTo>
                  <a:pt x="14143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71" name="Shape"/>
          <p:cNvSpPr/>
          <p:nvPr/>
        </p:nvSpPr>
        <p:spPr>
          <a:xfrm>
            <a:off x="3487420" y="6506246"/>
            <a:ext cx="360152" cy="24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87" y="21600"/>
                </a:lnTo>
                <a:lnTo>
                  <a:pt x="14187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87" y="7200"/>
                </a:lnTo>
                <a:lnTo>
                  <a:pt x="14187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72" name="Aware of the offering’s existence"/>
          <p:cNvSpPr txBox="1"/>
          <p:nvPr/>
        </p:nvSpPr>
        <p:spPr>
          <a:xfrm>
            <a:off x="3718020" y="6942622"/>
            <a:ext cx="1293996" cy="86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Aware of the offering’s existence</a:t>
            </a:r>
          </a:p>
        </p:txBody>
      </p:sp>
      <p:sp>
        <p:nvSpPr>
          <p:cNvPr id="3873" name="Rectangle"/>
          <p:cNvSpPr/>
          <p:nvPr/>
        </p:nvSpPr>
        <p:spPr>
          <a:xfrm>
            <a:off x="4002009" y="4378893"/>
            <a:ext cx="723004" cy="24765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74" name="Perceive the offering to be attractive"/>
          <p:cNvSpPr txBox="1"/>
          <p:nvPr/>
        </p:nvSpPr>
        <p:spPr>
          <a:xfrm>
            <a:off x="5069832" y="6942621"/>
            <a:ext cx="1466527" cy="86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Perceive the offering to be attractive </a:t>
            </a:r>
          </a:p>
        </p:txBody>
      </p:sp>
      <p:sp>
        <p:nvSpPr>
          <p:cNvPr id="3875" name="Rectangle"/>
          <p:cNvSpPr/>
          <p:nvPr/>
        </p:nvSpPr>
        <p:spPr>
          <a:xfrm>
            <a:off x="5445874" y="5090093"/>
            <a:ext cx="723761" cy="17653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76" name="Shape"/>
          <p:cNvSpPr/>
          <p:nvPr/>
        </p:nvSpPr>
        <p:spPr>
          <a:xfrm>
            <a:off x="6304696" y="6506247"/>
            <a:ext cx="360151" cy="24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87" y="21600"/>
                </a:lnTo>
                <a:lnTo>
                  <a:pt x="14187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87" y="7200"/>
                </a:lnTo>
                <a:lnTo>
                  <a:pt x="14187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77" name="Rectangle"/>
          <p:cNvSpPr/>
          <p:nvPr/>
        </p:nvSpPr>
        <p:spPr>
          <a:xfrm>
            <a:off x="6852381" y="5775893"/>
            <a:ext cx="723760" cy="10795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78" name="Perceive the offering to be affordable"/>
          <p:cNvSpPr txBox="1"/>
          <p:nvPr/>
        </p:nvSpPr>
        <p:spPr>
          <a:xfrm>
            <a:off x="6501159" y="6942624"/>
            <a:ext cx="1495284" cy="86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Perceive the offering to be affordable</a:t>
            </a:r>
          </a:p>
        </p:txBody>
      </p:sp>
      <p:sp>
        <p:nvSpPr>
          <p:cNvPr id="3879" name="Shape"/>
          <p:cNvSpPr/>
          <p:nvPr/>
        </p:nvSpPr>
        <p:spPr>
          <a:xfrm>
            <a:off x="9151811" y="6506243"/>
            <a:ext cx="360151" cy="24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87" y="21600"/>
                </a:lnTo>
                <a:lnTo>
                  <a:pt x="14187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87" y="7200"/>
                </a:lnTo>
                <a:lnTo>
                  <a:pt x="14187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80" name="Rectangle"/>
          <p:cNvSpPr/>
          <p:nvPr/>
        </p:nvSpPr>
        <p:spPr>
          <a:xfrm>
            <a:off x="9626968" y="6347393"/>
            <a:ext cx="723901" cy="5080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81" name="Purchase the offering"/>
          <p:cNvSpPr txBox="1"/>
          <p:nvPr/>
        </p:nvSpPr>
        <p:spPr>
          <a:xfrm>
            <a:off x="9369112" y="6942621"/>
            <a:ext cx="1207729" cy="799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Purchase the offering </a:t>
            </a:r>
          </a:p>
        </p:txBody>
      </p:sp>
      <p:sp>
        <p:nvSpPr>
          <p:cNvPr id="3882" name="Shape"/>
          <p:cNvSpPr/>
          <p:nvPr/>
        </p:nvSpPr>
        <p:spPr>
          <a:xfrm>
            <a:off x="10457787" y="6531646"/>
            <a:ext cx="360151" cy="24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87" y="21600"/>
                </a:lnTo>
                <a:lnTo>
                  <a:pt x="14187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87" y="7200"/>
                </a:lnTo>
                <a:lnTo>
                  <a:pt x="14187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83" name="Attractiveness gap"/>
          <p:cNvSpPr txBox="1"/>
          <p:nvPr/>
        </p:nvSpPr>
        <p:spPr>
          <a:xfrm>
            <a:off x="5070462" y="3798155"/>
            <a:ext cx="1466528" cy="574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Attractiveness gap</a:t>
            </a:r>
          </a:p>
        </p:txBody>
      </p:sp>
      <p:sp>
        <p:nvSpPr>
          <p:cNvPr id="3884" name="Affordability gap"/>
          <p:cNvSpPr txBox="1"/>
          <p:nvPr/>
        </p:nvSpPr>
        <p:spPr>
          <a:xfrm>
            <a:off x="6515537" y="4495547"/>
            <a:ext cx="1466528" cy="574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Affordability gap</a:t>
            </a:r>
          </a:p>
        </p:txBody>
      </p:sp>
      <p:sp>
        <p:nvSpPr>
          <p:cNvPr id="3885" name="Purchase  gap"/>
          <p:cNvSpPr txBox="1"/>
          <p:nvPr/>
        </p:nvSpPr>
        <p:spPr>
          <a:xfrm>
            <a:off x="9404718" y="5397527"/>
            <a:ext cx="1168401" cy="574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sz="3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Purchase </a:t>
            </a:r>
            <a:br>
              <a:rPr sz="1600">
                <a:latin typeface="+mn-lt"/>
                <a:ea typeface="+mn-ea"/>
                <a:cs typeface="+mn-cs"/>
                <a:sym typeface="Century Gothic"/>
              </a:rPr>
            </a:br>
            <a:r>
              <a:rPr sz="1600">
                <a:latin typeface="+mn-lt"/>
                <a:ea typeface="+mn-ea"/>
                <a:cs typeface="+mn-cs"/>
                <a:sym typeface="Century Gothic"/>
              </a:rPr>
              <a:t>gap</a:t>
            </a:r>
          </a:p>
        </p:txBody>
      </p:sp>
      <p:sp>
        <p:nvSpPr>
          <p:cNvPr id="3886" name="Rectangle"/>
          <p:cNvSpPr/>
          <p:nvPr/>
        </p:nvSpPr>
        <p:spPr>
          <a:xfrm>
            <a:off x="8263151" y="5953693"/>
            <a:ext cx="723759" cy="9017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887" name="Have access to the offering"/>
          <p:cNvSpPr txBox="1"/>
          <p:nvPr/>
        </p:nvSpPr>
        <p:spPr>
          <a:xfrm>
            <a:off x="8061649" y="6939557"/>
            <a:ext cx="11684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Have access to the offering </a:t>
            </a:r>
          </a:p>
        </p:txBody>
      </p:sp>
      <p:sp>
        <p:nvSpPr>
          <p:cNvPr id="3888" name="Arrow"/>
          <p:cNvSpPr/>
          <p:nvPr/>
        </p:nvSpPr>
        <p:spPr>
          <a:xfrm>
            <a:off x="3551484" y="6297733"/>
            <a:ext cx="306433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89" name="Arrow"/>
          <p:cNvSpPr/>
          <p:nvPr/>
        </p:nvSpPr>
        <p:spPr>
          <a:xfrm>
            <a:off x="4979301" y="6297733"/>
            <a:ext cx="306433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90" name="Arrow"/>
          <p:cNvSpPr/>
          <p:nvPr/>
        </p:nvSpPr>
        <p:spPr>
          <a:xfrm>
            <a:off x="6371077" y="6297733"/>
            <a:ext cx="306432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91" name="Arrow"/>
          <p:cNvSpPr/>
          <p:nvPr/>
        </p:nvSpPr>
        <p:spPr>
          <a:xfrm>
            <a:off x="7772700" y="6297733"/>
            <a:ext cx="306433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92" name="Arrow"/>
          <p:cNvSpPr/>
          <p:nvPr/>
        </p:nvSpPr>
        <p:spPr>
          <a:xfrm>
            <a:off x="9164587" y="6297733"/>
            <a:ext cx="306432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93" name="Availability gap"/>
          <p:cNvSpPr txBox="1"/>
          <p:nvPr/>
        </p:nvSpPr>
        <p:spPr>
          <a:xfrm>
            <a:off x="7891838" y="5192938"/>
            <a:ext cx="1466528" cy="574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Availability gap</a:t>
            </a:r>
          </a:p>
        </p:txBody>
      </p:sp>
      <p:sp>
        <p:nvSpPr>
          <p:cNvPr id="3894" name="Awareness gap"/>
          <p:cNvSpPr txBox="1"/>
          <p:nvPr/>
        </p:nvSpPr>
        <p:spPr>
          <a:xfrm>
            <a:off x="3631754" y="3559835"/>
            <a:ext cx="1466528" cy="574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Awareness gap</a:t>
            </a:r>
          </a:p>
        </p:txBody>
      </p:sp>
      <p:sp>
        <p:nvSpPr>
          <p:cNvPr id="3895" name="Line"/>
          <p:cNvSpPr/>
          <p:nvPr/>
        </p:nvSpPr>
        <p:spPr>
          <a:xfrm flipV="1">
            <a:off x="2527300" y="6856021"/>
            <a:ext cx="7963443" cy="547"/>
          </a:xfrm>
          <a:prstGeom prst="line">
            <a:avLst/>
          </a:prstGeom>
          <a:solidFill>
            <a:srgbClr val="000000"/>
          </a:solidFill>
          <a:ln w="12700" cap="rnd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98" name="Figure 9. The Usage Funn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9. The Usage Funnel</a:t>
            </a:r>
          </a:p>
        </p:txBody>
      </p:sp>
      <p:grpSp>
        <p:nvGrpSpPr>
          <p:cNvPr id="3906" name="Group"/>
          <p:cNvGrpSpPr/>
          <p:nvPr/>
        </p:nvGrpSpPr>
        <p:grpSpPr>
          <a:xfrm>
            <a:off x="4379751" y="3843273"/>
            <a:ext cx="2937706" cy="1832975"/>
            <a:chOff x="0" y="0"/>
            <a:chExt cx="2937704" cy="1832973"/>
          </a:xfrm>
        </p:grpSpPr>
        <p:sp>
          <p:nvSpPr>
            <p:cNvPr id="3899" name="Shape"/>
            <p:cNvSpPr/>
            <p:nvPr/>
          </p:nvSpPr>
          <p:spPr>
            <a:xfrm>
              <a:off x="491889" y="1115628"/>
              <a:ext cx="1951526" cy="49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248" y="21505"/>
                  </a:lnTo>
                  <a:lnTo>
                    <a:pt x="23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900" name="Shape"/>
            <p:cNvSpPr/>
            <p:nvPr/>
          </p:nvSpPr>
          <p:spPr>
            <a:xfrm>
              <a:off x="242644" y="561270"/>
              <a:ext cx="2452417" cy="48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663" y="21599"/>
                  </a:lnTo>
                  <a:lnTo>
                    <a:pt x="192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E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901" name="Shape"/>
            <p:cNvSpPr/>
            <p:nvPr/>
          </p:nvSpPr>
          <p:spPr>
            <a:xfrm>
              <a:off x="0" y="0"/>
              <a:ext cx="2937705" cy="49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984" y="21600"/>
                  </a:lnTo>
                  <a:lnTo>
                    <a:pt x="1575" y="21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E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902" name="Satisfaction"/>
            <p:cNvSpPr txBox="1"/>
            <p:nvPr/>
          </p:nvSpPr>
          <p:spPr>
            <a:xfrm>
              <a:off x="737592" y="131810"/>
              <a:ext cx="1506650" cy="273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Satisfaction</a:t>
              </a:r>
            </a:p>
          </p:txBody>
        </p:sp>
        <p:sp>
          <p:nvSpPr>
            <p:cNvPr id="3903" name="Usage frequency"/>
            <p:cNvSpPr txBox="1"/>
            <p:nvPr/>
          </p:nvSpPr>
          <p:spPr>
            <a:xfrm>
              <a:off x="490932" y="681957"/>
              <a:ext cx="1955841" cy="273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Usage frequency</a:t>
              </a:r>
            </a:p>
          </p:txBody>
        </p:sp>
        <p:sp>
          <p:nvSpPr>
            <p:cNvPr id="3904" name="Usage quantity"/>
            <p:cNvSpPr txBox="1"/>
            <p:nvPr/>
          </p:nvSpPr>
          <p:spPr>
            <a:xfrm>
              <a:off x="737592" y="1232105"/>
              <a:ext cx="1506650" cy="273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Usage quantity</a:t>
              </a:r>
            </a:p>
          </p:txBody>
        </p:sp>
        <p:sp>
          <p:nvSpPr>
            <p:cNvPr id="3905" name="Arrow"/>
            <p:cNvSpPr/>
            <p:nvPr/>
          </p:nvSpPr>
          <p:spPr>
            <a:xfrm rot="16200000" flipH="1">
              <a:off x="1409627" y="1631039"/>
              <a:ext cx="162580" cy="241290"/>
            </a:xfrm>
            <a:prstGeom prst="rightArrow">
              <a:avLst>
                <a:gd name="adj1" fmla="val 32944"/>
                <a:gd name="adj2" fmla="val 33413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909" name="Group"/>
          <p:cNvGrpSpPr/>
          <p:nvPr/>
        </p:nvGrpSpPr>
        <p:grpSpPr>
          <a:xfrm>
            <a:off x="5150854" y="5740159"/>
            <a:ext cx="1395500" cy="537721"/>
            <a:chOff x="-25401" y="0"/>
            <a:chExt cx="1395499" cy="537720"/>
          </a:xfrm>
        </p:grpSpPr>
        <p:sp>
          <p:nvSpPr>
            <p:cNvPr id="3907" name="Oval"/>
            <p:cNvSpPr/>
            <p:nvPr/>
          </p:nvSpPr>
          <p:spPr>
            <a:xfrm>
              <a:off x="-25401" y="0"/>
              <a:ext cx="1395499" cy="537720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08" name="Repurchase"/>
            <p:cNvSpPr txBox="1"/>
            <p:nvPr/>
          </p:nvSpPr>
          <p:spPr>
            <a:xfrm>
              <a:off x="22804" y="70964"/>
              <a:ext cx="1308962" cy="435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Repurchase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12" name="Rectangle"/>
          <p:cNvSpPr/>
          <p:nvPr/>
        </p:nvSpPr>
        <p:spPr>
          <a:xfrm>
            <a:off x="8263152" y="5851348"/>
            <a:ext cx="723901" cy="531451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13" name="Figure 10. Identifying Usage Gaps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3" cy="1054726"/>
          </a:xfrm>
          <a:prstGeom prst="rect">
            <a:avLst/>
          </a:prstGeom>
        </p:spPr>
        <p:txBody>
          <a:bodyPr/>
          <a:lstStyle/>
          <a:p>
            <a:r>
              <a:t>Figure 10. Identifying Usage Gaps</a:t>
            </a:r>
          </a:p>
        </p:txBody>
      </p:sp>
      <p:sp>
        <p:nvSpPr>
          <p:cNvPr id="3914" name="Purchased the offering"/>
          <p:cNvSpPr txBox="1"/>
          <p:nvPr/>
        </p:nvSpPr>
        <p:spPr>
          <a:xfrm>
            <a:off x="2456933" y="6926857"/>
            <a:ext cx="1155701" cy="61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latin typeface="+mn-lt"/>
                <a:ea typeface="+mn-ea"/>
                <a:cs typeface="+mn-cs"/>
                <a:sym typeface="Century Gothic"/>
              </a:rPr>
              <a:t>Purchased the offering</a:t>
            </a:r>
          </a:p>
        </p:txBody>
      </p:sp>
      <p:sp>
        <p:nvSpPr>
          <p:cNvPr id="3915" name="Rectangle"/>
          <p:cNvSpPr/>
          <p:nvPr/>
        </p:nvSpPr>
        <p:spPr>
          <a:xfrm>
            <a:off x="2688269" y="4125502"/>
            <a:ext cx="723759" cy="27178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16" name="Rectangle"/>
          <p:cNvSpPr/>
          <p:nvPr/>
        </p:nvSpPr>
        <p:spPr>
          <a:xfrm>
            <a:off x="4038270" y="4144593"/>
            <a:ext cx="723901" cy="617896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17" name="Satisfied  with the offering"/>
          <p:cNvSpPr txBox="1"/>
          <p:nvPr/>
        </p:nvSpPr>
        <p:spPr>
          <a:xfrm>
            <a:off x="3705320" y="6926857"/>
            <a:ext cx="129399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 sz="3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Satisfied </a:t>
            </a:r>
            <a:br>
              <a:rPr sz="1600">
                <a:latin typeface="+mn-lt"/>
                <a:ea typeface="+mn-ea"/>
                <a:cs typeface="+mn-cs"/>
                <a:sym typeface="Century Gothic"/>
              </a:rPr>
            </a:br>
            <a:r>
              <a:rPr sz="1600">
                <a:latin typeface="+mn-lt"/>
                <a:ea typeface="+mn-ea"/>
                <a:cs typeface="+mn-cs"/>
                <a:sym typeface="Century Gothic"/>
              </a:rPr>
              <a:t>with the offering </a:t>
            </a:r>
          </a:p>
        </p:txBody>
      </p:sp>
      <p:sp>
        <p:nvSpPr>
          <p:cNvPr id="3918" name="Rectangle"/>
          <p:cNvSpPr/>
          <p:nvPr/>
        </p:nvSpPr>
        <p:spPr>
          <a:xfrm>
            <a:off x="4035763" y="4684302"/>
            <a:ext cx="728915" cy="21590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19" name="Shape"/>
          <p:cNvSpPr/>
          <p:nvPr/>
        </p:nvSpPr>
        <p:spPr>
          <a:xfrm>
            <a:off x="4881140" y="6506243"/>
            <a:ext cx="360151" cy="24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87" y="21600"/>
                </a:lnTo>
                <a:lnTo>
                  <a:pt x="14187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87" y="7200"/>
                </a:lnTo>
                <a:lnTo>
                  <a:pt x="14187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20" name="Rectangle"/>
          <p:cNvSpPr/>
          <p:nvPr/>
        </p:nvSpPr>
        <p:spPr>
          <a:xfrm>
            <a:off x="5445961" y="4700520"/>
            <a:ext cx="723744" cy="1045201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21" name="Use the offering frequently"/>
          <p:cNvSpPr txBox="1"/>
          <p:nvPr/>
        </p:nvSpPr>
        <p:spPr>
          <a:xfrm>
            <a:off x="5069832" y="6926857"/>
            <a:ext cx="1466527" cy="86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Use the offering frequently </a:t>
            </a:r>
          </a:p>
        </p:txBody>
      </p:sp>
      <p:sp>
        <p:nvSpPr>
          <p:cNvPr id="3922" name="Rectangle"/>
          <p:cNvSpPr/>
          <p:nvPr/>
        </p:nvSpPr>
        <p:spPr>
          <a:xfrm>
            <a:off x="5445804" y="5128802"/>
            <a:ext cx="723901" cy="17145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23" name="Shape"/>
          <p:cNvSpPr/>
          <p:nvPr/>
        </p:nvSpPr>
        <p:spPr>
          <a:xfrm>
            <a:off x="6304696" y="6506247"/>
            <a:ext cx="360151" cy="24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87" y="21600"/>
                </a:lnTo>
                <a:lnTo>
                  <a:pt x="14187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87" y="7200"/>
                </a:lnTo>
                <a:lnTo>
                  <a:pt x="14187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24" name="Rectangle"/>
          <p:cNvSpPr/>
          <p:nvPr/>
        </p:nvSpPr>
        <p:spPr>
          <a:xfrm>
            <a:off x="6841583" y="5110928"/>
            <a:ext cx="729265" cy="777876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25" name="Rectangle"/>
          <p:cNvSpPr/>
          <p:nvPr/>
        </p:nvSpPr>
        <p:spPr>
          <a:xfrm>
            <a:off x="6841583" y="5840002"/>
            <a:ext cx="729265" cy="10033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26" name="Use large quantity per occasion"/>
          <p:cNvSpPr txBox="1"/>
          <p:nvPr/>
        </p:nvSpPr>
        <p:spPr>
          <a:xfrm>
            <a:off x="6488459" y="6926857"/>
            <a:ext cx="1495284" cy="86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Use large quantity per occasion</a:t>
            </a:r>
          </a:p>
        </p:txBody>
      </p:sp>
      <p:sp>
        <p:nvSpPr>
          <p:cNvPr id="3927" name="Shape"/>
          <p:cNvSpPr/>
          <p:nvPr/>
        </p:nvSpPr>
        <p:spPr>
          <a:xfrm>
            <a:off x="7758089" y="6506243"/>
            <a:ext cx="360151" cy="24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92"/>
                </a:moveTo>
                <a:lnTo>
                  <a:pt x="14187" y="21600"/>
                </a:lnTo>
                <a:lnTo>
                  <a:pt x="14187" y="14585"/>
                </a:lnTo>
                <a:lnTo>
                  <a:pt x="0" y="14585"/>
                </a:lnTo>
                <a:lnTo>
                  <a:pt x="0" y="7200"/>
                </a:lnTo>
                <a:lnTo>
                  <a:pt x="14187" y="7200"/>
                </a:lnTo>
                <a:lnTo>
                  <a:pt x="14187" y="0"/>
                </a:lnTo>
                <a:lnTo>
                  <a:pt x="21600" y="1089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28" name="Rectangle"/>
          <p:cNvSpPr/>
          <p:nvPr/>
        </p:nvSpPr>
        <p:spPr>
          <a:xfrm>
            <a:off x="8263151" y="6322602"/>
            <a:ext cx="723806" cy="5207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929" name="Repurchase the offering"/>
          <p:cNvSpPr txBox="1"/>
          <p:nvPr/>
        </p:nvSpPr>
        <p:spPr>
          <a:xfrm>
            <a:off x="8010849" y="6926857"/>
            <a:ext cx="1293996" cy="62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Repurchase the offering</a:t>
            </a:r>
          </a:p>
        </p:txBody>
      </p:sp>
      <p:sp>
        <p:nvSpPr>
          <p:cNvPr id="3930" name="Arrow"/>
          <p:cNvSpPr/>
          <p:nvPr/>
        </p:nvSpPr>
        <p:spPr>
          <a:xfrm>
            <a:off x="3551484" y="6285033"/>
            <a:ext cx="306433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31" name="Arrow"/>
          <p:cNvSpPr/>
          <p:nvPr/>
        </p:nvSpPr>
        <p:spPr>
          <a:xfrm>
            <a:off x="4979301" y="6285033"/>
            <a:ext cx="306433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32" name="Arrow"/>
          <p:cNvSpPr/>
          <p:nvPr/>
        </p:nvSpPr>
        <p:spPr>
          <a:xfrm>
            <a:off x="6371077" y="6285033"/>
            <a:ext cx="306432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33" name="Arrow"/>
          <p:cNvSpPr/>
          <p:nvPr/>
        </p:nvSpPr>
        <p:spPr>
          <a:xfrm>
            <a:off x="7772700" y="6285033"/>
            <a:ext cx="306433" cy="361382"/>
          </a:xfrm>
          <a:prstGeom prst="rightArrow">
            <a:avLst>
              <a:gd name="adj1" fmla="val 32944"/>
              <a:gd name="adj2" fmla="val 2655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34" name="Satisfaction gap"/>
          <p:cNvSpPr txBox="1"/>
          <p:nvPr/>
        </p:nvSpPr>
        <p:spPr>
          <a:xfrm>
            <a:off x="3657154" y="3559835"/>
            <a:ext cx="1466528" cy="574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Satisfaction gap</a:t>
            </a:r>
          </a:p>
        </p:txBody>
      </p:sp>
      <p:sp>
        <p:nvSpPr>
          <p:cNvPr id="3935" name="Usage-frequency  gap"/>
          <p:cNvSpPr txBox="1"/>
          <p:nvPr/>
        </p:nvSpPr>
        <p:spPr>
          <a:xfrm>
            <a:off x="4970540" y="4121175"/>
            <a:ext cx="1748230" cy="574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sz="3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Usage-frequency </a:t>
            </a:r>
            <a:br>
              <a:rPr sz="1600">
                <a:latin typeface="+mn-lt"/>
                <a:ea typeface="+mn-ea"/>
                <a:cs typeface="+mn-cs"/>
                <a:sym typeface="Century Gothic"/>
              </a:rPr>
            </a:br>
            <a:r>
              <a:rPr sz="1600">
                <a:latin typeface="+mn-lt"/>
                <a:ea typeface="+mn-ea"/>
                <a:cs typeface="+mn-cs"/>
                <a:sym typeface="Century Gothic"/>
              </a:rPr>
              <a:t>gap</a:t>
            </a:r>
          </a:p>
        </p:txBody>
      </p:sp>
      <p:sp>
        <p:nvSpPr>
          <p:cNvPr id="3936" name="Usage-quantity  gap"/>
          <p:cNvSpPr txBox="1"/>
          <p:nvPr/>
        </p:nvSpPr>
        <p:spPr>
          <a:xfrm>
            <a:off x="6350298" y="4540275"/>
            <a:ext cx="1748230" cy="574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sz="3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Usage-quantity </a:t>
            </a:r>
            <a:br>
              <a:rPr sz="1600">
                <a:latin typeface="+mn-lt"/>
                <a:ea typeface="+mn-ea"/>
                <a:cs typeface="+mn-cs"/>
                <a:sym typeface="Century Gothic"/>
              </a:rPr>
            </a:br>
            <a:r>
              <a:rPr sz="1600">
                <a:latin typeface="+mn-lt"/>
                <a:ea typeface="+mn-ea"/>
                <a:cs typeface="+mn-cs"/>
                <a:sym typeface="Century Gothic"/>
              </a:rPr>
              <a:t>gap</a:t>
            </a:r>
          </a:p>
        </p:txBody>
      </p:sp>
      <p:sp>
        <p:nvSpPr>
          <p:cNvPr id="3937" name="Repurchase…"/>
          <p:cNvSpPr txBox="1"/>
          <p:nvPr/>
        </p:nvSpPr>
        <p:spPr>
          <a:xfrm>
            <a:off x="7758332" y="5275972"/>
            <a:ext cx="1748230" cy="574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sz="3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Repurchase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sz="3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latin typeface="+mn-lt"/>
                <a:ea typeface="+mn-ea"/>
                <a:cs typeface="+mn-cs"/>
                <a:sym typeface="Century Gothic"/>
              </a:rPr>
              <a:t>gap</a:t>
            </a:r>
          </a:p>
        </p:txBody>
      </p:sp>
      <p:sp>
        <p:nvSpPr>
          <p:cNvPr id="3938" name="Line"/>
          <p:cNvSpPr/>
          <p:nvPr/>
        </p:nvSpPr>
        <p:spPr>
          <a:xfrm>
            <a:off x="2527299" y="6843866"/>
            <a:ext cx="6634712" cy="2"/>
          </a:xfrm>
          <a:prstGeom prst="line">
            <a:avLst/>
          </a:prstGeom>
          <a:solidFill>
            <a:srgbClr val="000000"/>
          </a:solidFill>
          <a:ln w="127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01" name="Chapter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15</a:t>
            </a:r>
            <a:endParaRPr dirty="0"/>
          </a:p>
        </p:txBody>
      </p:sp>
      <p:sp>
        <p:nvSpPr>
          <p:cNvPr id="4102" name="Managing New Products"/>
          <p:cNvSpPr txBox="1"/>
          <p:nvPr/>
        </p:nvSpPr>
        <p:spPr>
          <a:xfrm>
            <a:off x="1955800" y="5524499"/>
            <a:ext cx="9309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424242"/>
                </a:solidFill>
              </a:defRPr>
            </a:lvl1pPr>
          </a:lstStyle>
          <a:p>
            <a:r>
              <a:t>Managing New Products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05" name="Figure 1. The Stage-Gate Framework for Developing New Offer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The Stage-Gate Framework for Developing New Offerings</a:t>
            </a:r>
          </a:p>
        </p:txBody>
      </p:sp>
      <p:sp>
        <p:nvSpPr>
          <p:cNvPr id="4106" name="Offering development"/>
          <p:cNvSpPr/>
          <p:nvPr/>
        </p:nvSpPr>
        <p:spPr>
          <a:xfrm>
            <a:off x="7757379" y="4850072"/>
            <a:ext cx="1600201" cy="602985"/>
          </a:xfrm>
          <a:prstGeom prst="roundRect">
            <a:avLst>
              <a:gd name="adj" fmla="val 1630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Offering development </a:t>
            </a:r>
          </a:p>
        </p:txBody>
      </p:sp>
      <p:sp>
        <p:nvSpPr>
          <p:cNvPr id="4107" name="Stage 4"/>
          <p:cNvSpPr/>
          <p:nvPr/>
        </p:nvSpPr>
        <p:spPr>
          <a:xfrm>
            <a:off x="7757379" y="4502627"/>
            <a:ext cx="1600201" cy="310886"/>
          </a:xfrm>
          <a:prstGeom prst="roundRect">
            <a:avLst>
              <a:gd name="adj" fmla="val 31617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Stage 4</a:t>
            </a:r>
          </a:p>
        </p:txBody>
      </p:sp>
      <p:sp>
        <p:nvSpPr>
          <p:cNvPr id="4108" name="Arrow"/>
          <p:cNvSpPr/>
          <p:nvPr/>
        </p:nvSpPr>
        <p:spPr>
          <a:xfrm rot="21599925">
            <a:off x="7535281" y="4547230"/>
            <a:ext cx="178248" cy="234383"/>
          </a:xfrm>
          <a:prstGeom prst="rightArrow">
            <a:avLst>
              <a:gd name="adj1" fmla="val 32944"/>
              <a:gd name="adj2" fmla="val 38519"/>
            </a:avLst>
          </a:prstGeom>
          <a:solidFill>
            <a:schemeClr val="accent5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09" name="Business model design"/>
          <p:cNvSpPr/>
          <p:nvPr/>
        </p:nvSpPr>
        <p:spPr>
          <a:xfrm>
            <a:off x="5877472" y="4850072"/>
            <a:ext cx="1600201" cy="602985"/>
          </a:xfrm>
          <a:prstGeom prst="roundRect">
            <a:avLst>
              <a:gd name="adj" fmla="val 1630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Business model design</a:t>
            </a:r>
          </a:p>
        </p:txBody>
      </p:sp>
      <p:sp>
        <p:nvSpPr>
          <p:cNvPr id="4110" name="Stage 3"/>
          <p:cNvSpPr/>
          <p:nvPr/>
        </p:nvSpPr>
        <p:spPr>
          <a:xfrm>
            <a:off x="5877472" y="4502627"/>
            <a:ext cx="1600201" cy="310886"/>
          </a:xfrm>
          <a:prstGeom prst="roundRect">
            <a:avLst>
              <a:gd name="adj" fmla="val 31617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Stage 3</a:t>
            </a:r>
          </a:p>
        </p:txBody>
      </p:sp>
      <p:sp>
        <p:nvSpPr>
          <p:cNvPr id="4111" name="Arrow"/>
          <p:cNvSpPr/>
          <p:nvPr/>
        </p:nvSpPr>
        <p:spPr>
          <a:xfrm rot="21599925">
            <a:off x="5657188" y="4547229"/>
            <a:ext cx="178248" cy="234383"/>
          </a:xfrm>
          <a:prstGeom prst="rightArrow">
            <a:avLst>
              <a:gd name="adj1" fmla="val 32944"/>
              <a:gd name="adj2" fmla="val 38519"/>
            </a:avLst>
          </a:prstGeom>
          <a:solidFill>
            <a:schemeClr val="accent5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12" name="Concept development"/>
          <p:cNvSpPr/>
          <p:nvPr/>
        </p:nvSpPr>
        <p:spPr>
          <a:xfrm>
            <a:off x="4003914" y="4850072"/>
            <a:ext cx="1600201" cy="602985"/>
          </a:xfrm>
          <a:prstGeom prst="roundRect">
            <a:avLst>
              <a:gd name="adj" fmla="val 1630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Concept development</a:t>
            </a:r>
          </a:p>
        </p:txBody>
      </p:sp>
      <p:sp>
        <p:nvSpPr>
          <p:cNvPr id="4113" name="Stage 2"/>
          <p:cNvSpPr/>
          <p:nvPr/>
        </p:nvSpPr>
        <p:spPr>
          <a:xfrm>
            <a:off x="4003914" y="4502627"/>
            <a:ext cx="1600201" cy="310886"/>
          </a:xfrm>
          <a:prstGeom prst="roundRect">
            <a:avLst>
              <a:gd name="adj" fmla="val 31617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Stage 2</a:t>
            </a:r>
          </a:p>
        </p:txBody>
      </p:sp>
      <p:sp>
        <p:nvSpPr>
          <p:cNvPr id="4114" name="Arrow"/>
          <p:cNvSpPr/>
          <p:nvPr/>
        </p:nvSpPr>
        <p:spPr>
          <a:xfrm rot="21599925">
            <a:off x="3779095" y="4547230"/>
            <a:ext cx="178248" cy="234383"/>
          </a:xfrm>
          <a:prstGeom prst="rightArrow">
            <a:avLst>
              <a:gd name="adj1" fmla="val 32944"/>
              <a:gd name="adj2" fmla="val 38519"/>
            </a:avLst>
          </a:prstGeom>
          <a:solidFill>
            <a:schemeClr val="accent5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15" name="Idea…"/>
          <p:cNvSpPr/>
          <p:nvPr/>
        </p:nvSpPr>
        <p:spPr>
          <a:xfrm>
            <a:off x="2124914" y="4850182"/>
            <a:ext cx="1600201" cy="602985"/>
          </a:xfrm>
          <a:prstGeom prst="roundRect">
            <a:avLst>
              <a:gd name="adj" fmla="val 1630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t>Idea </a:t>
            </a:r>
          </a:p>
          <a:p>
            <a:pPr>
              <a:lnSpc>
                <a:spcPct val="80000"/>
              </a:lnSpc>
            </a:pPr>
            <a:r>
              <a:t>generation</a:t>
            </a:r>
          </a:p>
        </p:txBody>
      </p:sp>
      <p:sp>
        <p:nvSpPr>
          <p:cNvPr id="4116" name="Stage 1"/>
          <p:cNvSpPr/>
          <p:nvPr/>
        </p:nvSpPr>
        <p:spPr>
          <a:xfrm>
            <a:off x="2123100" y="4502737"/>
            <a:ext cx="1600201" cy="310886"/>
          </a:xfrm>
          <a:prstGeom prst="roundRect">
            <a:avLst>
              <a:gd name="adj" fmla="val 31617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Stage 1</a:t>
            </a:r>
          </a:p>
        </p:txBody>
      </p:sp>
      <p:sp>
        <p:nvSpPr>
          <p:cNvPr id="4117" name="Gate 2…"/>
          <p:cNvSpPr/>
          <p:nvPr/>
        </p:nvSpPr>
        <p:spPr>
          <a:xfrm>
            <a:off x="5198324" y="5667871"/>
            <a:ext cx="1134832" cy="732707"/>
          </a:xfrm>
          <a:prstGeom prst="roundRect">
            <a:avLst>
              <a:gd name="adj" fmla="val 13415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b="1">
                <a:solidFill>
                  <a:schemeClr val="accent5"/>
                </a:solidFill>
              </a:rPr>
              <a:t>Gate 2</a:t>
            </a:r>
            <a:br>
              <a:rPr b="1">
                <a:solidFill>
                  <a:schemeClr val="accent5"/>
                </a:solidFill>
              </a:rPr>
            </a:br>
            <a:endParaRPr sz="300" b="1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</a:pPr>
            <a:r>
              <a:t>Concept validation</a:t>
            </a:r>
          </a:p>
        </p:txBody>
      </p:sp>
      <p:sp>
        <p:nvSpPr>
          <p:cNvPr id="4118" name="Gate 1  Idea validation"/>
          <p:cNvSpPr/>
          <p:nvPr/>
        </p:nvSpPr>
        <p:spPr>
          <a:xfrm>
            <a:off x="3320231" y="5667871"/>
            <a:ext cx="1134832" cy="732707"/>
          </a:xfrm>
          <a:prstGeom prst="roundRect">
            <a:avLst>
              <a:gd name="adj" fmla="val 13415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b="1">
                <a:solidFill>
                  <a:schemeClr val="accent5"/>
                </a:solidFill>
              </a:rPr>
              <a:t>Gate 1</a:t>
            </a:r>
            <a:br>
              <a:rPr b="1">
                <a:solidFill>
                  <a:schemeClr val="accent5"/>
                </a:solidFill>
              </a:rPr>
            </a:br>
            <a:br>
              <a:rPr sz="300" b="1">
                <a:solidFill>
                  <a:schemeClr val="accent5"/>
                </a:solidFill>
              </a:rPr>
            </a:br>
            <a:r>
              <a:t>Idea validation</a:t>
            </a:r>
          </a:p>
        </p:txBody>
      </p:sp>
      <p:sp>
        <p:nvSpPr>
          <p:cNvPr id="4119" name="Line"/>
          <p:cNvSpPr/>
          <p:nvPr/>
        </p:nvSpPr>
        <p:spPr>
          <a:xfrm flipV="1">
            <a:off x="3868597" y="4839172"/>
            <a:ext cx="1" cy="793032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120" name="Line"/>
          <p:cNvSpPr/>
          <p:nvPr/>
        </p:nvSpPr>
        <p:spPr>
          <a:xfrm flipV="1">
            <a:off x="5747597" y="4839172"/>
            <a:ext cx="1" cy="793032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121" name="Line"/>
          <p:cNvSpPr/>
          <p:nvPr/>
        </p:nvSpPr>
        <p:spPr>
          <a:xfrm flipV="1">
            <a:off x="7612082" y="4839172"/>
            <a:ext cx="1" cy="793032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122" name="Commercial deployment"/>
          <p:cNvSpPr/>
          <p:nvPr/>
        </p:nvSpPr>
        <p:spPr>
          <a:xfrm>
            <a:off x="9647363" y="4851259"/>
            <a:ext cx="1600201" cy="602985"/>
          </a:xfrm>
          <a:prstGeom prst="roundRect">
            <a:avLst>
              <a:gd name="adj" fmla="val 1630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Commercial deployment</a:t>
            </a:r>
          </a:p>
        </p:txBody>
      </p:sp>
      <p:sp>
        <p:nvSpPr>
          <p:cNvPr id="4123" name="Stage 5"/>
          <p:cNvSpPr/>
          <p:nvPr/>
        </p:nvSpPr>
        <p:spPr>
          <a:xfrm>
            <a:off x="9647363" y="4503815"/>
            <a:ext cx="1600201" cy="310885"/>
          </a:xfrm>
          <a:prstGeom prst="roundRect">
            <a:avLst>
              <a:gd name="adj" fmla="val 31617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Stage 5</a:t>
            </a:r>
          </a:p>
        </p:txBody>
      </p:sp>
      <p:sp>
        <p:nvSpPr>
          <p:cNvPr id="4124" name="Arrow"/>
          <p:cNvSpPr/>
          <p:nvPr/>
        </p:nvSpPr>
        <p:spPr>
          <a:xfrm rot="21599925">
            <a:off x="9425264" y="4535718"/>
            <a:ext cx="178248" cy="234382"/>
          </a:xfrm>
          <a:prstGeom prst="rightArrow">
            <a:avLst>
              <a:gd name="adj1" fmla="val 32944"/>
              <a:gd name="adj2" fmla="val 38519"/>
            </a:avLst>
          </a:prstGeom>
          <a:solidFill>
            <a:schemeClr val="accent5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25" name="Gate 4…"/>
          <p:cNvSpPr/>
          <p:nvPr/>
        </p:nvSpPr>
        <p:spPr>
          <a:xfrm>
            <a:off x="8965589" y="5669058"/>
            <a:ext cx="1134832" cy="732707"/>
          </a:xfrm>
          <a:prstGeom prst="roundRect">
            <a:avLst>
              <a:gd name="adj" fmla="val 13415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b="1">
                <a:solidFill>
                  <a:schemeClr val="accent5"/>
                </a:solidFill>
              </a:rPr>
              <a:t>Gate 4</a:t>
            </a:r>
          </a:p>
          <a:p>
            <a:pPr>
              <a:lnSpc>
                <a:spcPct val="80000"/>
              </a:lnSpc>
              <a:defRPr sz="300"/>
            </a:pPr>
            <a:endParaRPr b="1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</a:pPr>
            <a:r>
              <a:rPr b="1"/>
              <a:t> </a:t>
            </a:r>
            <a:r>
              <a:t>Offering validation</a:t>
            </a:r>
          </a:p>
        </p:txBody>
      </p:sp>
      <p:sp>
        <p:nvSpPr>
          <p:cNvPr id="4126" name="Line"/>
          <p:cNvSpPr/>
          <p:nvPr/>
        </p:nvSpPr>
        <p:spPr>
          <a:xfrm flipV="1">
            <a:off x="9502065" y="4840359"/>
            <a:ext cx="1" cy="793032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127" name="Gate 3…"/>
          <p:cNvSpPr/>
          <p:nvPr/>
        </p:nvSpPr>
        <p:spPr>
          <a:xfrm>
            <a:off x="6834307" y="5672214"/>
            <a:ext cx="1541232" cy="732707"/>
          </a:xfrm>
          <a:prstGeom prst="roundRect">
            <a:avLst>
              <a:gd name="adj" fmla="val 13415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b="1">
                <a:solidFill>
                  <a:schemeClr val="accent5"/>
                </a:solidFill>
              </a:rPr>
              <a:t>Gate 3</a:t>
            </a:r>
          </a:p>
          <a:p>
            <a:pPr>
              <a:lnSpc>
                <a:spcPct val="80000"/>
              </a:lnSpc>
              <a:defRPr sz="300"/>
            </a:pPr>
            <a:endParaRPr b="1"/>
          </a:p>
          <a:p>
            <a:pPr>
              <a:lnSpc>
                <a:spcPct val="80000"/>
              </a:lnSpc>
            </a:pPr>
            <a:r>
              <a:t>Business model validation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30" name="Figure 2. Top-Down (Market-Driven) Idea Gen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Top-Down (Market-Driven) Idea Generation</a:t>
            </a:r>
          </a:p>
        </p:txBody>
      </p:sp>
      <p:sp>
        <p:nvSpPr>
          <p:cNvPr id="4131" name="Top-down…"/>
          <p:cNvSpPr txBox="1"/>
          <p:nvPr/>
        </p:nvSpPr>
        <p:spPr>
          <a:xfrm>
            <a:off x="6616055" y="4498213"/>
            <a:ext cx="1768366" cy="65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pPr>
            <a:r>
              <a:t>Top-down 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pPr>
            <a:r>
              <a:t>idea discovery</a:t>
            </a:r>
          </a:p>
        </p:txBody>
      </p:sp>
      <p:sp>
        <p:nvSpPr>
          <p:cNvPr id="4132" name="Problem in search of an invention"/>
          <p:cNvSpPr txBox="1"/>
          <p:nvPr/>
        </p:nvSpPr>
        <p:spPr>
          <a:xfrm>
            <a:off x="4658479" y="4383913"/>
            <a:ext cx="1463555" cy="938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r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Problem in search of an invention</a:t>
            </a:r>
          </a:p>
        </p:txBody>
      </p:sp>
      <p:sp>
        <p:nvSpPr>
          <p:cNvPr id="4133" name="Arrow"/>
          <p:cNvSpPr/>
          <p:nvPr/>
        </p:nvSpPr>
        <p:spPr>
          <a:xfrm rot="16200000" flipH="1">
            <a:off x="6030735" y="4703285"/>
            <a:ext cx="698501" cy="323282"/>
          </a:xfrm>
          <a:prstGeom prst="rightArrow">
            <a:avLst>
              <a:gd name="adj1" fmla="val 32944"/>
              <a:gd name="adj2" fmla="val 2516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34" name="Market opportunity"/>
          <p:cNvSpPr/>
          <p:nvPr/>
        </p:nvSpPr>
        <p:spPr>
          <a:xfrm>
            <a:off x="5681485" y="3836335"/>
            <a:ext cx="1397001" cy="577586"/>
          </a:xfrm>
          <a:prstGeom prst="roundRect">
            <a:avLst>
              <a:gd name="adj" fmla="val 1701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Market opportunity</a:t>
            </a:r>
          </a:p>
        </p:txBody>
      </p:sp>
      <p:sp>
        <p:nvSpPr>
          <p:cNvPr id="4135" name="Invention"/>
          <p:cNvSpPr/>
          <p:nvPr/>
        </p:nvSpPr>
        <p:spPr>
          <a:xfrm>
            <a:off x="5681485" y="5288879"/>
            <a:ext cx="1397001" cy="577586"/>
          </a:xfrm>
          <a:prstGeom prst="roundRect">
            <a:avLst>
              <a:gd name="adj" fmla="val 1701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rPr dirty="0"/>
              <a:t>Invention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38" name="Figure 3. Bottom-Up (Invention-Driven) Idea Gen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Bottom-Up (Invention-Driven) Idea Generation</a:t>
            </a:r>
          </a:p>
        </p:txBody>
      </p:sp>
      <p:sp>
        <p:nvSpPr>
          <p:cNvPr id="4139" name="Bottom-up…"/>
          <p:cNvSpPr txBox="1"/>
          <p:nvPr/>
        </p:nvSpPr>
        <p:spPr>
          <a:xfrm>
            <a:off x="6427710" y="5170875"/>
            <a:ext cx="1768365" cy="65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pPr>
            <a:r>
              <a:t>Bottom-up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pPr>
            <a:r>
              <a:t>idea discovery</a:t>
            </a:r>
          </a:p>
        </p:txBody>
      </p:sp>
      <p:sp>
        <p:nvSpPr>
          <p:cNvPr id="4140" name="Invention in search of a problem"/>
          <p:cNvSpPr txBox="1"/>
          <p:nvPr/>
        </p:nvSpPr>
        <p:spPr>
          <a:xfrm>
            <a:off x="4470134" y="5056575"/>
            <a:ext cx="1463555" cy="938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r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Invention in search of a problem</a:t>
            </a:r>
          </a:p>
        </p:txBody>
      </p:sp>
      <p:sp>
        <p:nvSpPr>
          <p:cNvPr id="4141" name="Arrow"/>
          <p:cNvSpPr/>
          <p:nvPr/>
        </p:nvSpPr>
        <p:spPr>
          <a:xfrm rot="16200000">
            <a:off x="5842389" y="5375947"/>
            <a:ext cx="698501" cy="323282"/>
          </a:xfrm>
          <a:prstGeom prst="rightArrow">
            <a:avLst>
              <a:gd name="adj1" fmla="val 32944"/>
              <a:gd name="adj2" fmla="val 2516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42" name="Market opportunity"/>
          <p:cNvSpPr/>
          <p:nvPr/>
        </p:nvSpPr>
        <p:spPr>
          <a:xfrm>
            <a:off x="5493139" y="4508998"/>
            <a:ext cx="1397001" cy="577585"/>
          </a:xfrm>
          <a:prstGeom prst="roundRect">
            <a:avLst>
              <a:gd name="adj" fmla="val 1701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Market opportunity</a:t>
            </a:r>
          </a:p>
        </p:txBody>
      </p:sp>
      <p:sp>
        <p:nvSpPr>
          <p:cNvPr id="4143" name="Invention"/>
          <p:cNvSpPr/>
          <p:nvPr/>
        </p:nvSpPr>
        <p:spPr>
          <a:xfrm>
            <a:off x="5493139" y="5961541"/>
            <a:ext cx="1397001" cy="577586"/>
          </a:xfrm>
          <a:prstGeom prst="roundRect">
            <a:avLst>
              <a:gd name="adj" fmla="val 1701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Invention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73" name="Figure 5. The Validated-Learning Appro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4</a:t>
            </a:r>
            <a:r>
              <a:rPr dirty="0"/>
              <a:t>. The Validated-Learning Approach</a:t>
            </a:r>
          </a:p>
        </p:txBody>
      </p:sp>
      <p:sp>
        <p:nvSpPr>
          <p:cNvPr id="4174" name="Observe  the market"/>
          <p:cNvSpPr/>
          <p:nvPr/>
        </p:nvSpPr>
        <p:spPr>
          <a:xfrm>
            <a:off x="2348226" y="4477194"/>
            <a:ext cx="1397001" cy="641085"/>
          </a:xfrm>
          <a:prstGeom prst="roundRect">
            <a:avLst>
              <a:gd name="adj" fmla="val 153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t>Observe </a:t>
            </a:r>
            <a:br/>
            <a:r>
              <a:t>the market</a:t>
            </a:r>
          </a:p>
        </p:txBody>
      </p:sp>
      <p:sp>
        <p:nvSpPr>
          <p:cNvPr id="4175" name="Generate  an idea"/>
          <p:cNvSpPr/>
          <p:nvPr/>
        </p:nvSpPr>
        <p:spPr>
          <a:xfrm>
            <a:off x="4118737" y="4477194"/>
            <a:ext cx="1397001" cy="641085"/>
          </a:xfrm>
          <a:prstGeom prst="roundRect">
            <a:avLst>
              <a:gd name="adj" fmla="val 153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t>Generate </a:t>
            </a:r>
            <a:br/>
            <a:r>
              <a:t>an idea</a:t>
            </a:r>
          </a:p>
        </p:txBody>
      </p:sp>
      <p:sp>
        <p:nvSpPr>
          <p:cNvPr id="4176" name="Build a prototype"/>
          <p:cNvSpPr/>
          <p:nvPr/>
        </p:nvSpPr>
        <p:spPr>
          <a:xfrm>
            <a:off x="5813049" y="4477194"/>
            <a:ext cx="1397001" cy="641085"/>
          </a:xfrm>
          <a:prstGeom prst="roundRect">
            <a:avLst>
              <a:gd name="adj" fmla="val 153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Build a prototype</a:t>
            </a:r>
          </a:p>
        </p:txBody>
      </p:sp>
      <p:sp>
        <p:nvSpPr>
          <p:cNvPr id="4177" name="Test the prototype"/>
          <p:cNvSpPr/>
          <p:nvPr/>
        </p:nvSpPr>
        <p:spPr>
          <a:xfrm>
            <a:off x="7507361" y="4477194"/>
            <a:ext cx="1397001" cy="641085"/>
          </a:xfrm>
          <a:prstGeom prst="roundRect">
            <a:avLst>
              <a:gd name="adj" fmla="val 153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Test the prototype</a:t>
            </a:r>
          </a:p>
        </p:txBody>
      </p:sp>
      <p:sp>
        <p:nvSpPr>
          <p:cNvPr id="4178" name="Build the offering"/>
          <p:cNvSpPr/>
          <p:nvPr/>
        </p:nvSpPr>
        <p:spPr>
          <a:xfrm>
            <a:off x="9227073" y="4477194"/>
            <a:ext cx="1397001" cy="641085"/>
          </a:xfrm>
          <a:prstGeom prst="roundRect">
            <a:avLst>
              <a:gd name="adj" fmla="val 153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Build the offering</a:t>
            </a:r>
          </a:p>
        </p:txBody>
      </p:sp>
      <p:sp>
        <p:nvSpPr>
          <p:cNvPr id="4179" name="Arrow"/>
          <p:cNvSpPr/>
          <p:nvPr/>
        </p:nvSpPr>
        <p:spPr>
          <a:xfrm>
            <a:off x="8955061" y="4692448"/>
            <a:ext cx="220688" cy="210577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80" name="Arrow"/>
          <p:cNvSpPr/>
          <p:nvPr/>
        </p:nvSpPr>
        <p:spPr>
          <a:xfrm>
            <a:off x="5553737" y="4692448"/>
            <a:ext cx="220689" cy="210577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81" name="Arrow"/>
          <p:cNvSpPr/>
          <p:nvPr/>
        </p:nvSpPr>
        <p:spPr>
          <a:xfrm>
            <a:off x="7248049" y="4692448"/>
            <a:ext cx="220689" cy="210577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186" name="Group"/>
          <p:cNvGrpSpPr/>
          <p:nvPr/>
        </p:nvGrpSpPr>
        <p:grpSpPr>
          <a:xfrm>
            <a:off x="3787756" y="4692448"/>
            <a:ext cx="288453" cy="210577"/>
            <a:chOff x="0" y="0"/>
            <a:chExt cx="288452" cy="210576"/>
          </a:xfrm>
        </p:grpSpPr>
        <p:grpSp>
          <p:nvGrpSpPr>
            <p:cNvPr id="4184" name="Group"/>
            <p:cNvGrpSpPr/>
            <p:nvPr/>
          </p:nvGrpSpPr>
          <p:grpSpPr>
            <a:xfrm>
              <a:off x="0" y="0"/>
              <a:ext cx="288453" cy="210577"/>
              <a:chOff x="0" y="0"/>
              <a:chExt cx="288452" cy="210576"/>
            </a:xfrm>
          </p:grpSpPr>
          <p:sp>
            <p:nvSpPr>
              <p:cNvPr id="4182" name="Arrow"/>
              <p:cNvSpPr/>
              <p:nvPr/>
            </p:nvSpPr>
            <p:spPr>
              <a:xfrm>
                <a:off x="67764" y="0"/>
                <a:ext cx="220689" cy="210577"/>
              </a:xfrm>
              <a:prstGeom prst="rightArrow">
                <a:avLst>
                  <a:gd name="adj1" fmla="val 32944"/>
                  <a:gd name="adj2" fmla="val 32851"/>
                </a:avLst>
              </a:prstGeom>
              <a:solidFill>
                <a:srgbClr val="3D749D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183" name="Arrow"/>
              <p:cNvSpPr/>
              <p:nvPr/>
            </p:nvSpPr>
            <p:spPr>
              <a:xfrm flipH="1">
                <a:off x="0" y="0"/>
                <a:ext cx="220688" cy="210577"/>
              </a:xfrm>
              <a:prstGeom prst="rightArrow">
                <a:avLst>
                  <a:gd name="adj1" fmla="val 32944"/>
                  <a:gd name="adj2" fmla="val 32851"/>
                </a:avLst>
              </a:prstGeom>
              <a:solidFill>
                <a:srgbClr val="3D749D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4185" name="Square"/>
            <p:cNvSpPr/>
            <p:nvPr/>
          </p:nvSpPr>
          <p:spPr>
            <a:xfrm>
              <a:off x="195326" y="77053"/>
              <a:ext cx="56472" cy="56471"/>
            </a:xfrm>
            <a:prstGeom prst="rect">
              <a:avLst/>
            </a:prstGeom>
            <a:solidFill>
              <a:srgbClr val="3D749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4187" name="Learn from the outcome"/>
          <p:cNvSpPr/>
          <p:nvPr/>
        </p:nvSpPr>
        <p:spPr>
          <a:xfrm>
            <a:off x="5813049" y="5479927"/>
            <a:ext cx="1397001" cy="641085"/>
          </a:xfrm>
          <a:prstGeom prst="roundRect">
            <a:avLst>
              <a:gd name="adj" fmla="val 153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Learn from the outcome</a:t>
            </a:r>
          </a:p>
        </p:txBody>
      </p:sp>
      <p:sp>
        <p:nvSpPr>
          <p:cNvPr id="4188" name="Arrow"/>
          <p:cNvSpPr/>
          <p:nvPr/>
        </p:nvSpPr>
        <p:spPr>
          <a:xfrm rot="16200000">
            <a:off x="6381677" y="5187361"/>
            <a:ext cx="250233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89" name="Arrow"/>
          <p:cNvSpPr/>
          <p:nvPr/>
        </p:nvSpPr>
        <p:spPr>
          <a:xfrm rot="12900000">
            <a:off x="4889706" y="5375793"/>
            <a:ext cx="933967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90" name="Arrow"/>
          <p:cNvSpPr/>
          <p:nvPr/>
        </p:nvSpPr>
        <p:spPr>
          <a:xfrm rot="8700000">
            <a:off x="7182051" y="5355185"/>
            <a:ext cx="936965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 Framework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 | The Framework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978-1-936572-59-5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  <a:endParaRPr lang="en-US" dirty="0"/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692814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93" name="Figure 6. The Key Components of a Business Model of a New Off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5</a:t>
            </a:r>
            <a:r>
              <a:rPr dirty="0"/>
              <a:t>. The Key Components of a Business Model of a New Offering</a:t>
            </a:r>
          </a:p>
        </p:txBody>
      </p:sp>
      <p:sp>
        <p:nvSpPr>
          <p:cNvPr id="4194" name="Collaborators"/>
          <p:cNvSpPr/>
          <p:nvPr/>
        </p:nvSpPr>
        <p:spPr>
          <a:xfrm>
            <a:off x="4494949" y="3591420"/>
            <a:ext cx="2006601" cy="306508"/>
          </a:xfrm>
          <a:prstGeom prst="roundRect">
            <a:avLst>
              <a:gd name="adj" fmla="val 33148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Collaborators</a:t>
            </a:r>
          </a:p>
        </p:txBody>
      </p:sp>
      <p:sp>
        <p:nvSpPr>
          <p:cNvPr id="4195" name="Company"/>
          <p:cNvSpPr/>
          <p:nvPr/>
        </p:nvSpPr>
        <p:spPr>
          <a:xfrm>
            <a:off x="4494949" y="3935371"/>
            <a:ext cx="2006601" cy="306508"/>
          </a:xfrm>
          <a:prstGeom prst="roundRect">
            <a:avLst>
              <a:gd name="adj" fmla="val 33148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Company</a:t>
            </a:r>
          </a:p>
        </p:txBody>
      </p:sp>
      <p:sp>
        <p:nvSpPr>
          <p:cNvPr id="4196" name="Competitors"/>
          <p:cNvSpPr/>
          <p:nvPr/>
        </p:nvSpPr>
        <p:spPr>
          <a:xfrm>
            <a:off x="4494949" y="4279323"/>
            <a:ext cx="2006601" cy="306507"/>
          </a:xfrm>
          <a:prstGeom prst="roundRect">
            <a:avLst>
              <a:gd name="adj" fmla="val 33148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Competitors</a:t>
            </a:r>
          </a:p>
        </p:txBody>
      </p:sp>
      <p:sp>
        <p:nvSpPr>
          <p:cNvPr id="4197" name="Context"/>
          <p:cNvSpPr/>
          <p:nvPr/>
        </p:nvSpPr>
        <p:spPr>
          <a:xfrm>
            <a:off x="4494949" y="4623274"/>
            <a:ext cx="2006601" cy="306508"/>
          </a:xfrm>
          <a:prstGeom prst="roundRect">
            <a:avLst>
              <a:gd name="adj" fmla="val 33148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Context</a:t>
            </a:r>
          </a:p>
        </p:txBody>
      </p:sp>
      <p:sp>
        <p:nvSpPr>
          <p:cNvPr id="4198" name="Service"/>
          <p:cNvSpPr/>
          <p:nvPr/>
        </p:nvSpPr>
        <p:spPr>
          <a:xfrm>
            <a:off x="6713291" y="3687070"/>
            <a:ext cx="1905001" cy="395407"/>
          </a:xfrm>
          <a:prstGeom prst="roundRect">
            <a:avLst>
              <a:gd name="adj" fmla="val 25695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Service</a:t>
            </a:r>
          </a:p>
        </p:txBody>
      </p:sp>
      <p:sp>
        <p:nvSpPr>
          <p:cNvPr id="4199" name="Brand"/>
          <p:cNvSpPr/>
          <p:nvPr/>
        </p:nvSpPr>
        <p:spPr>
          <a:xfrm>
            <a:off x="6713291" y="4133670"/>
            <a:ext cx="1905001" cy="395408"/>
          </a:xfrm>
          <a:prstGeom prst="roundRect">
            <a:avLst>
              <a:gd name="adj" fmla="val 25695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Brand</a:t>
            </a:r>
          </a:p>
        </p:txBody>
      </p:sp>
      <p:sp>
        <p:nvSpPr>
          <p:cNvPr id="4200" name="Price"/>
          <p:cNvSpPr/>
          <p:nvPr/>
        </p:nvSpPr>
        <p:spPr>
          <a:xfrm>
            <a:off x="6713291" y="4580271"/>
            <a:ext cx="1905001" cy="395407"/>
          </a:xfrm>
          <a:prstGeom prst="roundRect">
            <a:avLst>
              <a:gd name="adj" fmla="val 25695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Price</a:t>
            </a:r>
          </a:p>
        </p:txBody>
      </p:sp>
      <p:sp>
        <p:nvSpPr>
          <p:cNvPr id="4201" name="Incentives"/>
          <p:cNvSpPr/>
          <p:nvPr/>
        </p:nvSpPr>
        <p:spPr>
          <a:xfrm>
            <a:off x="6713291" y="5026871"/>
            <a:ext cx="1905001" cy="395408"/>
          </a:xfrm>
          <a:prstGeom prst="roundRect">
            <a:avLst>
              <a:gd name="adj" fmla="val 25695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Incentives</a:t>
            </a:r>
          </a:p>
        </p:txBody>
      </p:sp>
      <p:sp>
        <p:nvSpPr>
          <p:cNvPr id="4202" name="Distribution"/>
          <p:cNvSpPr/>
          <p:nvPr/>
        </p:nvSpPr>
        <p:spPr>
          <a:xfrm>
            <a:off x="6713291" y="5920073"/>
            <a:ext cx="1905001" cy="395407"/>
          </a:xfrm>
          <a:prstGeom prst="roundRect">
            <a:avLst>
              <a:gd name="adj" fmla="val 25695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Distribution</a:t>
            </a:r>
          </a:p>
        </p:txBody>
      </p:sp>
      <p:sp>
        <p:nvSpPr>
          <p:cNvPr id="4203" name="Communication"/>
          <p:cNvSpPr/>
          <p:nvPr/>
        </p:nvSpPr>
        <p:spPr>
          <a:xfrm>
            <a:off x="6713291" y="5473472"/>
            <a:ext cx="1905001" cy="395407"/>
          </a:xfrm>
          <a:prstGeom prst="roundRect">
            <a:avLst>
              <a:gd name="adj" fmla="val 25695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4204" name="Rounded Rectangle"/>
          <p:cNvSpPr/>
          <p:nvPr/>
        </p:nvSpPr>
        <p:spPr>
          <a:xfrm>
            <a:off x="4442693" y="3112158"/>
            <a:ext cx="2109297" cy="1871869"/>
          </a:xfrm>
          <a:prstGeom prst="roundRect">
            <a:avLst>
              <a:gd name="adj" fmla="val 7997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41300">
              <a:lnSpc>
                <a:spcPct val="80000"/>
              </a:lnSpc>
              <a:defRPr sz="2400"/>
            </a:pPr>
            <a:endParaRPr/>
          </a:p>
        </p:txBody>
      </p:sp>
      <p:sp>
        <p:nvSpPr>
          <p:cNvPr id="4205" name="Target market"/>
          <p:cNvSpPr/>
          <p:nvPr/>
        </p:nvSpPr>
        <p:spPr>
          <a:xfrm>
            <a:off x="4711740" y="2957257"/>
            <a:ext cx="1558503" cy="294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 sz="1550" b="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Target market</a:t>
            </a:r>
          </a:p>
        </p:txBody>
      </p:sp>
      <p:sp>
        <p:nvSpPr>
          <p:cNvPr id="4206" name="Customers"/>
          <p:cNvSpPr/>
          <p:nvPr/>
        </p:nvSpPr>
        <p:spPr>
          <a:xfrm>
            <a:off x="4494949" y="3247469"/>
            <a:ext cx="2006601" cy="306507"/>
          </a:xfrm>
          <a:prstGeom prst="roundRect">
            <a:avLst>
              <a:gd name="adj" fmla="val 33148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Customers</a:t>
            </a:r>
          </a:p>
        </p:txBody>
      </p:sp>
      <p:sp>
        <p:nvSpPr>
          <p:cNvPr id="4207" name="Rounded Rectangle"/>
          <p:cNvSpPr/>
          <p:nvPr/>
        </p:nvSpPr>
        <p:spPr>
          <a:xfrm>
            <a:off x="4431896" y="5206642"/>
            <a:ext cx="2109297" cy="1154817"/>
          </a:xfrm>
          <a:prstGeom prst="roundRect">
            <a:avLst>
              <a:gd name="adj" fmla="val 12963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41300">
              <a:lnSpc>
                <a:spcPct val="80000"/>
              </a:lnSpc>
              <a:defRPr sz="2400"/>
            </a:pPr>
            <a:endParaRPr/>
          </a:p>
        </p:txBody>
      </p:sp>
      <p:sp>
        <p:nvSpPr>
          <p:cNvPr id="4208" name="Value proposition"/>
          <p:cNvSpPr/>
          <p:nvPr/>
        </p:nvSpPr>
        <p:spPr>
          <a:xfrm>
            <a:off x="4590307" y="5019990"/>
            <a:ext cx="1801368" cy="294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 sz="1550" b="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Value proposition</a:t>
            </a:r>
          </a:p>
        </p:txBody>
      </p:sp>
      <p:sp>
        <p:nvSpPr>
          <p:cNvPr id="4209" name="Collaborator Value"/>
          <p:cNvSpPr/>
          <p:nvPr/>
        </p:nvSpPr>
        <p:spPr>
          <a:xfrm>
            <a:off x="4491774" y="5656197"/>
            <a:ext cx="1987304" cy="306507"/>
          </a:xfrm>
          <a:prstGeom prst="roundRect">
            <a:avLst>
              <a:gd name="adj" fmla="val 33148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Collaborator Value</a:t>
            </a:r>
          </a:p>
        </p:txBody>
      </p:sp>
      <p:sp>
        <p:nvSpPr>
          <p:cNvPr id="4210" name="Customer Value"/>
          <p:cNvSpPr/>
          <p:nvPr/>
        </p:nvSpPr>
        <p:spPr>
          <a:xfrm>
            <a:off x="4491774" y="5313731"/>
            <a:ext cx="1987304" cy="306507"/>
          </a:xfrm>
          <a:prstGeom prst="roundRect">
            <a:avLst>
              <a:gd name="adj" fmla="val 33148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rPr dirty="0"/>
              <a:t>Customer Value</a:t>
            </a:r>
          </a:p>
        </p:txBody>
      </p:sp>
      <p:sp>
        <p:nvSpPr>
          <p:cNvPr id="4211" name="Company Value"/>
          <p:cNvSpPr/>
          <p:nvPr/>
        </p:nvSpPr>
        <p:spPr>
          <a:xfrm>
            <a:off x="4491774" y="5998662"/>
            <a:ext cx="1987304" cy="306507"/>
          </a:xfrm>
          <a:prstGeom prst="roundRect">
            <a:avLst>
              <a:gd name="adj" fmla="val 33148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Company Value</a:t>
            </a:r>
          </a:p>
        </p:txBody>
      </p:sp>
      <p:sp>
        <p:nvSpPr>
          <p:cNvPr id="4212" name="Rounded Rectangle"/>
          <p:cNvSpPr/>
          <p:nvPr/>
        </p:nvSpPr>
        <p:spPr>
          <a:xfrm>
            <a:off x="6661943" y="3112158"/>
            <a:ext cx="2007698" cy="3249647"/>
          </a:xfrm>
          <a:prstGeom prst="roundRect">
            <a:avLst>
              <a:gd name="adj" fmla="val 7456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41300">
              <a:lnSpc>
                <a:spcPct val="80000"/>
              </a:lnSpc>
              <a:defRPr sz="2400"/>
            </a:pPr>
            <a:endParaRPr/>
          </a:p>
        </p:txBody>
      </p:sp>
      <p:sp>
        <p:nvSpPr>
          <p:cNvPr id="4213" name="Market offering"/>
          <p:cNvSpPr/>
          <p:nvPr/>
        </p:nvSpPr>
        <p:spPr>
          <a:xfrm>
            <a:off x="6918290" y="2957257"/>
            <a:ext cx="1558504" cy="294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 sz="1550" b="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Market offering</a:t>
            </a:r>
          </a:p>
        </p:txBody>
      </p:sp>
      <p:sp>
        <p:nvSpPr>
          <p:cNvPr id="4214" name="Product"/>
          <p:cNvSpPr/>
          <p:nvPr/>
        </p:nvSpPr>
        <p:spPr>
          <a:xfrm>
            <a:off x="6713291" y="3244966"/>
            <a:ext cx="1905001" cy="395408"/>
          </a:xfrm>
          <a:prstGeom prst="roundRect">
            <a:avLst>
              <a:gd name="adj" fmla="val 25695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Product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17" name="Figure 7. The Path of Least Resist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6</a:t>
            </a:r>
            <a:r>
              <a:rPr dirty="0"/>
              <a:t>. The Path of Least Resistance </a:t>
            </a:r>
          </a:p>
        </p:txBody>
      </p:sp>
      <p:grpSp>
        <p:nvGrpSpPr>
          <p:cNvPr id="4220" name="Group"/>
          <p:cNvGrpSpPr/>
          <p:nvPr/>
        </p:nvGrpSpPr>
        <p:grpSpPr>
          <a:xfrm>
            <a:off x="9100426" y="3516389"/>
            <a:ext cx="527199" cy="2644622"/>
            <a:chOff x="12700" y="-1"/>
            <a:chExt cx="527197" cy="2644620"/>
          </a:xfrm>
        </p:grpSpPr>
        <p:sp>
          <p:nvSpPr>
            <p:cNvPr id="4218" name="Path of least resistance"/>
            <p:cNvSpPr txBox="1"/>
            <p:nvPr/>
          </p:nvSpPr>
          <p:spPr>
            <a:xfrm rot="5400000">
              <a:off x="-976080" y="1128642"/>
              <a:ext cx="2644620" cy="38733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b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rPr dirty="0"/>
                <a:t>Path of least resistance</a:t>
              </a:r>
            </a:p>
          </p:txBody>
        </p:sp>
        <p:sp>
          <p:nvSpPr>
            <p:cNvPr id="4219" name="Arrow"/>
            <p:cNvSpPr/>
            <p:nvPr/>
          </p:nvSpPr>
          <p:spPr>
            <a:xfrm rot="16200000" flipH="1">
              <a:off x="-1037393" y="1229766"/>
              <a:ext cx="2286001" cy="185815"/>
            </a:xfrm>
            <a:prstGeom prst="rightArrow">
              <a:avLst>
                <a:gd name="adj1" fmla="val 32944"/>
                <a:gd name="adj2" fmla="val 28682"/>
              </a:avLst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4221" name="Customers with  an unmet need  (all target customers)"/>
          <p:cNvSpPr txBox="1"/>
          <p:nvPr/>
        </p:nvSpPr>
        <p:spPr>
          <a:xfrm>
            <a:off x="6179598" y="3570811"/>
            <a:ext cx="245578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1300">
              <a:lnSpc>
                <a:spcPct val="90000"/>
              </a:lnSpc>
            </a:pPr>
            <a:r>
              <a:t>Customers with </a:t>
            </a:r>
            <a:br/>
            <a:r>
              <a:t>an unmet need </a:t>
            </a:r>
            <a:br/>
            <a:r>
              <a:t>(all target customers)</a:t>
            </a:r>
          </a:p>
        </p:txBody>
      </p:sp>
      <p:sp>
        <p:nvSpPr>
          <p:cNvPr id="4222" name="Customers who recognize the unmet need as a problem that needs solving"/>
          <p:cNvSpPr txBox="1"/>
          <p:nvPr/>
        </p:nvSpPr>
        <p:spPr>
          <a:xfrm>
            <a:off x="6168165" y="4384856"/>
            <a:ext cx="2806701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1300">
              <a:lnSpc>
                <a:spcPct val="90000"/>
              </a:lnSpc>
            </a:lvl1pPr>
          </a:lstStyle>
          <a:p>
            <a:r>
              <a:t>Customers who recognize the unmet need as a problem that needs solving</a:t>
            </a:r>
          </a:p>
        </p:txBody>
      </p:sp>
      <p:sp>
        <p:nvSpPr>
          <p:cNvPr id="4223" name="Customers who actively seek a solution to the problem"/>
          <p:cNvSpPr txBox="1"/>
          <p:nvPr/>
        </p:nvSpPr>
        <p:spPr>
          <a:xfrm>
            <a:off x="6179598" y="5224300"/>
            <a:ext cx="28067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1300">
              <a:lnSpc>
                <a:spcPct val="90000"/>
              </a:lnSpc>
            </a:lvl1pPr>
          </a:lstStyle>
          <a:p>
            <a:r>
              <a:t>Customers who actively seek a solution to the problem</a:t>
            </a:r>
          </a:p>
        </p:txBody>
      </p:sp>
      <p:sp>
        <p:nvSpPr>
          <p:cNvPr id="4224" name="Square"/>
          <p:cNvSpPr/>
          <p:nvPr/>
        </p:nvSpPr>
        <p:spPr>
          <a:xfrm>
            <a:off x="5924263" y="4715055"/>
            <a:ext cx="152401" cy="152401"/>
          </a:xfrm>
          <a:prstGeom prst="rect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225" name="Square"/>
          <p:cNvSpPr/>
          <p:nvPr/>
        </p:nvSpPr>
        <p:spPr>
          <a:xfrm>
            <a:off x="5924263" y="3901011"/>
            <a:ext cx="152401" cy="15240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226" name="Square"/>
          <p:cNvSpPr/>
          <p:nvPr/>
        </p:nvSpPr>
        <p:spPr>
          <a:xfrm>
            <a:off x="5924263" y="5554500"/>
            <a:ext cx="152401" cy="1524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4253" name="Group"/>
          <p:cNvGrpSpPr/>
          <p:nvPr/>
        </p:nvGrpSpPr>
        <p:grpSpPr>
          <a:xfrm>
            <a:off x="3265792" y="3555799"/>
            <a:ext cx="2574138" cy="2571651"/>
            <a:chOff x="0" y="0"/>
            <a:chExt cx="2574136" cy="2571650"/>
          </a:xfrm>
        </p:grpSpPr>
        <p:grpSp>
          <p:nvGrpSpPr>
            <p:cNvPr id="4251" name="Group"/>
            <p:cNvGrpSpPr/>
            <p:nvPr/>
          </p:nvGrpSpPr>
          <p:grpSpPr>
            <a:xfrm rot="16800000" flipH="1">
              <a:off x="177350" y="174574"/>
              <a:ext cx="2219436" cy="2222501"/>
              <a:chOff x="0" y="0"/>
              <a:chExt cx="2219435" cy="2222500"/>
            </a:xfrm>
          </p:grpSpPr>
          <p:sp>
            <p:nvSpPr>
              <p:cNvPr id="4227" name="Circle"/>
              <p:cNvSpPr/>
              <p:nvPr/>
            </p:nvSpPr>
            <p:spPr>
              <a:xfrm>
                <a:off x="467906" y="302183"/>
                <a:ext cx="1691436" cy="1693772"/>
              </a:xfrm>
              <a:prstGeom prst="ellipse">
                <a:avLst/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28" name="Circle"/>
              <p:cNvSpPr/>
              <p:nvPr/>
            </p:nvSpPr>
            <p:spPr>
              <a:xfrm>
                <a:off x="1003324" y="676049"/>
                <a:ext cx="1087458" cy="1088752"/>
              </a:xfrm>
              <a:prstGeom prst="ellipse">
                <a:avLst/>
              </a:prstGeom>
              <a:solidFill>
                <a:srgbClr val="3D749D"/>
              </a:solidFill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29" name="Circle"/>
              <p:cNvSpPr/>
              <p:nvPr/>
            </p:nvSpPr>
            <p:spPr>
              <a:xfrm>
                <a:off x="284194" y="469975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0" name="Circle"/>
              <p:cNvSpPr/>
              <p:nvPr/>
            </p:nvSpPr>
            <p:spPr>
              <a:xfrm>
                <a:off x="707069" y="222724"/>
                <a:ext cx="1247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1" name="Circle"/>
              <p:cNvSpPr/>
              <p:nvPr/>
            </p:nvSpPr>
            <p:spPr>
              <a:xfrm>
                <a:off x="1841510" y="1059495"/>
                <a:ext cx="1247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2" name="Circle"/>
              <p:cNvSpPr/>
              <p:nvPr/>
            </p:nvSpPr>
            <p:spPr>
              <a:xfrm>
                <a:off x="888408" y="780703"/>
                <a:ext cx="124719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3" name="Circle"/>
              <p:cNvSpPr/>
              <p:nvPr/>
            </p:nvSpPr>
            <p:spPr>
              <a:xfrm>
                <a:off x="1644066" y="499263"/>
                <a:ext cx="1276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4" name="Circle"/>
              <p:cNvSpPr/>
              <p:nvPr/>
            </p:nvSpPr>
            <p:spPr>
              <a:xfrm>
                <a:off x="518741" y="1027442"/>
                <a:ext cx="124719" cy="132202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5" name="Shape"/>
              <p:cNvSpPr/>
              <p:nvPr/>
            </p:nvSpPr>
            <p:spPr>
              <a:xfrm>
                <a:off x="1004098" y="2031959"/>
                <a:ext cx="124718" cy="132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6" name="Circle"/>
              <p:cNvSpPr/>
              <p:nvPr/>
            </p:nvSpPr>
            <p:spPr>
              <a:xfrm>
                <a:off x="1085898" y="427072"/>
                <a:ext cx="124719" cy="132202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7" name="Circle"/>
              <p:cNvSpPr/>
              <p:nvPr/>
            </p:nvSpPr>
            <p:spPr>
              <a:xfrm>
                <a:off x="559740" y="1804327"/>
                <a:ext cx="1276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8" name="Circle"/>
              <p:cNvSpPr/>
              <p:nvPr/>
            </p:nvSpPr>
            <p:spPr>
              <a:xfrm>
                <a:off x="1435022" y="1538855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39" name="Shape"/>
              <p:cNvSpPr/>
              <p:nvPr/>
            </p:nvSpPr>
            <p:spPr>
              <a:xfrm>
                <a:off x="1578454" y="1025522"/>
                <a:ext cx="124720" cy="132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0" name="Circle"/>
              <p:cNvSpPr/>
              <p:nvPr/>
            </p:nvSpPr>
            <p:spPr>
              <a:xfrm>
                <a:off x="1266597" y="890000"/>
                <a:ext cx="1276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1" name="Circle"/>
              <p:cNvSpPr/>
              <p:nvPr/>
            </p:nvSpPr>
            <p:spPr>
              <a:xfrm>
                <a:off x="1520258" y="728859"/>
                <a:ext cx="124718" cy="129198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2" name="Circle"/>
              <p:cNvSpPr/>
              <p:nvPr/>
            </p:nvSpPr>
            <p:spPr>
              <a:xfrm>
                <a:off x="724840" y="1350381"/>
                <a:ext cx="124719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3" name="Shape"/>
              <p:cNvSpPr/>
              <p:nvPr/>
            </p:nvSpPr>
            <p:spPr>
              <a:xfrm>
                <a:off x="1840744" y="1381348"/>
                <a:ext cx="124717" cy="132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4" name="Circle"/>
              <p:cNvSpPr/>
              <p:nvPr/>
            </p:nvSpPr>
            <p:spPr>
              <a:xfrm>
                <a:off x="1095700" y="1266546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5" name="Circle"/>
              <p:cNvSpPr/>
              <p:nvPr/>
            </p:nvSpPr>
            <p:spPr>
              <a:xfrm>
                <a:off x="1465367" y="146409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6" name="Circle"/>
              <p:cNvSpPr/>
              <p:nvPr/>
            </p:nvSpPr>
            <p:spPr>
              <a:xfrm>
                <a:off x="0" y="-1"/>
                <a:ext cx="2219436" cy="2222501"/>
              </a:xfrm>
              <a:prstGeom prst="ellipse">
                <a:avLst/>
              </a:prstGeom>
              <a:noFill/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47" name="Circle"/>
              <p:cNvSpPr/>
              <p:nvPr/>
            </p:nvSpPr>
            <p:spPr>
              <a:xfrm>
                <a:off x="224130" y="1557687"/>
                <a:ext cx="1276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8" name="Circle"/>
              <p:cNvSpPr/>
              <p:nvPr/>
            </p:nvSpPr>
            <p:spPr>
              <a:xfrm>
                <a:off x="107576" y="1165315"/>
                <a:ext cx="127618" cy="132202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49" name="Circle"/>
              <p:cNvSpPr/>
              <p:nvPr/>
            </p:nvSpPr>
            <p:spPr>
              <a:xfrm>
                <a:off x="990008" y="1696547"/>
                <a:ext cx="124719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50" name="Shape"/>
              <p:cNvSpPr/>
              <p:nvPr/>
            </p:nvSpPr>
            <p:spPr>
              <a:xfrm>
                <a:off x="1424948" y="1267546"/>
                <a:ext cx="124719" cy="132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4252" name="Circle"/>
            <p:cNvSpPr/>
            <p:nvPr/>
          </p:nvSpPr>
          <p:spPr>
            <a:xfrm rot="16800000" flipH="1">
              <a:off x="1159759" y="407612"/>
              <a:ext cx="127618" cy="12919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56" name="Figure 7. The Path of Least Resist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7. The Path of Least Resistance </a:t>
            </a:r>
          </a:p>
        </p:txBody>
      </p:sp>
      <p:grpSp>
        <p:nvGrpSpPr>
          <p:cNvPr id="4285" name="Group"/>
          <p:cNvGrpSpPr/>
          <p:nvPr/>
        </p:nvGrpSpPr>
        <p:grpSpPr>
          <a:xfrm>
            <a:off x="3265792" y="3555799"/>
            <a:ext cx="2574138" cy="2571651"/>
            <a:chOff x="0" y="0"/>
            <a:chExt cx="2574136" cy="2571650"/>
          </a:xfrm>
        </p:grpSpPr>
        <p:grpSp>
          <p:nvGrpSpPr>
            <p:cNvPr id="4260" name="Group"/>
            <p:cNvGrpSpPr/>
            <p:nvPr/>
          </p:nvGrpSpPr>
          <p:grpSpPr>
            <a:xfrm rot="19980000">
              <a:off x="421703" y="744729"/>
              <a:ext cx="1730731" cy="1487494"/>
              <a:chOff x="0" y="0"/>
              <a:chExt cx="1730729" cy="1487493"/>
            </a:xfrm>
          </p:grpSpPr>
          <p:sp>
            <p:nvSpPr>
              <p:cNvPr id="4257" name="Oval"/>
              <p:cNvSpPr/>
              <p:nvPr/>
            </p:nvSpPr>
            <p:spPr>
              <a:xfrm>
                <a:off x="-1" y="-1"/>
                <a:ext cx="1371358" cy="1330530"/>
              </a:xfrm>
              <a:prstGeom prst="ellipse">
                <a:avLst/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58" name="Circle"/>
              <p:cNvSpPr/>
              <p:nvPr/>
            </p:nvSpPr>
            <p:spPr>
              <a:xfrm>
                <a:off x="569618" y="329616"/>
                <a:ext cx="1161112" cy="1157878"/>
              </a:xfrm>
              <a:prstGeom prst="ellipse">
                <a:avLst/>
              </a:prstGeom>
              <a:solidFill>
                <a:srgbClr val="3D749D"/>
              </a:solidFill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59" name="Shape"/>
              <p:cNvSpPr/>
              <p:nvPr/>
            </p:nvSpPr>
            <p:spPr>
              <a:xfrm>
                <a:off x="561816" y="323435"/>
                <a:ext cx="812144" cy="995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6" h="21600" extrusionOk="0">
                    <a:moveTo>
                      <a:pt x="13397" y="0"/>
                    </a:moveTo>
                    <a:cubicBezTo>
                      <a:pt x="9967" y="0"/>
                      <a:pt x="6542" y="1220"/>
                      <a:pt x="3925" y="3673"/>
                    </a:cubicBezTo>
                    <a:cubicBezTo>
                      <a:pt x="-1309" y="8579"/>
                      <a:pt x="-1309" y="16532"/>
                      <a:pt x="3925" y="21438"/>
                    </a:cubicBezTo>
                    <a:cubicBezTo>
                      <a:pt x="3992" y="21500"/>
                      <a:pt x="4073" y="21539"/>
                      <a:pt x="4141" y="21600"/>
                    </a:cubicBezTo>
                    <a:cubicBezTo>
                      <a:pt x="7834" y="21337"/>
                      <a:pt x="11454" y="20013"/>
                      <a:pt x="14279" y="17488"/>
                    </a:cubicBezTo>
                    <a:cubicBezTo>
                      <a:pt x="19426" y="12888"/>
                      <a:pt x="20291" y="5983"/>
                      <a:pt x="17040" y="525"/>
                    </a:cubicBezTo>
                    <a:cubicBezTo>
                      <a:pt x="15848" y="210"/>
                      <a:pt x="14626" y="0"/>
                      <a:pt x="13397" y="0"/>
                    </a:cubicBezTo>
                    <a:close/>
                  </a:path>
                </a:pathLst>
              </a:custGeom>
              <a:solidFill>
                <a:srgbClr val="223648"/>
              </a:solidFill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4283" name="Group"/>
            <p:cNvGrpSpPr/>
            <p:nvPr/>
          </p:nvGrpSpPr>
          <p:grpSpPr>
            <a:xfrm rot="16800000" flipH="1">
              <a:off x="177350" y="174574"/>
              <a:ext cx="2219436" cy="2222501"/>
              <a:chOff x="0" y="0"/>
              <a:chExt cx="2219435" cy="2222500"/>
            </a:xfrm>
          </p:grpSpPr>
          <p:sp>
            <p:nvSpPr>
              <p:cNvPr id="4261" name="Circle"/>
              <p:cNvSpPr/>
              <p:nvPr/>
            </p:nvSpPr>
            <p:spPr>
              <a:xfrm>
                <a:off x="296701" y="472181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2" name="Circle"/>
              <p:cNvSpPr/>
              <p:nvPr/>
            </p:nvSpPr>
            <p:spPr>
              <a:xfrm>
                <a:off x="668823" y="293356"/>
                <a:ext cx="1247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3" name="Circle"/>
              <p:cNvSpPr/>
              <p:nvPr/>
            </p:nvSpPr>
            <p:spPr>
              <a:xfrm>
                <a:off x="1812810" y="1002851"/>
                <a:ext cx="124718" cy="132202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4" name="Circle"/>
              <p:cNvSpPr/>
              <p:nvPr/>
            </p:nvSpPr>
            <p:spPr>
              <a:xfrm>
                <a:off x="850887" y="774087"/>
                <a:ext cx="124719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5" name="Circle"/>
              <p:cNvSpPr/>
              <p:nvPr/>
            </p:nvSpPr>
            <p:spPr>
              <a:xfrm>
                <a:off x="1666150" y="593429"/>
                <a:ext cx="127618" cy="132202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6" name="Circle"/>
              <p:cNvSpPr/>
              <p:nvPr/>
            </p:nvSpPr>
            <p:spPr>
              <a:xfrm>
                <a:off x="459167" y="1145896"/>
                <a:ext cx="124719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7" name="Shape"/>
              <p:cNvSpPr/>
              <p:nvPr/>
            </p:nvSpPr>
            <p:spPr>
              <a:xfrm>
                <a:off x="1248318" y="1817104"/>
                <a:ext cx="124717" cy="132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8" name="Circle"/>
              <p:cNvSpPr/>
              <p:nvPr/>
            </p:nvSpPr>
            <p:spPr>
              <a:xfrm>
                <a:off x="1096200" y="441784"/>
                <a:ext cx="124719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69" name="Circle"/>
              <p:cNvSpPr/>
              <p:nvPr/>
            </p:nvSpPr>
            <p:spPr>
              <a:xfrm>
                <a:off x="677029" y="1904354"/>
                <a:ext cx="1276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0" name="Circle"/>
              <p:cNvSpPr/>
              <p:nvPr/>
            </p:nvSpPr>
            <p:spPr>
              <a:xfrm>
                <a:off x="1444569" y="1411580"/>
                <a:ext cx="127618" cy="129198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1" name="Shape"/>
              <p:cNvSpPr/>
              <p:nvPr/>
            </p:nvSpPr>
            <p:spPr>
              <a:xfrm>
                <a:off x="1477640" y="1150413"/>
                <a:ext cx="124719" cy="132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2" name="Circle"/>
              <p:cNvSpPr/>
              <p:nvPr/>
            </p:nvSpPr>
            <p:spPr>
              <a:xfrm>
                <a:off x="1255570" y="952535"/>
                <a:ext cx="1276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3" name="Circle"/>
              <p:cNvSpPr/>
              <p:nvPr/>
            </p:nvSpPr>
            <p:spPr>
              <a:xfrm>
                <a:off x="1374934" y="662047"/>
                <a:ext cx="124718" cy="129198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4" name="Circle"/>
              <p:cNvSpPr/>
              <p:nvPr/>
            </p:nvSpPr>
            <p:spPr>
              <a:xfrm>
                <a:off x="828552" y="1201021"/>
                <a:ext cx="1247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5" name="Shape"/>
              <p:cNvSpPr/>
              <p:nvPr/>
            </p:nvSpPr>
            <p:spPr>
              <a:xfrm>
                <a:off x="1463485" y="1677551"/>
                <a:ext cx="124717" cy="132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6" name="Circle"/>
              <p:cNvSpPr/>
              <p:nvPr/>
            </p:nvSpPr>
            <p:spPr>
              <a:xfrm>
                <a:off x="1082468" y="1341588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7" name="Circle"/>
              <p:cNvSpPr/>
              <p:nvPr/>
            </p:nvSpPr>
            <p:spPr>
              <a:xfrm>
                <a:off x="1215583" y="84378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78" name="Circle"/>
              <p:cNvSpPr/>
              <p:nvPr/>
            </p:nvSpPr>
            <p:spPr>
              <a:xfrm>
                <a:off x="0" y="-1"/>
                <a:ext cx="2219436" cy="2222501"/>
              </a:xfrm>
              <a:prstGeom prst="ellipse">
                <a:avLst/>
              </a:prstGeom>
              <a:noFill/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79" name="Circle"/>
              <p:cNvSpPr/>
              <p:nvPr/>
            </p:nvSpPr>
            <p:spPr>
              <a:xfrm>
                <a:off x="404365" y="1486300"/>
                <a:ext cx="127618" cy="13220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80" name="Circle"/>
              <p:cNvSpPr/>
              <p:nvPr/>
            </p:nvSpPr>
            <p:spPr>
              <a:xfrm>
                <a:off x="107576" y="1165315"/>
                <a:ext cx="127618" cy="132202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81" name="Circle"/>
              <p:cNvSpPr/>
              <p:nvPr/>
            </p:nvSpPr>
            <p:spPr>
              <a:xfrm>
                <a:off x="990008" y="1696547"/>
                <a:ext cx="124719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82" name="Circle"/>
              <p:cNvSpPr/>
              <p:nvPr/>
            </p:nvSpPr>
            <p:spPr>
              <a:xfrm>
                <a:off x="1040859" y="1075286"/>
                <a:ext cx="127618" cy="129199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4284" name="Circle"/>
            <p:cNvSpPr/>
            <p:nvPr/>
          </p:nvSpPr>
          <p:spPr>
            <a:xfrm rot="16800000" flipH="1">
              <a:off x="1070859" y="534612"/>
              <a:ext cx="127618" cy="12919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4286" name="Customers with  an unmet need  (all target customers)"/>
          <p:cNvSpPr txBox="1"/>
          <p:nvPr/>
        </p:nvSpPr>
        <p:spPr>
          <a:xfrm>
            <a:off x="6179598" y="3570811"/>
            <a:ext cx="234665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1300">
              <a:lnSpc>
                <a:spcPct val="90000"/>
              </a:lnSpc>
            </a:pPr>
            <a:r>
              <a:t>Customers with </a:t>
            </a:r>
            <a:br/>
            <a:r>
              <a:t>an unmet need </a:t>
            </a:r>
            <a:br/>
            <a:r>
              <a:t>(all target customers)</a:t>
            </a:r>
          </a:p>
        </p:txBody>
      </p:sp>
      <p:sp>
        <p:nvSpPr>
          <p:cNvPr id="4287" name="Customers who can be informed about the offering in a cost-efficient manner"/>
          <p:cNvSpPr txBox="1"/>
          <p:nvPr/>
        </p:nvSpPr>
        <p:spPr>
          <a:xfrm>
            <a:off x="6168165" y="4384856"/>
            <a:ext cx="2949955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1300">
              <a:lnSpc>
                <a:spcPct val="90000"/>
              </a:lnSpc>
            </a:lvl1pPr>
          </a:lstStyle>
          <a:p>
            <a:r>
              <a:t>Customers who can be informed about the offering in a cost-efficient manner</a:t>
            </a:r>
          </a:p>
        </p:txBody>
      </p:sp>
      <p:sp>
        <p:nvSpPr>
          <p:cNvPr id="4288" name="Customers to whom the offering can be delivered in a cost-efficient manner"/>
          <p:cNvSpPr txBox="1"/>
          <p:nvPr/>
        </p:nvSpPr>
        <p:spPr>
          <a:xfrm>
            <a:off x="6179598" y="5224300"/>
            <a:ext cx="28067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1300">
              <a:lnSpc>
                <a:spcPct val="90000"/>
              </a:lnSpc>
            </a:lvl1pPr>
          </a:lstStyle>
          <a:p>
            <a:r>
              <a:t>Customers to whom the offering can be delivered in a cost-efficient manner</a:t>
            </a:r>
          </a:p>
        </p:txBody>
      </p:sp>
      <p:sp>
        <p:nvSpPr>
          <p:cNvPr id="4289" name="Square"/>
          <p:cNvSpPr/>
          <p:nvPr/>
        </p:nvSpPr>
        <p:spPr>
          <a:xfrm>
            <a:off x="5924263" y="4715055"/>
            <a:ext cx="152401" cy="152401"/>
          </a:xfrm>
          <a:prstGeom prst="rect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290" name="Square"/>
          <p:cNvSpPr/>
          <p:nvPr/>
        </p:nvSpPr>
        <p:spPr>
          <a:xfrm>
            <a:off x="5924263" y="3901011"/>
            <a:ext cx="152401" cy="15240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291" name="Square"/>
          <p:cNvSpPr/>
          <p:nvPr/>
        </p:nvSpPr>
        <p:spPr>
          <a:xfrm>
            <a:off x="5924263" y="5554500"/>
            <a:ext cx="152401" cy="1524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4294" name="Group"/>
          <p:cNvGrpSpPr/>
          <p:nvPr/>
        </p:nvGrpSpPr>
        <p:grpSpPr>
          <a:xfrm>
            <a:off x="9100426" y="3490989"/>
            <a:ext cx="527198" cy="2644622"/>
            <a:chOff x="0" y="-1"/>
            <a:chExt cx="527196" cy="2644620"/>
          </a:xfrm>
        </p:grpSpPr>
        <p:sp>
          <p:nvSpPr>
            <p:cNvPr id="4292" name="Path of least resources"/>
            <p:cNvSpPr txBox="1"/>
            <p:nvPr/>
          </p:nvSpPr>
          <p:spPr>
            <a:xfrm rot="5400000">
              <a:off x="-988781" y="1128642"/>
              <a:ext cx="2644620" cy="38733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b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rPr dirty="0"/>
                <a:t>Path of least resources</a:t>
              </a:r>
            </a:p>
          </p:txBody>
        </p:sp>
        <p:sp>
          <p:nvSpPr>
            <p:cNvPr id="4293" name="Arrow"/>
            <p:cNvSpPr/>
            <p:nvPr/>
          </p:nvSpPr>
          <p:spPr>
            <a:xfrm rot="16200000" flipH="1">
              <a:off x="-1050093" y="1255166"/>
              <a:ext cx="2286001" cy="185815"/>
            </a:xfrm>
            <a:prstGeom prst="rightArrow">
              <a:avLst>
                <a:gd name="adj1" fmla="val 32944"/>
                <a:gd name="adj2" fmla="val 28682"/>
              </a:avLst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71" name="Figure 17. The Product-Market Growth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8</a:t>
            </a:r>
            <a:r>
              <a:rPr dirty="0"/>
              <a:t>. The Product-Market Growth Framework</a:t>
            </a:r>
          </a:p>
        </p:txBody>
      </p:sp>
      <p:grpSp>
        <p:nvGrpSpPr>
          <p:cNvPr id="4080" name="Group"/>
          <p:cNvGrpSpPr/>
          <p:nvPr/>
        </p:nvGrpSpPr>
        <p:grpSpPr>
          <a:xfrm>
            <a:off x="4118993" y="4043585"/>
            <a:ext cx="4042323" cy="1748480"/>
            <a:chOff x="0" y="31250"/>
            <a:chExt cx="4042322" cy="1748479"/>
          </a:xfrm>
        </p:grpSpPr>
        <p:sp>
          <p:nvSpPr>
            <p:cNvPr id="4072" name="Product development"/>
            <p:cNvSpPr/>
            <p:nvPr/>
          </p:nvSpPr>
          <p:spPr>
            <a:xfrm>
              <a:off x="1033689" y="1212796"/>
              <a:ext cx="1464701" cy="5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Product development</a:t>
              </a:r>
            </a:p>
          </p:txBody>
        </p:sp>
        <p:sp>
          <p:nvSpPr>
            <p:cNvPr id="4073" name="Market penetration"/>
            <p:cNvSpPr/>
            <p:nvPr/>
          </p:nvSpPr>
          <p:spPr>
            <a:xfrm>
              <a:off x="1032421" y="576053"/>
              <a:ext cx="1464700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Market penetration</a:t>
              </a:r>
            </a:p>
          </p:txBody>
        </p:sp>
        <p:sp>
          <p:nvSpPr>
            <p:cNvPr id="4074" name="Diversification"/>
            <p:cNvSpPr/>
            <p:nvPr/>
          </p:nvSpPr>
          <p:spPr>
            <a:xfrm>
              <a:off x="2577621" y="1212796"/>
              <a:ext cx="1464701" cy="5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Diversification</a:t>
              </a:r>
            </a:p>
          </p:txBody>
        </p:sp>
        <p:sp>
          <p:nvSpPr>
            <p:cNvPr id="4075" name="Market development"/>
            <p:cNvSpPr/>
            <p:nvPr/>
          </p:nvSpPr>
          <p:spPr>
            <a:xfrm>
              <a:off x="2576353" y="576053"/>
              <a:ext cx="1464700" cy="5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" y="21600"/>
                  </a:moveTo>
                  <a:lnTo>
                    <a:pt x="20920" y="21600"/>
                  </a:lnTo>
                  <a:cubicBezTo>
                    <a:pt x="21290" y="21600"/>
                    <a:pt x="21600" y="21022"/>
                    <a:pt x="21600" y="20334"/>
                  </a:cubicBezTo>
                  <a:lnTo>
                    <a:pt x="21600" y="20334"/>
                  </a:lnTo>
                  <a:lnTo>
                    <a:pt x="21600" y="1266"/>
                  </a:lnTo>
                  <a:cubicBezTo>
                    <a:pt x="21600" y="578"/>
                    <a:pt x="21290" y="0"/>
                    <a:pt x="20920" y="0"/>
                  </a:cubicBezTo>
                  <a:lnTo>
                    <a:pt x="680" y="0"/>
                  </a:lnTo>
                  <a:cubicBezTo>
                    <a:pt x="310" y="0"/>
                    <a:pt x="0" y="578"/>
                    <a:pt x="0" y="1266"/>
                  </a:cubicBezTo>
                  <a:lnTo>
                    <a:pt x="0" y="20334"/>
                  </a:lnTo>
                  <a:cubicBezTo>
                    <a:pt x="0" y="21022"/>
                    <a:pt x="310" y="21600"/>
                    <a:pt x="680" y="2160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Market development</a:t>
              </a:r>
            </a:p>
          </p:txBody>
        </p:sp>
        <p:sp>
          <p:nvSpPr>
            <p:cNvPr id="4076" name="New products"/>
            <p:cNvSpPr txBox="1"/>
            <p:nvPr/>
          </p:nvSpPr>
          <p:spPr>
            <a:xfrm>
              <a:off x="0" y="1236278"/>
              <a:ext cx="968947" cy="470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New products</a:t>
              </a:r>
            </a:p>
          </p:txBody>
        </p:sp>
        <p:sp>
          <p:nvSpPr>
            <p:cNvPr id="4077" name="Current products"/>
            <p:cNvSpPr txBox="1"/>
            <p:nvPr/>
          </p:nvSpPr>
          <p:spPr>
            <a:xfrm>
              <a:off x="0" y="614678"/>
              <a:ext cx="968948" cy="470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Current products</a:t>
              </a:r>
            </a:p>
          </p:txBody>
        </p:sp>
        <p:sp>
          <p:nvSpPr>
            <p:cNvPr id="4078" name="New customers"/>
            <p:cNvSpPr txBox="1"/>
            <p:nvPr/>
          </p:nvSpPr>
          <p:spPr>
            <a:xfrm>
              <a:off x="2633999" y="31250"/>
              <a:ext cx="1301517" cy="470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New customers</a:t>
              </a:r>
            </a:p>
          </p:txBody>
        </p:sp>
        <p:sp>
          <p:nvSpPr>
            <p:cNvPr id="4079" name="Current customers"/>
            <p:cNvSpPr txBox="1"/>
            <p:nvPr/>
          </p:nvSpPr>
          <p:spPr>
            <a:xfrm>
              <a:off x="1127254" y="31250"/>
              <a:ext cx="1301517" cy="470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>
                  <a:latin typeface="Tahoma"/>
                  <a:ea typeface="Tahoma"/>
                  <a:cs typeface="Tahoma"/>
                  <a:sym typeface="Tahoma"/>
                </a:defRPr>
              </a:pPr>
              <a:r>
                <a:rPr b="0">
                  <a:latin typeface="+mn-lt"/>
                  <a:ea typeface="+mn-ea"/>
                  <a:cs typeface="+mn-cs"/>
                  <a:sym typeface="Century Gothic"/>
                </a:rPr>
                <a:t>Current customers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3518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31" name="Chapter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16</a:t>
            </a:r>
            <a:endParaRPr dirty="0"/>
          </a:p>
        </p:txBody>
      </p:sp>
      <p:sp>
        <p:nvSpPr>
          <p:cNvPr id="4432" name="Customer Relationship Managemen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Managing Product Lines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10798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17" name="Figure 3. Product Portfolio and Product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1</a:t>
            </a:r>
            <a:r>
              <a:rPr dirty="0"/>
              <a:t>. Product Portfolio and Product Lines</a:t>
            </a:r>
          </a:p>
        </p:txBody>
      </p:sp>
      <p:sp>
        <p:nvSpPr>
          <p:cNvPr id="2518" name="Line"/>
          <p:cNvSpPr/>
          <p:nvPr/>
        </p:nvSpPr>
        <p:spPr>
          <a:xfrm>
            <a:off x="4509633" y="4684567"/>
            <a:ext cx="1157670" cy="34802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19" name="Line"/>
          <p:cNvSpPr/>
          <p:nvPr/>
        </p:nvSpPr>
        <p:spPr>
          <a:xfrm flipH="1">
            <a:off x="3343986" y="4683502"/>
            <a:ext cx="1171101" cy="348856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0" name="Product line X"/>
          <p:cNvSpPr/>
          <p:nvPr/>
        </p:nvSpPr>
        <p:spPr>
          <a:xfrm>
            <a:off x="3945614" y="4116054"/>
            <a:ext cx="11393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Product line X</a:t>
            </a:r>
          </a:p>
        </p:txBody>
      </p:sp>
      <p:sp>
        <p:nvSpPr>
          <p:cNvPr id="2521" name="Line"/>
          <p:cNvSpPr/>
          <p:nvPr/>
        </p:nvSpPr>
        <p:spPr>
          <a:xfrm>
            <a:off x="4515281" y="4693475"/>
            <a:ext cx="1" cy="354311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2" name="Line"/>
          <p:cNvSpPr/>
          <p:nvPr/>
        </p:nvSpPr>
        <p:spPr>
          <a:xfrm>
            <a:off x="7873108" y="4684567"/>
            <a:ext cx="585115" cy="34802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3" name="Line"/>
          <p:cNvSpPr/>
          <p:nvPr/>
        </p:nvSpPr>
        <p:spPr>
          <a:xfrm flipH="1">
            <a:off x="7283963" y="4683502"/>
            <a:ext cx="591903" cy="34885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4" name="Product line Y"/>
          <p:cNvSpPr/>
          <p:nvPr/>
        </p:nvSpPr>
        <p:spPr>
          <a:xfrm>
            <a:off x="7275989" y="4116054"/>
            <a:ext cx="11393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Product line Y</a:t>
            </a:r>
          </a:p>
        </p:txBody>
      </p:sp>
      <p:sp>
        <p:nvSpPr>
          <p:cNvPr id="2525" name="Product portfolio"/>
          <p:cNvSpPr/>
          <p:nvPr/>
        </p:nvSpPr>
        <p:spPr>
          <a:xfrm>
            <a:off x="5617231" y="3017934"/>
            <a:ext cx="11647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Product portfolio</a:t>
            </a:r>
          </a:p>
        </p:txBody>
      </p:sp>
      <p:grpSp>
        <p:nvGrpSpPr>
          <p:cNvPr id="2528" name="Group"/>
          <p:cNvGrpSpPr/>
          <p:nvPr/>
        </p:nvGrpSpPr>
        <p:grpSpPr>
          <a:xfrm>
            <a:off x="4516663" y="3585862"/>
            <a:ext cx="3353172" cy="477156"/>
            <a:chOff x="0" y="300532"/>
            <a:chExt cx="3353171" cy="477155"/>
          </a:xfrm>
        </p:grpSpPr>
        <p:sp>
          <p:nvSpPr>
            <p:cNvPr id="2526" name="Line"/>
            <p:cNvSpPr/>
            <p:nvPr/>
          </p:nvSpPr>
          <p:spPr>
            <a:xfrm>
              <a:off x="1682342" y="301988"/>
              <a:ext cx="1670830" cy="4757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7" name="Line"/>
            <p:cNvSpPr/>
            <p:nvPr/>
          </p:nvSpPr>
          <p:spPr>
            <a:xfrm flipH="1">
              <a:off x="-1" y="300532"/>
              <a:ext cx="1690214" cy="4768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29" name="Product D"/>
          <p:cNvSpPr/>
          <p:nvPr/>
        </p:nvSpPr>
        <p:spPr>
          <a:xfrm>
            <a:off x="6626576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D</a:t>
            </a:r>
          </a:p>
        </p:txBody>
      </p:sp>
      <p:sp>
        <p:nvSpPr>
          <p:cNvPr id="2530" name="Product E"/>
          <p:cNvSpPr/>
          <p:nvPr/>
        </p:nvSpPr>
        <p:spPr>
          <a:xfrm>
            <a:off x="7905076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E</a:t>
            </a:r>
          </a:p>
        </p:txBody>
      </p:sp>
      <p:sp>
        <p:nvSpPr>
          <p:cNvPr id="2531" name="Product A"/>
          <p:cNvSpPr/>
          <p:nvPr/>
        </p:nvSpPr>
        <p:spPr>
          <a:xfrm>
            <a:off x="2618092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A</a:t>
            </a:r>
          </a:p>
        </p:txBody>
      </p:sp>
      <p:sp>
        <p:nvSpPr>
          <p:cNvPr id="2532" name="Product B"/>
          <p:cNvSpPr/>
          <p:nvPr/>
        </p:nvSpPr>
        <p:spPr>
          <a:xfrm>
            <a:off x="3896592" y="5077585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B</a:t>
            </a:r>
          </a:p>
        </p:txBody>
      </p:sp>
      <p:sp>
        <p:nvSpPr>
          <p:cNvPr id="2533" name="Product C"/>
          <p:cNvSpPr/>
          <p:nvPr/>
        </p:nvSpPr>
        <p:spPr>
          <a:xfrm>
            <a:off x="5175093" y="5077585"/>
            <a:ext cx="12319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C</a:t>
            </a:r>
          </a:p>
        </p:txBody>
      </p:sp>
    </p:spTree>
    <p:extLst>
      <p:ext uri="{BB962C8B-B14F-4D97-AF65-F5344CB8AC3E}">
        <p14:creationId xmlns:p14="http://schemas.microsoft.com/office/powerpoint/2010/main" val="308195533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36" name="Figure 4. Product Platforms and Product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2</a:t>
            </a:r>
            <a:r>
              <a:rPr dirty="0"/>
              <a:t>. Product Platforms and Product Lines</a:t>
            </a:r>
          </a:p>
        </p:txBody>
      </p:sp>
      <p:sp>
        <p:nvSpPr>
          <p:cNvPr id="2537" name="Customer benefits"/>
          <p:cNvSpPr txBox="1"/>
          <p:nvPr/>
        </p:nvSpPr>
        <p:spPr>
          <a:xfrm>
            <a:off x="7556893" y="3240369"/>
            <a:ext cx="1385846" cy="664521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Customer benefits</a:t>
            </a:r>
          </a:p>
        </p:txBody>
      </p:sp>
      <p:sp>
        <p:nvSpPr>
          <p:cNvPr id="2538" name="Arrow"/>
          <p:cNvSpPr/>
          <p:nvPr/>
        </p:nvSpPr>
        <p:spPr>
          <a:xfrm flipH="1">
            <a:off x="7384131" y="3468139"/>
            <a:ext cx="164768" cy="183582"/>
          </a:xfrm>
          <a:prstGeom prst="rightArrow">
            <a:avLst>
              <a:gd name="adj1" fmla="val 32944"/>
              <a:gd name="adj2" fmla="val 4937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39" name="Company processes"/>
          <p:cNvSpPr txBox="1"/>
          <p:nvPr/>
        </p:nvSpPr>
        <p:spPr>
          <a:xfrm>
            <a:off x="7645396" y="4643751"/>
            <a:ext cx="1385846" cy="664520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Company processes</a:t>
            </a:r>
          </a:p>
        </p:txBody>
      </p:sp>
      <p:sp>
        <p:nvSpPr>
          <p:cNvPr id="2540" name="Arrow"/>
          <p:cNvSpPr/>
          <p:nvPr/>
        </p:nvSpPr>
        <p:spPr>
          <a:xfrm flipH="1">
            <a:off x="7472633" y="4884220"/>
            <a:ext cx="164768" cy="183582"/>
          </a:xfrm>
          <a:prstGeom prst="rightArrow">
            <a:avLst>
              <a:gd name="adj1" fmla="val 32944"/>
              <a:gd name="adj2" fmla="val 4937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1" name="Line"/>
          <p:cNvSpPr/>
          <p:nvPr/>
        </p:nvSpPr>
        <p:spPr>
          <a:xfrm flipH="1">
            <a:off x="6730781" y="4592607"/>
            <a:ext cx="1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2" name="Line"/>
          <p:cNvSpPr/>
          <p:nvPr/>
        </p:nvSpPr>
        <p:spPr>
          <a:xfrm flipH="1">
            <a:off x="5442554" y="4592607"/>
            <a:ext cx="1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3" name="Line"/>
          <p:cNvSpPr/>
          <p:nvPr/>
        </p:nvSpPr>
        <p:spPr>
          <a:xfrm>
            <a:off x="4144084" y="4592607"/>
            <a:ext cx="1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4" name="Line"/>
          <p:cNvSpPr/>
          <p:nvPr/>
        </p:nvSpPr>
        <p:spPr>
          <a:xfrm>
            <a:off x="2855856" y="4592607"/>
            <a:ext cx="2" cy="4239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5" name="Product…"/>
          <p:cNvSpPr/>
          <p:nvPr/>
        </p:nvSpPr>
        <p:spPr>
          <a:xfrm>
            <a:off x="4133838" y="3286879"/>
            <a:ext cx="1376321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Product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line</a:t>
            </a:r>
          </a:p>
        </p:txBody>
      </p:sp>
      <p:sp>
        <p:nvSpPr>
          <p:cNvPr id="2546" name="Product D"/>
          <p:cNvSpPr/>
          <p:nvPr/>
        </p:nvSpPr>
        <p:spPr>
          <a:xfrm>
            <a:off x="6112068" y="424921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D</a:t>
            </a:r>
          </a:p>
        </p:txBody>
      </p:sp>
      <p:sp>
        <p:nvSpPr>
          <p:cNvPr id="2547" name="Product A"/>
          <p:cNvSpPr/>
          <p:nvPr/>
        </p:nvSpPr>
        <p:spPr>
          <a:xfrm>
            <a:off x="2255984" y="424921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A</a:t>
            </a:r>
          </a:p>
        </p:txBody>
      </p:sp>
      <p:sp>
        <p:nvSpPr>
          <p:cNvPr id="2548" name="Product B"/>
          <p:cNvSpPr/>
          <p:nvPr/>
        </p:nvSpPr>
        <p:spPr>
          <a:xfrm>
            <a:off x="3534484" y="424921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B</a:t>
            </a:r>
          </a:p>
        </p:txBody>
      </p:sp>
      <p:sp>
        <p:nvSpPr>
          <p:cNvPr id="2549" name="Product C"/>
          <p:cNvSpPr/>
          <p:nvPr/>
        </p:nvSpPr>
        <p:spPr>
          <a:xfrm>
            <a:off x="4812984" y="4249210"/>
            <a:ext cx="12319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C</a:t>
            </a:r>
          </a:p>
        </p:txBody>
      </p:sp>
      <p:grpSp>
        <p:nvGrpSpPr>
          <p:cNvPr id="2554" name="Group"/>
          <p:cNvGrpSpPr/>
          <p:nvPr/>
        </p:nvGrpSpPr>
        <p:grpSpPr>
          <a:xfrm>
            <a:off x="2880567" y="3856125"/>
            <a:ext cx="3838817" cy="312296"/>
            <a:chOff x="0" y="360566"/>
            <a:chExt cx="3838816" cy="312294"/>
          </a:xfrm>
        </p:grpSpPr>
        <p:sp>
          <p:nvSpPr>
            <p:cNvPr id="2550" name="Line"/>
            <p:cNvSpPr/>
            <p:nvPr/>
          </p:nvSpPr>
          <p:spPr>
            <a:xfrm>
              <a:off x="1921729" y="361519"/>
              <a:ext cx="673626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1" name="Line"/>
            <p:cNvSpPr/>
            <p:nvPr/>
          </p:nvSpPr>
          <p:spPr>
            <a:xfrm flipH="1">
              <a:off x="1243462" y="360566"/>
              <a:ext cx="681440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2" name="Line"/>
            <p:cNvSpPr/>
            <p:nvPr/>
          </p:nvSpPr>
          <p:spPr>
            <a:xfrm>
              <a:off x="1925998" y="361519"/>
              <a:ext cx="1912819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3" name="Line"/>
            <p:cNvSpPr/>
            <p:nvPr/>
          </p:nvSpPr>
          <p:spPr>
            <a:xfrm flipH="1">
              <a:off x="0" y="360566"/>
              <a:ext cx="1935009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55" name="Product platform X"/>
          <p:cNvSpPr/>
          <p:nvPr/>
        </p:nvSpPr>
        <p:spPr>
          <a:xfrm>
            <a:off x="2255984" y="4824246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platform X</a:t>
            </a:r>
          </a:p>
        </p:txBody>
      </p:sp>
      <p:sp>
        <p:nvSpPr>
          <p:cNvPr id="2556" name="Product platform Y"/>
          <p:cNvSpPr/>
          <p:nvPr/>
        </p:nvSpPr>
        <p:spPr>
          <a:xfrm>
            <a:off x="4842068" y="4824246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platform Y</a:t>
            </a:r>
          </a:p>
        </p:txBody>
      </p:sp>
    </p:spTree>
    <p:extLst>
      <p:ext uri="{BB962C8B-B14F-4D97-AF65-F5344CB8AC3E}">
        <p14:creationId xmlns:p14="http://schemas.microsoft.com/office/powerpoint/2010/main" val="90463112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Line"/>
          <p:cNvSpPr/>
          <p:nvPr/>
        </p:nvSpPr>
        <p:spPr>
          <a:xfrm>
            <a:off x="7241017" y="5517632"/>
            <a:ext cx="2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59" name="Line"/>
          <p:cNvSpPr/>
          <p:nvPr/>
        </p:nvSpPr>
        <p:spPr>
          <a:xfrm>
            <a:off x="5952790" y="5509410"/>
            <a:ext cx="1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0" name="Line"/>
          <p:cNvSpPr/>
          <p:nvPr/>
        </p:nvSpPr>
        <p:spPr>
          <a:xfrm>
            <a:off x="4654320" y="5521743"/>
            <a:ext cx="1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1" name="Line"/>
          <p:cNvSpPr/>
          <p:nvPr/>
        </p:nvSpPr>
        <p:spPr>
          <a:xfrm>
            <a:off x="3366092" y="5513521"/>
            <a:ext cx="1" cy="766808"/>
          </a:xfrm>
          <a:prstGeom prst="line">
            <a:avLst/>
          </a:prstGeom>
          <a:ln w="12700">
            <a:solidFill>
              <a:srgbClr val="000000"/>
            </a:solidFill>
            <a:headEnd type="stealth"/>
            <a:tailEnd type="stealth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3" name="Product 5. Network Product Platfor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Figure</a:t>
            </a:r>
            <a:r>
              <a:rPr dirty="0"/>
              <a:t> </a:t>
            </a:r>
            <a:r>
              <a:rPr lang="en-US" dirty="0"/>
              <a:t>3</a:t>
            </a:r>
            <a:r>
              <a:rPr dirty="0"/>
              <a:t>. Network Product Platforms</a:t>
            </a:r>
          </a:p>
        </p:txBody>
      </p:sp>
      <p:sp>
        <p:nvSpPr>
          <p:cNvPr id="2564" name="Company product line"/>
          <p:cNvSpPr/>
          <p:nvPr/>
        </p:nvSpPr>
        <p:spPr>
          <a:xfrm>
            <a:off x="4644074" y="4207793"/>
            <a:ext cx="1376321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Company product line</a:t>
            </a:r>
          </a:p>
        </p:txBody>
      </p:sp>
      <p:sp>
        <p:nvSpPr>
          <p:cNvPr id="2565" name="Competitor product line"/>
          <p:cNvSpPr/>
          <p:nvPr/>
        </p:nvSpPr>
        <p:spPr>
          <a:xfrm>
            <a:off x="4622051" y="7014557"/>
            <a:ext cx="1376322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Competitor product line</a:t>
            </a:r>
          </a:p>
        </p:txBody>
      </p:sp>
      <p:sp>
        <p:nvSpPr>
          <p:cNvPr id="2566" name="Product D"/>
          <p:cNvSpPr/>
          <p:nvPr/>
        </p:nvSpPr>
        <p:spPr>
          <a:xfrm>
            <a:off x="6622304" y="5170124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D</a:t>
            </a:r>
          </a:p>
        </p:txBody>
      </p:sp>
      <p:sp>
        <p:nvSpPr>
          <p:cNvPr id="2567" name="Product A"/>
          <p:cNvSpPr/>
          <p:nvPr/>
        </p:nvSpPr>
        <p:spPr>
          <a:xfrm>
            <a:off x="2766220" y="5170124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A</a:t>
            </a:r>
          </a:p>
        </p:txBody>
      </p:sp>
      <p:sp>
        <p:nvSpPr>
          <p:cNvPr id="2568" name="Product B"/>
          <p:cNvSpPr/>
          <p:nvPr/>
        </p:nvSpPr>
        <p:spPr>
          <a:xfrm>
            <a:off x="4044720" y="5170124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B</a:t>
            </a:r>
          </a:p>
        </p:txBody>
      </p:sp>
      <p:sp>
        <p:nvSpPr>
          <p:cNvPr id="2569" name="Product C"/>
          <p:cNvSpPr/>
          <p:nvPr/>
        </p:nvSpPr>
        <p:spPr>
          <a:xfrm>
            <a:off x="5323221" y="5170124"/>
            <a:ext cx="12319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C</a:t>
            </a:r>
          </a:p>
        </p:txBody>
      </p:sp>
      <p:grpSp>
        <p:nvGrpSpPr>
          <p:cNvPr id="2574" name="Group"/>
          <p:cNvGrpSpPr/>
          <p:nvPr/>
        </p:nvGrpSpPr>
        <p:grpSpPr>
          <a:xfrm>
            <a:off x="3390803" y="4777039"/>
            <a:ext cx="3838817" cy="312296"/>
            <a:chOff x="0" y="360566"/>
            <a:chExt cx="3838816" cy="312294"/>
          </a:xfrm>
        </p:grpSpPr>
        <p:sp>
          <p:nvSpPr>
            <p:cNvPr id="2570" name="Line"/>
            <p:cNvSpPr/>
            <p:nvPr/>
          </p:nvSpPr>
          <p:spPr>
            <a:xfrm>
              <a:off x="1921729" y="361519"/>
              <a:ext cx="673626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1" name="Line"/>
            <p:cNvSpPr/>
            <p:nvPr/>
          </p:nvSpPr>
          <p:spPr>
            <a:xfrm flipH="1">
              <a:off x="1243462" y="360566"/>
              <a:ext cx="681440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2" name="Line"/>
            <p:cNvSpPr/>
            <p:nvPr/>
          </p:nvSpPr>
          <p:spPr>
            <a:xfrm>
              <a:off x="1925998" y="361519"/>
              <a:ext cx="1912819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3" name="Line"/>
            <p:cNvSpPr/>
            <p:nvPr/>
          </p:nvSpPr>
          <p:spPr>
            <a:xfrm flipH="1">
              <a:off x="0" y="360566"/>
              <a:ext cx="1935009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75" name="Product H"/>
          <p:cNvSpPr/>
          <p:nvPr/>
        </p:nvSpPr>
        <p:spPr>
          <a:xfrm>
            <a:off x="6625276" y="633664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H</a:t>
            </a:r>
          </a:p>
        </p:txBody>
      </p:sp>
      <p:sp>
        <p:nvSpPr>
          <p:cNvPr id="2576" name="Product E"/>
          <p:cNvSpPr/>
          <p:nvPr/>
        </p:nvSpPr>
        <p:spPr>
          <a:xfrm>
            <a:off x="2756492" y="633664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E</a:t>
            </a:r>
          </a:p>
        </p:txBody>
      </p:sp>
      <p:sp>
        <p:nvSpPr>
          <p:cNvPr id="2577" name="Product F"/>
          <p:cNvSpPr/>
          <p:nvPr/>
        </p:nvSpPr>
        <p:spPr>
          <a:xfrm>
            <a:off x="4034993" y="6336640"/>
            <a:ext cx="12192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F</a:t>
            </a:r>
          </a:p>
        </p:txBody>
      </p:sp>
      <p:sp>
        <p:nvSpPr>
          <p:cNvPr id="2578" name="Product G"/>
          <p:cNvSpPr/>
          <p:nvPr/>
        </p:nvSpPr>
        <p:spPr>
          <a:xfrm>
            <a:off x="5313493" y="6336640"/>
            <a:ext cx="12446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G</a:t>
            </a:r>
          </a:p>
        </p:txBody>
      </p:sp>
      <p:grpSp>
        <p:nvGrpSpPr>
          <p:cNvPr id="2583" name="Group"/>
          <p:cNvGrpSpPr/>
          <p:nvPr/>
        </p:nvGrpSpPr>
        <p:grpSpPr>
          <a:xfrm rot="10800000" flipH="1">
            <a:off x="3355676" y="6695559"/>
            <a:ext cx="3838817" cy="312296"/>
            <a:chOff x="0" y="360566"/>
            <a:chExt cx="3838816" cy="312294"/>
          </a:xfrm>
        </p:grpSpPr>
        <p:sp>
          <p:nvSpPr>
            <p:cNvPr id="2579" name="Line"/>
            <p:cNvSpPr/>
            <p:nvPr/>
          </p:nvSpPr>
          <p:spPr>
            <a:xfrm>
              <a:off x="1921729" y="361519"/>
              <a:ext cx="673626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0" name="Line"/>
            <p:cNvSpPr/>
            <p:nvPr/>
          </p:nvSpPr>
          <p:spPr>
            <a:xfrm flipH="1">
              <a:off x="1243462" y="360566"/>
              <a:ext cx="681440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1" name="Line"/>
            <p:cNvSpPr/>
            <p:nvPr/>
          </p:nvSpPr>
          <p:spPr>
            <a:xfrm>
              <a:off x="1925998" y="361519"/>
              <a:ext cx="1912819" cy="3113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2" name="Line"/>
            <p:cNvSpPr/>
            <p:nvPr/>
          </p:nvSpPr>
          <p:spPr>
            <a:xfrm flipH="1">
              <a:off x="0" y="360566"/>
              <a:ext cx="1935009" cy="3120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84" name="Product platform X"/>
          <p:cNvSpPr/>
          <p:nvPr/>
        </p:nvSpPr>
        <p:spPr>
          <a:xfrm>
            <a:off x="2766220" y="5745160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Product platform X</a:t>
            </a:r>
          </a:p>
        </p:txBody>
      </p:sp>
      <p:sp>
        <p:nvSpPr>
          <p:cNvPr id="2585" name="Product platform Y"/>
          <p:cNvSpPr/>
          <p:nvPr/>
        </p:nvSpPr>
        <p:spPr>
          <a:xfrm>
            <a:off x="5352304" y="5745160"/>
            <a:ext cx="2489201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 platform Y</a:t>
            </a:r>
          </a:p>
        </p:txBody>
      </p:sp>
    </p:spTree>
    <p:extLst>
      <p:ext uri="{BB962C8B-B14F-4D97-AF65-F5344CB8AC3E}">
        <p14:creationId xmlns:p14="http://schemas.microsoft.com/office/powerpoint/2010/main" val="30928851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41" name="Figure 11. Vertical Product-Line Exten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4</a:t>
            </a:r>
            <a:r>
              <a:rPr dirty="0"/>
              <a:t>. Vertical Product-Line Extensions</a:t>
            </a:r>
          </a:p>
        </p:txBody>
      </p:sp>
      <p:sp>
        <p:nvSpPr>
          <p:cNvPr id="3942" name="Price"/>
          <p:cNvSpPr txBox="1"/>
          <p:nvPr/>
        </p:nvSpPr>
        <p:spPr>
          <a:xfrm>
            <a:off x="4287157" y="4006179"/>
            <a:ext cx="771085" cy="28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943" name="Circle"/>
          <p:cNvSpPr/>
          <p:nvPr/>
        </p:nvSpPr>
        <p:spPr>
          <a:xfrm>
            <a:off x="5975857" y="5435305"/>
            <a:ext cx="154681" cy="149801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44" name="Line"/>
          <p:cNvSpPr/>
          <p:nvPr/>
        </p:nvSpPr>
        <p:spPr>
          <a:xfrm flipV="1">
            <a:off x="4669990" y="4323373"/>
            <a:ext cx="1" cy="2504527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45" name="Line"/>
          <p:cNvSpPr/>
          <p:nvPr/>
        </p:nvSpPr>
        <p:spPr>
          <a:xfrm>
            <a:off x="4669991" y="6810013"/>
            <a:ext cx="2968671" cy="1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46" name="Benefits"/>
          <p:cNvSpPr txBox="1"/>
          <p:nvPr/>
        </p:nvSpPr>
        <p:spPr>
          <a:xfrm>
            <a:off x="7737907" y="6684580"/>
            <a:ext cx="1233736" cy="27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Benefits</a:t>
            </a:r>
          </a:p>
        </p:txBody>
      </p:sp>
      <p:sp>
        <p:nvSpPr>
          <p:cNvPr id="3947" name="Core…"/>
          <p:cNvSpPr txBox="1"/>
          <p:nvPr/>
        </p:nvSpPr>
        <p:spPr>
          <a:xfrm>
            <a:off x="6330293" y="5340818"/>
            <a:ext cx="1679252" cy="469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Core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offering   </a:t>
            </a:r>
          </a:p>
        </p:txBody>
      </p:sp>
      <p:sp>
        <p:nvSpPr>
          <p:cNvPr id="3948" name="Circle"/>
          <p:cNvSpPr/>
          <p:nvPr/>
        </p:nvSpPr>
        <p:spPr>
          <a:xfrm>
            <a:off x="6898907" y="4520586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49" name="Upscale…"/>
          <p:cNvSpPr txBox="1"/>
          <p:nvPr/>
        </p:nvSpPr>
        <p:spPr>
          <a:xfrm>
            <a:off x="7130911" y="4353395"/>
            <a:ext cx="1233736" cy="64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Upscale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offering</a:t>
            </a:r>
          </a:p>
        </p:txBody>
      </p:sp>
      <p:sp>
        <p:nvSpPr>
          <p:cNvPr id="3950" name="Line"/>
          <p:cNvSpPr/>
          <p:nvPr/>
        </p:nvSpPr>
        <p:spPr>
          <a:xfrm flipV="1">
            <a:off x="6168225" y="4704538"/>
            <a:ext cx="638103" cy="672829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51" name="Circle"/>
          <p:cNvSpPr/>
          <p:nvPr/>
        </p:nvSpPr>
        <p:spPr>
          <a:xfrm>
            <a:off x="5061572" y="6362423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52" name="Downscale…"/>
          <p:cNvSpPr txBox="1"/>
          <p:nvPr/>
        </p:nvSpPr>
        <p:spPr>
          <a:xfrm>
            <a:off x="5549004" y="6198248"/>
            <a:ext cx="1679252" cy="53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Downscale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offering   </a:t>
            </a:r>
          </a:p>
        </p:txBody>
      </p:sp>
      <p:sp>
        <p:nvSpPr>
          <p:cNvPr id="3953" name="Line"/>
          <p:cNvSpPr/>
          <p:nvPr/>
        </p:nvSpPr>
        <p:spPr>
          <a:xfrm flipH="1">
            <a:off x="5281824" y="5631151"/>
            <a:ext cx="637391" cy="668140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70923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56" name="Figure 12. Horizontal Product-Line Exten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5</a:t>
            </a:r>
            <a:r>
              <a:rPr dirty="0"/>
              <a:t>. Horizontal Product-Line Extensions</a:t>
            </a:r>
          </a:p>
        </p:txBody>
      </p:sp>
      <p:grpSp>
        <p:nvGrpSpPr>
          <p:cNvPr id="3969" name="Group"/>
          <p:cNvGrpSpPr/>
          <p:nvPr/>
        </p:nvGrpSpPr>
        <p:grpSpPr>
          <a:xfrm>
            <a:off x="4122493" y="3926369"/>
            <a:ext cx="4353083" cy="2640747"/>
            <a:chOff x="0" y="0"/>
            <a:chExt cx="4353081" cy="2640745"/>
          </a:xfrm>
        </p:grpSpPr>
        <p:sp>
          <p:nvSpPr>
            <p:cNvPr id="3957" name="Price"/>
            <p:cNvSpPr txBox="1"/>
            <p:nvPr/>
          </p:nvSpPr>
          <p:spPr>
            <a:xfrm>
              <a:off x="0" y="0"/>
              <a:ext cx="781991" cy="417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Price</a:t>
              </a:r>
            </a:p>
          </p:txBody>
        </p:sp>
        <p:sp>
          <p:nvSpPr>
            <p:cNvPr id="3958" name="Circle"/>
            <p:cNvSpPr/>
            <p:nvPr/>
          </p:nvSpPr>
          <p:spPr>
            <a:xfrm>
              <a:off x="2350846" y="1035258"/>
              <a:ext cx="152401" cy="152401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59" name="Line"/>
            <p:cNvSpPr/>
            <p:nvPr/>
          </p:nvSpPr>
          <p:spPr>
            <a:xfrm flipV="1">
              <a:off x="390995" y="341763"/>
              <a:ext cx="1" cy="19726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60" name="Line"/>
            <p:cNvSpPr/>
            <p:nvPr/>
          </p:nvSpPr>
          <p:spPr>
            <a:xfrm>
              <a:off x="390995" y="2304926"/>
              <a:ext cx="36505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61" name="Benefits"/>
            <p:cNvSpPr txBox="1"/>
            <p:nvPr/>
          </p:nvSpPr>
          <p:spPr>
            <a:xfrm>
              <a:off x="3313324" y="2360892"/>
              <a:ext cx="862036" cy="279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Benefits</a:t>
              </a:r>
            </a:p>
          </p:txBody>
        </p:sp>
        <p:sp>
          <p:nvSpPr>
            <p:cNvPr id="3962" name="Core…"/>
            <p:cNvSpPr txBox="1"/>
            <p:nvPr/>
          </p:nvSpPr>
          <p:spPr>
            <a:xfrm>
              <a:off x="1869572" y="1284751"/>
              <a:ext cx="1094788" cy="64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000000"/>
                    </a:solidFill>
                  </a:uFill>
                </a:defRPr>
              </a:pPr>
              <a:r>
                <a:rPr b="0"/>
                <a:t>Core </a:t>
              </a:r>
            </a:p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000000"/>
                    </a:solidFill>
                  </a:uFill>
                </a:defRPr>
              </a:pPr>
              <a:r>
                <a:rPr b="0"/>
                <a:t>offering   </a:t>
              </a:r>
            </a:p>
          </p:txBody>
        </p:sp>
        <p:sp>
          <p:nvSpPr>
            <p:cNvPr id="3963" name="Circle"/>
            <p:cNvSpPr/>
            <p:nvPr/>
          </p:nvSpPr>
          <p:spPr>
            <a:xfrm>
              <a:off x="912322" y="1035258"/>
              <a:ext cx="152401" cy="152401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64" name="Line"/>
            <p:cNvSpPr/>
            <p:nvPr/>
          </p:nvSpPr>
          <p:spPr>
            <a:xfrm flipH="1" flipV="1">
              <a:off x="1208627" y="1104777"/>
              <a:ext cx="935016" cy="1"/>
            </a:xfrm>
            <a:prstGeom prst="line">
              <a:avLst/>
            </a:prstGeom>
            <a:noFill/>
            <a:ln w="25400" cap="flat">
              <a:solidFill>
                <a:srgbClr val="253A6C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65" name="Offering A"/>
            <p:cNvSpPr txBox="1"/>
            <p:nvPr/>
          </p:nvSpPr>
          <p:spPr>
            <a:xfrm>
              <a:off x="477883" y="1284751"/>
              <a:ext cx="1251186" cy="64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 dirty="0"/>
                <a:t>Offering A</a:t>
              </a:r>
            </a:p>
          </p:txBody>
        </p:sp>
        <p:sp>
          <p:nvSpPr>
            <p:cNvPr id="3966" name="Circle"/>
            <p:cNvSpPr/>
            <p:nvPr/>
          </p:nvSpPr>
          <p:spPr>
            <a:xfrm>
              <a:off x="3640599" y="1034037"/>
              <a:ext cx="152401" cy="152401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67" name="Offering B"/>
            <p:cNvSpPr txBox="1"/>
            <p:nvPr/>
          </p:nvSpPr>
          <p:spPr>
            <a:xfrm>
              <a:off x="3101895" y="1284751"/>
              <a:ext cx="1251186" cy="64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Offering B</a:t>
              </a:r>
            </a:p>
          </p:txBody>
        </p:sp>
        <p:sp>
          <p:nvSpPr>
            <p:cNvPr id="3968" name="Line"/>
            <p:cNvSpPr/>
            <p:nvPr/>
          </p:nvSpPr>
          <p:spPr>
            <a:xfrm>
              <a:off x="2645433" y="1104778"/>
              <a:ext cx="843696" cy="1"/>
            </a:xfrm>
            <a:prstGeom prst="line">
              <a:avLst/>
            </a:prstGeom>
            <a:noFill/>
            <a:ln w="25400" cap="flat">
              <a:solidFill>
                <a:srgbClr val="253A6C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39336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6" name="Part IV: Managing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 IV: Managing Growth</a:t>
            </a:r>
          </a:p>
        </p:txBody>
      </p:sp>
      <p:pic>
        <p:nvPicPr>
          <p:cNvPr id="2317" name="growth_103976343.jpg" descr="growth_103976343.jpg"/>
          <p:cNvPicPr>
            <a:picLocks/>
          </p:cNvPicPr>
          <p:nvPr/>
        </p:nvPicPr>
        <p:blipFill>
          <a:blip r:embed="rId2">
            <a:extLst/>
          </a:blip>
          <a:srcRect l="2773" t="261" r="2405" b="1311"/>
          <a:stretch>
            <a:fillRect/>
          </a:stretch>
        </p:blipFill>
        <p:spPr>
          <a:xfrm>
            <a:off x="3861953" y="5523603"/>
            <a:ext cx="4839495" cy="3639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3" y="0"/>
                </a:moveTo>
                <a:cubicBezTo>
                  <a:pt x="391" y="0"/>
                  <a:pt x="0" y="520"/>
                  <a:pt x="0" y="1161"/>
                </a:cubicBezTo>
                <a:lnTo>
                  <a:pt x="0" y="20439"/>
                </a:lnTo>
                <a:cubicBezTo>
                  <a:pt x="0" y="21080"/>
                  <a:pt x="391" y="21600"/>
                  <a:pt x="873" y="21600"/>
                </a:cubicBezTo>
                <a:lnTo>
                  <a:pt x="20727" y="21600"/>
                </a:lnTo>
                <a:cubicBezTo>
                  <a:pt x="21209" y="21600"/>
                  <a:pt x="21600" y="21080"/>
                  <a:pt x="21600" y="20439"/>
                </a:cubicBezTo>
                <a:lnTo>
                  <a:pt x="21600" y="1161"/>
                </a:lnTo>
                <a:cubicBezTo>
                  <a:pt x="21600" y="520"/>
                  <a:pt x="21209" y="0"/>
                  <a:pt x="20727" y="0"/>
                </a:cubicBezTo>
                <a:lnTo>
                  <a:pt x="873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97134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7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72" name="Figure 13. Product-Line Cannib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6</a:t>
            </a:r>
            <a:r>
              <a:rPr dirty="0"/>
              <a:t>. Product-Line Cannibalization </a:t>
            </a:r>
          </a:p>
        </p:txBody>
      </p:sp>
      <p:grpSp>
        <p:nvGrpSpPr>
          <p:cNvPr id="3978" name="Group"/>
          <p:cNvGrpSpPr/>
          <p:nvPr/>
        </p:nvGrpSpPr>
        <p:grpSpPr>
          <a:xfrm>
            <a:off x="1985571" y="2968059"/>
            <a:ext cx="2421856" cy="3035277"/>
            <a:chOff x="0" y="0"/>
            <a:chExt cx="2421855" cy="3035275"/>
          </a:xfrm>
        </p:grpSpPr>
        <p:grpSp>
          <p:nvGrpSpPr>
            <p:cNvPr id="3975" name="Group"/>
            <p:cNvGrpSpPr/>
            <p:nvPr/>
          </p:nvGrpSpPr>
          <p:grpSpPr>
            <a:xfrm rot="16200000">
              <a:off x="-2240" y="611181"/>
              <a:ext cx="2426335" cy="2421856"/>
              <a:chOff x="0" y="0"/>
              <a:chExt cx="2426334" cy="2421855"/>
            </a:xfrm>
          </p:grpSpPr>
          <p:sp>
            <p:nvSpPr>
              <p:cNvPr id="3973" name="Shape"/>
              <p:cNvSpPr/>
              <p:nvPr/>
            </p:nvSpPr>
            <p:spPr>
              <a:xfrm>
                <a:off x="1210016" y="239370"/>
                <a:ext cx="1216319" cy="193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3" h="21600" extrusionOk="0">
                    <a:moveTo>
                      <a:pt x="11736" y="0"/>
                    </a:moveTo>
                    <a:lnTo>
                      <a:pt x="0" y="10740"/>
                    </a:lnTo>
                    <a:lnTo>
                      <a:pt x="11866" y="21600"/>
                    </a:lnTo>
                    <a:cubicBezTo>
                      <a:pt x="12581" y="21228"/>
                      <a:pt x="13281" y="20837"/>
                      <a:pt x="13933" y="20388"/>
                    </a:cubicBezTo>
                    <a:cubicBezTo>
                      <a:pt x="21600" y="15114"/>
                      <a:pt x="21600" y="6561"/>
                      <a:pt x="13933" y="1286"/>
                    </a:cubicBezTo>
                    <a:cubicBezTo>
                      <a:pt x="13242" y="810"/>
                      <a:pt x="12498" y="390"/>
                      <a:pt x="11736" y="0"/>
                    </a:cubicBezTo>
                    <a:close/>
                  </a:path>
                </a:pathLst>
              </a:custGeom>
              <a:solidFill>
                <a:srgbClr val="FFD67E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974" name="Circle"/>
              <p:cNvSpPr/>
              <p:nvPr/>
            </p:nvSpPr>
            <p:spPr>
              <a:xfrm>
                <a:off x="0" y="0"/>
                <a:ext cx="2426184" cy="2421856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3976" name="Competitive offerings"/>
            <p:cNvSpPr txBox="1"/>
            <p:nvPr/>
          </p:nvSpPr>
          <p:spPr>
            <a:xfrm>
              <a:off x="519503" y="2117266"/>
              <a:ext cx="1382849" cy="541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Competitive offerings</a:t>
              </a:r>
            </a:p>
          </p:txBody>
        </p:sp>
        <p:sp>
          <p:nvSpPr>
            <p:cNvPr id="3977" name="Current offering"/>
            <p:cNvSpPr txBox="1"/>
            <p:nvPr/>
          </p:nvSpPr>
          <p:spPr>
            <a:xfrm>
              <a:off x="781047" y="0"/>
              <a:ext cx="859761" cy="54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90000"/>
                </a:lnSpc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Current offering</a:t>
              </a:r>
            </a:p>
          </p:txBody>
        </p:sp>
      </p:grpSp>
      <p:grpSp>
        <p:nvGrpSpPr>
          <p:cNvPr id="3991" name="Group"/>
          <p:cNvGrpSpPr/>
          <p:nvPr/>
        </p:nvGrpSpPr>
        <p:grpSpPr>
          <a:xfrm>
            <a:off x="8133847" y="2968059"/>
            <a:ext cx="3809399" cy="3362008"/>
            <a:chOff x="0" y="0"/>
            <a:chExt cx="3809397" cy="3362007"/>
          </a:xfrm>
        </p:grpSpPr>
        <p:grpSp>
          <p:nvGrpSpPr>
            <p:cNvPr id="3986" name="Group"/>
            <p:cNvGrpSpPr/>
            <p:nvPr/>
          </p:nvGrpSpPr>
          <p:grpSpPr>
            <a:xfrm>
              <a:off x="0" y="274539"/>
              <a:ext cx="3084213" cy="3087469"/>
              <a:chOff x="0" y="0"/>
              <a:chExt cx="3084212" cy="3087467"/>
            </a:xfrm>
          </p:grpSpPr>
          <p:sp>
            <p:nvSpPr>
              <p:cNvPr id="3979" name="Shape"/>
              <p:cNvSpPr/>
              <p:nvPr/>
            </p:nvSpPr>
            <p:spPr>
              <a:xfrm rot="18900000">
                <a:off x="1353462" y="147094"/>
                <a:ext cx="1221874" cy="1945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3" h="21600" extrusionOk="0">
                    <a:moveTo>
                      <a:pt x="11736" y="0"/>
                    </a:moveTo>
                    <a:lnTo>
                      <a:pt x="0" y="10740"/>
                    </a:lnTo>
                    <a:lnTo>
                      <a:pt x="11866" y="21600"/>
                    </a:lnTo>
                    <a:cubicBezTo>
                      <a:pt x="12581" y="21228"/>
                      <a:pt x="13281" y="20837"/>
                      <a:pt x="13933" y="20388"/>
                    </a:cubicBezTo>
                    <a:cubicBezTo>
                      <a:pt x="21600" y="15114"/>
                      <a:pt x="21600" y="6561"/>
                      <a:pt x="13933" y="1286"/>
                    </a:cubicBezTo>
                    <a:cubicBezTo>
                      <a:pt x="13242" y="810"/>
                      <a:pt x="12498" y="390"/>
                      <a:pt x="11736" y="0"/>
                    </a:cubicBezTo>
                    <a:close/>
                  </a:path>
                </a:pathLst>
              </a:custGeom>
              <a:solidFill>
                <a:srgbClr val="3D749D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grpSp>
            <p:nvGrpSpPr>
              <p:cNvPr id="3982" name="Group"/>
              <p:cNvGrpSpPr/>
              <p:nvPr/>
            </p:nvGrpSpPr>
            <p:grpSpPr>
              <a:xfrm rot="16200000">
                <a:off x="328073" y="336641"/>
                <a:ext cx="2426335" cy="2421856"/>
                <a:chOff x="0" y="0"/>
                <a:chExt cx="2426334" cy="2421855"/>
              </a:xfrm>
            </p:grpSpPr>
            <p:sp>
              <p:nvSpPr>
                <p:cNvPr id="3980" name="Shape"/>
                <p:cNvSpPr/>
                <p:nvPr/>
              </p:nvSpPr>
              <p:spPr>
                <a:xfrm>
                  <a:off x="1210016" y="239370"/>
                  <a:ext cx="1216319" cy="1936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3" h="21600" extrusionOk="0">
                      <a:moveTo>
                        <a:pt x="11736" y="0"/>
                      </a:moveTo>
                      <a:lnTo>
                        <a:pt x="0" y="10740"/>
                      </a:lnTo>
                      <a:lnTo>
                        <a:pt x="11866" y="21600"/>
                      </a:lnTo>
                      <a:cubicBezTo>
                        <a:pt x="12581" y="21228"/>
                        <a:pt x="13281" y="20837"/>
                        <a:pt x="13933" y="20388"/>
                      </a:cubicBezTo>
                      <a:cubicBezTo>
                        <a:pt x="21600" y="15114"/>
                        <a:pt x="21600" y="6561"/>
                        <a:pt x="13933" y="1286"/>
                      </a:cubicBezTo>
                      <a:cubicBezTo>
                        <a:pt x="13242" y="810"/>
                        <a:pt x="12498" y="390"/>
                        <a:pt x="117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981" name="Circle"/>
                <p:cNvSpPr/>
                <p:nvPr/>
              </p:nvSpPr>
              <p:spPr>
                <a:xfrm>
                  <a:off x="0" y="0"/>
                  <a:ext cx="2426184" cy="242185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</p:grpSp>
          <p:grpSp>
            <p:nvGrpSpPr>
              <p:cNvPr id="3985" name="Group"/>
              <p:cNvGrpSpPr/>
              <p:nvPr/>
            </p:nvGrpSpPr>
            <p:grpSpPr>
              <a:xfrm rot="20460000">
                <a:off x="328148" y="336641"/>
                <a:ext cx="2426185" cy="2421857"/>
                <a:chOff x="0" y="0"/>
                <a:chExt cx="2426183" cy="2421855"/>
              </a:xfrm>
            </p:grpSpPr>
            <p:sp>
              <p:nvSpPr>
                <p:cNvPr id="3983" name="Circle"/>
                <p:cNvSpPr/>
                <p:nvPr/>
              </p:nvSpPr>
              <p:spPr>
                <a:xfrm>
                  <a:off x="0" y="0"/>
                  <a:ext cx="2426184" cy="242185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984" name="Shape"/>
                <p:cNvSpPr/>
                <p:nvPr/>
              </p:nvSpPr>
              <p:spPr>
                <a:xfrm>
                  <a:off x="516491" y="133"/>
                  <a:ext cx="1415273" cy="1204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634" y="0"/>
                      </a:moveTo>
                      <a:cubicBezTo>
                        <a:pt x="6905" y="0"/>
                        <a:pt x="3181" y="1334"/>
                        <a:pt x="0" y="3959"/>
                      </a:cubicBezTo>
                      <a:lnTo>
                        <a:pt x="10532" y="21600"/>
                      </a:lnTo>
                      <a:lnTo>
                        <a:pt x="21600" y="4247"/>
                      </a:lnTo>
                      <a:cubicBezTo>
                        <a:pt x="18346" y="1431"/>
                        <a:pt x="14495" y="0"/>
                        <a:pt x="10634" y="0"/>
                      </a:cubicBezTo>
                      <a:close/>
                    </a:path>
                  </a:pathLst>
                </a:custGeom>
                <a:solidFill>
                  <a:srgbClr val="FFD67E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/>
                </a:p>
              </p:txBody>
            </p:sp>
          </p:grpSp>
        </p:grpSp>
        <p:sp>
          <p:nvSpPr>
            <p:cNvPr id="3987" name="Competitive offerings"/>
            <p:cNvSpPr txBox="1"/>
            <p:nvPr/>
          </p:nvSpPr>
          <p:spPr>
            <a:xfrm>
              <a:off x="850682" y="2117266"/>
              <a:ext cx="1382848" cy="541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Competitive offerings</a:t>
              </a:r>
            </a:p>
          </p:txBody>
        </p:sp>
        <p:sp>
          <p:nvSpPr>
            <p:cNvPr id="3988" name="New   offering"/>
            <p:cNvSpPr txBox="1"/>
            <p:nvPr/>
          </p:nvSpPr>
          <p:spPr>
            <a:xfrm>
              <a:off x="2834058" y="1224250"/>
              <a:ext cx="975340" cy="541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lnSpc>
                  <a:spcPct val="90000"/>
                </a:lnSpc>
                <a:defRPr b="1">
                  <a:uFill>
                    <a:solidFill>
                      <a:srgbClr val="000000"/>
                    </a:solidFill>
                  </a:uFill>
                </a:defRPr>
              </a:pPr>
              <a:r>
                <a:rPr b="0"/>
                <a:t>New  </a:t>
              </a:r>
              <a:br>
                <a:rPr b="0"/>
              </a:br>
              <a:r>
                <a:rPr b="0"/>
                <a:t>offering</a:t>
              </a:r>
            </a:p>
          </p:txBody>
        </p:sp>
        <p:sp>
          <p:nvSpPr>
            <p:cNvPr id="3989" name="Current offering"/>
            <p:cNvSpPr txBox="1"/>
            <p:nvPr/>
          </p:nvSpPr>
          <p:spPr>
            <a:xfrm>
              <a:off x="763119" y="0"/>
              <a:ext cx="859761" cy="54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90000"/>
                </a:lnSpc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Current offering</a:t>
              </a:r>
            </a:p>
          </p:txBody>
        </p:sp>
        <p:sp>
          <p:nvSpPr>
            <p:cNvPr id="3990" name="Cannibalized        sales"/>
            <p:cNvSpPr txBox="1"/>
            <p:nvPr/>
          </p:nvSpPr>
          <p:spPr>
            <a:xfrm>
              <a:off x="2385996" y="317842"/>
              <a:ext cx="1382849" cy="541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lnSpc>
                  <a:spcPct val="90000"/>
                </a:lnSpc>
                <a:defRPr b="1">
                  <a:uFill>
                    <a:solidFill>
                      <a:srgbClr val="000000"/>
                    </a:solidFill>
                  </a:uFill>
                </a:defRPr>
              </a:pPr>
              <a:r>
                <a:rPr b="0"/>
                <a:t>Cannibalized       </a:t>
              </a:r>
              <a:br>
                <a:rPr b="0"/>
              </a:br>
              <a:r>
                <a:rPr b="0"/>
                <a:t>sales</a:t>
              </a:r>
            </a:p>
          </p:txBody>
        </p:sp>
      </p:grpSp>
      <p:grpSp>
        <p:nvGrpSpPr>
          <p:cNvPr id="4000" name="Group"/>
          <p:cNvGrpSpPr/>
          <p:nvPr/>
        </p:nvGrpSpPr>
        <p:grpSpPr>
          <a:xfrm>
            <a:off x="5183028" y="2981928"/>
            <a:ext cx="3374674" cy="3007539"/>
            <a:chOff x="0" y="0"/>
            <a:chExt cx="3374672" cy="3007538"/>
          </a:xfrm>
        </p:grpSpPr>
        <p:grpSp>
          <p:nvGrpSpPr>
            <p:cNvPr id="3996" name="Group"/>
            <p:cNvGrpSpPr/>
            <p:nvPr/>
          </p:nvGrpSpPr>
          <p:grpSpPr>
            <a:xfrm>
              <a:off x="0" y="581203"/>
              <a:ext cx="2437082" cy="2426335"/>
              <a:chOff x="0" y="0"/>
              <a:chExt cx="2437081" cy="2426334"/>
            </a:xfrm>
          </p:grpSpPr>
          <p:sp>
            <p:nvSpPr>
              <p:cNvPr id="3992" name="Shape"/>
              <p:cNvSpPr/>
              <p:nvPr/>
            </p:nvSpPr>
            <p:spPr>
              <a:xfrm rot="60000">
                <a:off x="1193816" y="244419"/>
                <a:ext cx="1226322" cy="195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3" h="21600" extrusionOk="0">
                    <a:moveTo>
                      <a:pt x="11736" y="0"/>
                    </a:moveTo>
                    <a:lnTo>
                      <a:pt x="0" y="10740"/>
                    </a:lnTo>
                    <a:lnTo>
                      <a:pt x="11866" y="21600"/>
                    </a:lnTo>
                    <a:cubicBezTo>
                      <a:pt x="12581" y="21228"/>
                      <a:pt x="13281" y="20837"/>
                      <a:pt x="13933" y="20388"/>
                    </a:cubicBezTo>
                    <a:cubicBezTo>
                      <a:pt x="21600" y="15114"/>
                      <a:pt x="21600" y="6561"/>
                      <a:pt x="13933" y="1286"/>
                    </a:cubicBezTo>
                    <a:cubicBezTo>
                      <a:pt x="13242" y="810"/>
                      <a:pt x="12498" y="390"/>
                      <a:pt x="11736" y="0"/>
                    </a:cubicBezTo>
                    <a:close/>
                  </a:path>
                </a:pathLst>
              </a:custGeom>
              <a:solidFill>
                <a:srgbClr val="3D749D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grpSp>
            <p:nvGrpSpPr>
              <p:cNvPr id="3995" name="Group"/>
              <p:cNvGrpSpPr/>
              <p:nvPr/>
            </p:nvGrpSpPr>
            <p:grpSpPr>
              <a:xfrm rot="16200000">
                <a:off x="-2240" y="2239"/>
                <a:ext cx="2426335" cy="2421856"/>
                <a:chOff x="0" y="0"/>
                <a:chExt cx="2426334" cy="2421855"/>
              </a:xfrm>
            </p:grpSpPr>
            <p:sp>
              <p:nvSpPr>
                <p:cNvPr id="3993" name="Shape"/>
                <p:cNvSpPr/>
                <p:nvPr/>
              </p:nvSpPr>
              <p:spPr>
                <a:xfrm>
                  <a:off x="1210016" y="239370"/>
                  <a:ext cx="1216319" cy="1936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3" h="21600" extrusionOk="0">
                      <a:moveTo>
                        <a:pt x="11736" y="0"/>
                      </a:moveTo>
                      <a:lnTo>
                        <a:pt x="0" y="10740"/>
                      </a:lnTo>
                      <a:lnTo>
                        <a:pt x="11866" y="21600"/>
                      </a:lnTo>
                      <a:cubicBezTo>
                        <a:pt x="12581" y="21228"/>
                        <a:pt x="13281" y="20837"/>
                        <a:pt x="13933" y="20388"/>
                      </a:cubicBezTo>
                      <a:cubicBezTo>
                        <a:pt x="21600" y="15114"/>
                        <a:pt x="21600" y="6561"/>
                        <a:pt x="13933" y="1286"/>
                      </a:cubicBezTo>
                      <a:cubicBezTo>
                        <a:pt x="13242" y="810"/>
                        <a:pt x="12498" y="390"/>
                        <a:pt x="11736" y="0"/>
                      </a:cubicBezTo>
                      <a:close/>
                    </a:path>
                  </a:pathLst>
                </a:custGeom>
                <a:solidFill>
                  <a:srgbClr val="FFD67E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3994" name="Circle"/>
                <p:cNvSpPr/>
                <p:nvPr/>
              </p:nvSpPr>
              <p:spPr>
                <a:xfrm>
                  <a:off x="0" y="0"/>
                  <a:ext cx="2426184" cy="2421856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</p:grpSp>
        </p:grpSp>
        <p:sp>
          <p:nvSpPr>
            <p:cNvPr id="3997" name="Competitive offerings"/>
            <p:cNvSpPr txBox="1"/>
            <p:nvPr/>
          </p:nvSpPr>
          <p:spPr>
            <a:xfrm>
              <a:off x="98427" y="2117267"/>
              <a:ext cx="1382849" cy="541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Competitive offerings</a:t>
              </a:r>
            </a:p>
          </p:txBody>
        </p:sp>
        <p:sp>
          <p:nvSpPr>
            <p:cNvPr id="3998" name="Current offering"/>
            <p:cNvSpPr txBox="1"/>
            <p:nvPr/>
          </p:nvSpPr>
          <p:spPr>
            <a:xfrm>
              <a:off x="788660" y="0"/>
              <a:ext cx="859762" cy="541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90000"/>
                </a:lnSpc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Current offering</a:t>
              </a:r>
            </a:p>
          </p:txBody>
        </p:sp>
        <p:sp>
          <p:nvSpPr>
            <p:cNvPr id="3999" name="New   offering"/>
            <p:cNvSpPr txBox="1"/>
            <p:nvPr/>
          </p:nvSpPr>
          <p:spPr>
            <a:xfrm>
              <a:off x="2399332" y="2320455"/>
              <a:ext cx="975340" cy="541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lnSpc>
                  <a:spcPct val="90000"/>
                </a:lnSpc>
                <a:defRPr b="1">
                  <a:uFill>
                    <a:solidFill>
                      <a:srgbClr val="000000"/>
                    </a:solidFill>
                  </a:uFill>
                </a:defRPr>
              </a:pPr>
              <a:r>
                <a:rPr b="0" dirty="0"/>
                <a:t>New  </a:t>
              </a:r>
              <a:br>
                <a:rPr b="0" dirty="0"/>
              </a:br>
              <a:r>
                <a:rPr b="0" dirty="0"/>
                <a:t>offering</a:t>
              </a:r>
            </a:p>
          </p:txBody>
        </p:sp>
      </p:grpSp>
      <p:sp>
        <p:nvSpPr>
          <p:cNvPr id="4001" name="A. Single offering"/>
          <p:cNvSpPr txBox="1"/>
          <p:nvPr/>
        </p:nvSpPr>
        <p:spPr>
          <a:xfrm>
            <a:off x="2004539" y="6244184"/>
            <a:ext cx="2383920" cy="541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A. Single offering</a:t>
            </a:r>
          </a:p>
        </p:txBody>
      </p:sp>
      <p:sp>
        <p:nvSpPr>
          <p:cNvPr id="4002" name="B. Two offerings without       cannibalization"/>
          <p:cNvSpPr txBox="1"/>
          <p:nvPr/>
        </p:nvSpPr>
        <p:spPr>
          <a:xfrm>
            <a:off x="5161186" y="6244184"/>
            <a:ext cx="2383920" cy="541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pPr>
            <a:r>
              <a:t>B. Two offerings without  </a:t>
            </a:r>
            <a:br/>
            <a:r>
              <a:t>    cannibalization</a:t>
            </a:r>
          </a:p>
        </p:txBody>
      </p:sp>
      <p:sp>
        <p:nvSpPr>
          <p:cNvPr id="4003" name="C. Two offerings with      cannibalization"/>
          <p:cNvSpPr txBox="1"/>
          <p:nvPr/>
        </p:nvSpPr>
        <p:spPr>
          <a:xfrm>
            <a:off x="8698551" y="6244184"/>
            <a:ext cx="2383920" cy="541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pPr>
            <a:r>
              <a:t>C. Two offerings with</a:t>
            </a:r>
            <a:br/>
            <a:r>
              <a:t>     cannibalization</a:t>
            </a:r>
          </a:p>
        </p:txBody>
      </p:sp>
    </p:spTree>
    <p:extLst>
      <p:ext uri="{BB962C8B-B14F-4D97-AF65-F5344CB8AC3E}">
        <p14:creationId xmlns:p14="http://schemas.microsoft.com/office/powerpoint/2010/main" val="191718100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06" name="Figure 14. The Fighting-Brand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7</a:t>
            </a:r>
            <a:r>
              <a:rPr dirty="0"/>
              <a:t>. The Fighting-Brand Strategy</a:t>
            </a:r>
          </a:p>
        </p:txBody>
      </p:sp>
      <p:grpSp>
        <p:nvGrpSpPr>
          <p:cNvPr id="4023" name="Group"/>
          <p:cNvGrpSpPr/>
          <p:nvPr/>
        </p:nvGrpSpPr>
        <p:grpSpPr>
          <a:xfrm>
            <a:off x="4053004" y="3209637"/>
            <a:ext cx="4898793" cy="3441908"/>
            <a:chOff x="0" y="64548"/>
            <a:chExt cx="4898792" cy="3441907"/>
          </a:xfrm>
        </p:grpSpPr>
        <p:sp>
          <p:nvSpPr>
            <p:cNvPr id="4007" name="Line"/>
            <p:cNvSpPr/>
            <p:nvPr/>
          </p:nvSpPr>
          <p:spPr>
            <a:xfrm flipV="1">
              <a:off x="905440" y="69724"/>
              <a:ext cx="1" cy="29900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08" name="Line"/>
            <p:cNvSpPr/>
            <p:nvPr/>
          </p:nvSpPr>
          <p:spPr>
            <a:xfrm>
              <a:off x="903649" y="3056366"/>
              <a:ext cx="388490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09" name="Time"/>
            <p:cNvSpPr txBox="1"/>
            <p:nvPr/>
          </p:nvSpPr>
          <p:spPr>
            <a:xfrm>
              <a:off x="4100723" y="3132075"/>
              <a:ext cx="656848" cy="374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Time</a:t>
              </a:r>
            </a:p>
          </p:txBody>
        </p:sp>
        <p:sp>
          <p:nvSpPr>
            <p:cNvPr id="4010" name="Price…"/>
            <p:cNvSpPr txBox="1"/>
            <p:nvPr/>
          </p:nvSpPr>
          <p:spPr>
            <a:xfrm>
              <a:off x="0" y="64548"/>
              <a:ext cx="786413" cy="61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Price </a:t>
              </a:r>
            </a:p>
            <a:p>
              <a: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Quality</a:t>
              </a:r>
            </a:p>
          </p:txBody>
        </p:sp>
        <p:sp>
          <p:nvSpPr>
            <p:cNvPr id="4011" name="Circle"/>
            <p:cNvSpPr/>
            <p:nvPr/>
          </p:nvSpPr>
          <p:spPr>
            <a:xfrm>
              <a:off x="3099676" y="1754270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12" name="Circle"/>
            <p:cNvSpPr/>
            <p:nvPr/>
          </p:nvSpPr>
          <p:spPr>
            <a:xfrm>
              <a:off x="3289424" y="1882388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13" name="Circle"/>
            <p:cNvSpPr/>
            <p:nvPr/>
          </p:nvSpPr>
          <p:spPr>
            <a:xfrm>
              <a:off x="3061576" y="2109933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14" name="Circle"/>
            <p:cNvSpPr/>
            <p:nvPr/>
          </p:nvSpPr>
          <p:spPr>
            <a:xfrm>
              <a:off x="3273849" y="2109933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15" name="Incumbent brand"/>
            <p:cNvSpPr txBox="1"/>
            <p:nvPr/>
          </p:nvSpPr>
          <p:spPr>
            <a:xfrm>
              <a:off x="899312" y="554765"/>
              <a:ext cx="1335956" cy="611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Incumbent brand</a:t>
              </a:r>
            </a:p>
          </p:txBody>
        </p:sp>
        <p:sp>
          <p:nvSpPr>
            <p:cNvPr id="4016" name="Fighting brand"/>
            <p:cNvSpPr txBox="1"/>
            <p:nvPr/>
          </p:nvSpPr>
          <p:spPr>
            <a:xfrm>
              <a:off x="3386515" y="2536289"/>
              <a:ext cx="1434317" cy="329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Fighting brand</a:t>
              </a:r>
            </a:p>
          </p:txBody>
        </p:sp>
        <p:sp>
          <p:nvSpPr>
            <p:cNvPr id="4017" name="Low-price competitors"/>
            <p:cNvSpPr txBox="1"/>
            <p:nvPr/>
          </p:nvSpPr>
          <p:spPr>
            <a:xfrm>
              <a:off x="3562836" y="1836677"/>
              <a:ext cx="1335956" cy="47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Low-price competitors</a:t>
              </a:r>
            </a:p>
          </p:txBody>
        </p:sp>
        <p:sp>
          <p:nvSpPr>
            <p:cNvPr id="4018" name="Line"/>
            <p:cNvSpPr/>
            <p:nvPr/>
          </p:nvSpPr>
          <p:spPr>
            <a:xfrm>
              <a:off x="1602090" y="1195600"/>
              <a:ext cx="1517273" cy="170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19" name="Line"/>
            <p:cNvSpPr/>
            <p:nvPr/>
          </p:nvSpPr>
          <p:spPr>
            <a:xfrm>
              <a:off x="1649802" y="1259620"/>
              <a:ext cx="1505065" cy="13634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20" name="Circle"/>
            <p:cNvSpPr/>
            <p:nvPr/>
          </p:nvSpPr>
          <p:spPr>
            <a:xfrm>
              <a:off x="1549732" y="1132931"/>
              <a:ext cx="149401" cy="14934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21" name="Circle"/>
            <p:cNvSpPr/>
            <p:nvPr/>
          </p:nvSpPr>
          <p:spPr>
            <a:xfrm>
              <a:off x="3152063" y="2626168"/>
              <a:ext cx="149402" cy="14934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22" name="Circle"/>
            <p:cNvSpPr/>
            <p:nvPr/>
          </p:nvSpPr>
          <p:spPr>
            <a:xfrm>
              <a:off x="3152063" y="1132931"/>
              <a:ext cx="149402" cy="14934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81494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26" name="Figure 15. The Sandwich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8</a:t>
            </a:r>
            <a:r>
              <a:rPr dirty="0"/>
              <a:t>. The Sandwich Strategy</a:t>
            </a:r>
          </a:p>
        </p:txBody>
      </p:sp>
      <p:grpSp>
        <p:nvGrpSpPr>
          <p:cNvPr id="4044" name="Group"/>
          <p:cNvGrpSpPr/>
          <p:nvPr/>
        </p:nvGrpSpPr>
        <p:grpSpPr>
          <a:xfrm>
            <a:off x="4036753" y="3200821"/>
            <a:ext cx="4898793" cy="3438024"/>
            <a:chOff x="0" y="43032"/>
            <a:chExt cx="4898792" cy="3438023"/>
          </a:xfrm>
        </p:grpSpPr>
        <p:sp>
          <p:nvSpPr>
            <p:cNvPr id="4027" name="Line"/>
            <p:cNvSpPr/>
            <p:nvPr/>
          </p:nvSpPr>
          <p:spPr>
            <a:xfrm flipV="1">
              <a:off x="905440" y="44324"/>
              <a:ext cx="1" cy="29900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28" name="Line"/>
            <p:cNvSpPr/>
            <p:nvPr/>
          </p:nvSpPr>
          <p:spPr>
            <a:xfrm>
              <a:off x="903649" y="3030966"/>
              <a:ext cx="388490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29" name="Time"/>
            <p:cNvSpPr txBox="1"/>
            <p:nvPr/>
          </p:nvSpPr>
          <p:spPr>
            <a:xfrm>
              <a:off x="4113423" y="3106675"/>
              <a:ext cx="656848" cy="374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Time</a:t>
              </a:r>
            </a:p>
          </p:txBody>
        </p:sp>
        <p:sp>
          <p:nvSpPr>
            <p:cNvPr id="4030" name="Price…"/>
            <p:cNvSpPr txBox="1"/>
            <p:nvPr/>
          </p:nvSpPr>
          <p:spPr>
            <a:xfrm>
              <a:off x="0" y="43032"/>
              <a:ext cx="786413" cy="61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Price </a:t>
              </a:r>
            </a:p>
            <a:p>
              <a: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Quality</a:t>
              </a:r>
            </a:p>
          </p:txBody>
        </p:sp>
        <p:sp>
          <p:nvSpPr>
            <p:cNvPr id="4031" name="Circle"/>
            <p:cNvSpPr/>
            <p:nvPr/>
          </p:nvSpPr>
          <p:spPr>
            <a:xfrm>
              <a:off x="3099676" y="1728870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32" name="Circle"/>
            <p:cNvSpPr/>
            <p:nvPr/>
          </p:nvSpPr>
          <p:spPr>
            <a:xfrm>
              <a:off x="3289424" y="1856988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33" name="Circle"/>
            <p:cNvSpPr/>
            <p:nvPr/>
          </p:nvSpPr>
          <p:spPr>
            <a:xfrm>
              <a:off x="3061576" y="2084533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34" name="Circle"/>
            <p:cNvSpPr/>
            <p:nvPr/>
          </p:nvSpPr>
          <p:spPr>
            <a:xfrm>
              <a:off x="3273849" y="2084533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35" name="Incumbent brand"/>
            <p:cNvSpPr txBox="1"/>
            <p:nvPr/>
          </p:nvSpPr>
          <p:spPr>
            <a:xfrm>
              <a:off x="899312" y="529365"/>
              <a:ext cx="1335956" cy="611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Incumbent brand</a:t>
              </a:r>
            </a:p>
          </p:txBody>
        </p:sp>
        <p:sp>
          <p:nvSpPr>
            <p:cNvPr id="4036" name="Fighting brand"/>
            <p:cNvSpPr txBox="1"/>
            <p:nvPr/>
          </p:nvSpPr>
          <p:spPr>
            <a:xfrm>
              <a:off x="3284915" y="2510889"/>
              <a:ext cx="1536908" cy="329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Fighting brand</a:t>
              </a:r>
            </a:p>
          </p:txBody>
        </p:sp>
        <p:sp>
          <p:nvSpPr>
            <p:cNvPr id="4037" name="Low-price competitors"/>
            <p:cNvSpPr txBox="1"/>
            <p:nvPr/>
          </p:nvSpPr>
          <p:spPr>
            <a:xfrm>
              <a:off x="3562836" y="1811277"/>
              <a:ext cx="1335956" cy="47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Low-price competitors</a:t>
              </a:r>
            </a:p>
          </p:txBody>
        </p:sp>
        <p:sp>
          <p:nvSpPr>
            <p:cNvPr id="4038" name="Premium brand"/>
            <p:cNvSpPr txBox="1"/>
            <p:nvPr/>
          </p:nvSpPr>
          <p:spPr>
            <a:xfrm>
              <a:off x="3284915" y="246430"/>
              <a:ext cx="1536908" cy="374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Premium brand</a:t>
              </a:r>
            </a:p>
          </p:txBody>
        </p:sp>
        <p:sp>
          <p:nvSpPr>
            <p:cNvPr id="4039" name="Line"/>
            <p:cNvSpPr/>
            <p:nvPr/>
          </p:nvSpPr>
          <p:spPr>
            <a:xfrm flipV="1">
              <a:off x="1696737" y="477086"/>
              <a:ext cx="1317978" cy="6972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40" name="Line"/>
            <p:cNvSpPr/>
            <p:nvPr/>
          </p:nvSpPr>
          <p:spPr>
            <a:xfrm>
              <a:off x="1682291" y="1213533"/>
              <a:ext cx="1352252" cy="13794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41" name="Circle"/>
            <p:cNvSpPr/>
            <p:nvPr/>
          </p:nvSpPr>
          <p:spPr>
            <a:xfrm>
              <a:off x="1549732" y="1107531"/>
              <a:ext cx="149401" cy="14934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42" name="Circle"/>
            <p:cNvSpPr/>
            <p:nvPr/>
          </p:nvSpPr>
          <p:spPr>
            <a:xfrm>
              <a:off x="3050463" y="2600768"/>
              <a:ext cx="149402" cy="14934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43" name="Circle"/>
            <p:cNvSpPr/>
            <p:nvPr/>
          </p:nvSpPr>
          <p:spPr>
            <a:xfrm>
              <a:off x="3050463" y="358948"/>
              <a:ext cx="149402" cy="14934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655996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47" name="Figure 16. The Good-Better-Best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9</a:t>
            </a:r>
            <a:r>
              <a:rPr dirty="0"/>
              <a:t>. The Good-Better-Best Strategy</a:t>
            </a:r>
          </a:p>
        </p:txBody>
      </p:sp>
      <p:grpSp>
        <p:nvGrpSpPr>
          <p:cNvPr id="4068" name="Group"/>
          <p:cNvGrpSpPr/>
          <p:nvPr/>
        </p:nvGrpSpPr>
        <p:grpSpPr>
          <a:xfrm>
            <a:off x="4036753" y="3182584"/>
            <a:ext cx="4898793" cy="3456261"/>
            <a:chOff x="0" y="12095"/>
            <a:chExt cx="4898792" cy="3456260"/>
          </a:xfrm>
        </p:grpSpPr>
        <p:sp>
          <p:nvSpPr>
            <p:cNvPr id="4048" name="Line"/>
            <p:cNvSpPr/>
            <p:nvPr/>
          </p:nvSpPr>
          <p:spPr>
            <a:xfrm flipV="1">
              <a:off x="905440" y="31624"/>
              <a:ext cx="1" cy="29900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49" name="Line"/>
            <p:cNvSpPr/>
            <p:nvPr/>
          </p:nvSpPr>
          <p:spPr>
            <a:xfrm>
              <a:off x="903649" y="3018266"/>
              <a:ext cx="388490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50" name="Price…"/>
            <p:cNvSpPr txBox="1"/>
            <p:nvPr/>
          </p:nvSpPr>
          <p:spPr>
            <a:xfrm>
              <a:off x="0" y="19574"/>
              <a:ext cx="786413" cy="61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Price </a:t>
              </a:r>
            </a:p>
            <a:p>
              <a: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Quality</a:t>
              </a:r>
            </a:p>
          </p:txBody>
        </p:sp>
        <p:sp>
          <p:nvSpPr>
            <p:cNvPr id="4051" name="Circle"/>
            <p:cNvSpPr/>
            <p:nvPr/>
          </p:nvSpPr>
          <p:spPr>
            <a:xfrm>
              <a:off x="3099676" y="1741570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52" name="Circle"/>
            <p:cNvSpPr/>
            <p:nvPr/>
          </p:nvSpPr>
          <p:spPr>
            <a:xfrm>
              <a:off x="3289424" y="1869688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53" name="Circle"/>
            <p:cNvSpPr/>
            <p:nvPr/>
          </p:nvSpPr>
          <p:spPr>
            <a:xfrm>
              <a:off x="3061576" y="2097233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54" name="Circle"/>
            <p:cNvSpPr/>
            <p:nvPr/>
          </p:nvSpPr>
          <p:spPr>
            <a:xfrm>
              <a:off x="3273849" y="2097233"/>
              <a:ext cx="155755" cy="155936"/>
            </a:xfrm>
            <a:prstGeom prst="ellipse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055" name="Incumbent brand"/>
            <p:cNvSpPr txBox="1"/>
            <p:nvPr/>
          </p:nvSpPr>
          <p:spPr>
            <a:xfrm>
              <a:off x="899312" y="605565"/>
              <a:ext cx="1335956" cy="611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Incumbent brand</a:t>
              </a:r>
            </a:p>
          </p:txBody>
        </p:sp>
        <p:sp>
          <p:nvSpPr>
            <p:cNvPr id="4056" name="Good"/>
            <p:cNvSpPr txBox="1"/>
            <p:nvPr/>
          </p:nvSpPr>
          <p:spPr>
            <a:xfrm>
              <a:off x="3386515" y="2498189"/>
              <a:ext cx="793810" cy="329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Good</a:t>
              </a:r>
            </a:p>
          </p:txBody>
        </p:sp>
        <p:sp>
          <p:nvSpPr>
            <p:cNvPr id="4057" name="Low-price competitors"/>
            <p:cNvSpPr txBox="1"/>
            <p:nvPr/>
          </p:nvSpPr>
          <p:spPr>
            <a:xfrm>
              <a:off x="3562836" y="1823977"/>
              <a:ext cx="1335956" cy="475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Low-price competitors</a:t>
              </a:r>
            </a:p>
          </p:txBody>
        </p:sp>
        <p:sp>
          <p:nvSpPr>
            <p:cNvPr id="4058" name="Best"/>
            <p:cNvSpPr txBox="1"/>
            <p:nvPr/>
          </p:nvSpPr>
          <p:spPr>
            <a:xfrm>
              <a:off x="3386515" y="12095"/>
              <a:ext cx="503142" cy="374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Best</a:t>
              </a:r>
            </a:p>
          </p:txBody>
        </p:sp>
        <p:sp>
          <p:nvSpPr>
            <p:cNvPr id="4059" name="Line"/>
            <p:cNvSpPr/>
            <p:nvPr/>
          </p:nvSpPr>
          <p:spPr>
            <a:xfrm flipV="1">
              <a:off x="1685482" y="251653"/>
              <a:ext cx="1431609" cy="10488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0" name="Line"/>
            <p:cNvSpPr/>
            <p:nvPr/>
          </p:nvSpPr>
          <p:spPr>
            <a:xfrm>
              <a:off x="1658795" y="1347049"/>
              <a:ext cx="1492625" cy="12670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1" name="Line"/>
            <p:cNvSpPr/>
            <p:nvPr/>
          </p:nvSpPr>
          <p:spPr>
            <a:xfrm>
              <a:off x="1707229" y="1342199"/>
              <a:ext cx="1411760" cy="85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2" name="Better"/>
            <p:cNvSpPr txBox="1"/>
            <p:nvPr/>
          </p:nvSpPr>
          <p:spPr>
            <a:xfrm>
              <a:off x="3386515" y="1189325"/>
              <a:ext cx="793810" cy="343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Better</a:t>
              </a:r>
            </a:p>
          </p:txBody>
        </p:sp>
        <p:sp>
          <p:nvSpPr>
            <p:cNvPr id="4063" name="Circle"/>
            <p:cNvSpPr/>
            <p:nvPr/>
          </p:nvSpPr>
          <p:spPr>
            <a:xfrm>
              <a:off x="1549732" y="1259931"/>
              <a:ext cx="149401" cy="14934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64" name="Circle"/>
            <p:cNvSpPr/>
            <p:nvPr/>
          </p:nvSpPr>
          <p:spPr>
            <a:xfrm>
              <a:off x="3152063" y="2588068"/>
              <a:ext cx="149402" cy="14934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65" name="Circle"/>
            <p:cNvSpPr/>
            <p:nvPr/>
          </p:nvSpPr>
          <p:spPr>
            <a:xfrm>
              <a:off x="3152063" y="1273790"/>
              <a:ext cx="149402" cy="14934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66" name="Circle"/>
            <p:cNvSpPr/>
            <p:nvPr/>
          </p:nvSpPr>
          <p:spPr>
            <a:xfrm>
              <a:off x="3152063" y="124613"/>
              <a:ext cx="149402" cy="149344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67" name="Time"/>
            <p:cNvSpPr txBox="1"/>
            <p:nvPr/>
          </p:nvSpPr>
          <p:spPr>
            <a:xfrm>
              <a:off x="4113423" y="3093975"/>
              <a:ext cx="656848" cy="374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5679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83" name="Figure 18. Break-Even Rate of Cannib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10</a:t>
            </a:r>
            <a:r>
              <a:rPr dirty="0"/>
              <a:t>. Break-Even Rate of Cannibalization </a:t>
            </a:r>
          </a:p>
        </p:txBody>
      </p:sp>
      <p:grpSp>
        <p:nvGrpSpPr>
          <p:cNvPr id="4091" name="Group"/>
          <p:cNvGrpSpPr/>
          <p:nvPr/>
        </p:nvGrpSpPr>
        <p:grpSpPr>
          <a:xfrm>
            <a:off x="3224952" y="3333066"/>
            <a:ext cx="3084214" cy="3087469"/>
            <a:chOff x="0" y="0"/>
            <a:chExt cx="3084212" cy="3087467"/>
          </a:xfrm>
        </p:grpSpPr>
        <p:sp>
          <p:nvSpPr>
            <p:cNvPr id="4084" name="Shape"/>
            <p:cNvSpPr/>
            <p:nvPr/>
          </p:nvSpPr>
          <p:spPr>
            <a:xfrm rot="18900000">
              <a:off x="1353462" y="147094"/>
              <a:ext cx="1221874" cy="194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600" extrusionOk="0">
                  <a:moveTo>
                    <a:pt x="11736" y="0"/>
                  </a:moveTo>
                  <a:lnTo>
                    <a:pt x="0" y="10740"/>
                  </a:lnTo>
                  <a:lnTo>
                    <a:pt x="11866" y="21600"/>
                  </a:lnTo>
                  <a:cubicBezTo>
                    <a:pt x="12581" y="21228"/>
                    <a:pt x="13281" y="20837"/>
                    <a:pt x="13933" y="20388"/>
                  </a:cubicBezTo>
                  <a:cubicBezTo>
                    <a:pt x="21600" y="15114"/>
                    <a:pt x="21600" y="6561"/>
                    <a:pt x="13933" y="1286"/>
                  </a:cubicBezTo>
                  <a:cubicBezTo>
                    <a:pt x="13242" y="810"/>
                    <a:pt x="12498" y="390"/>
                    <a:pt x="11736" y="0"/>
                  </a:cubicBezTo>
                  <a:close/>
                </a:path>
              </a:pathLst>
            </a:custGeom>
            <a:solidFill>
              <a:srgbClr val="3D749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4087" name="Group"/>
            <p:cNvGrpSpPr/>
            <p:nvPr/>
          </p:nvGrpSpPr>
          <p:grpSpPr>
            <a:xfrm rot="16200000">
              <a:off x="328073" y="336641"/>
              <a:ext cx="2426335" cy="2421856"/>
              <a:chOff x="0" y="0"/>
              <a:chExt cx="2426334" cy="2421855"/>
            </a:xfrm>
          </p:grpSpPr>
          <p:sp>
            <p:nvSpPr>
              <p:cNvPr id="4085" name="Shape"/>
              <p:cNvSpPr/>
              <p:nvPr/>
            </p:nvSpPr>
            <p:spPr>
              <a:xfrm>
                <a:off x="1210016" y="239370"/>
                <a:ext cx="1216319" cy="193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3" h="21600" extrusionOk="0">
                    <a:moveTo>
                      <a:pt x="11736" y="0"/>
                    </a:moveTo>
                    <a:lnTo>
                      <a:pt x="0" y="10740"/>
                    </a:lnTo>
                    <a:lnTo>
                      <a:pt x="11866" y="21600"/>
                    </a:lnTo>
                    <a:cubicBezTo>
                      <a:pt x="12581" y="21228"/>
                      <a:pt x="13281" y="20837"/>
                      <a:pt x="13933" y="20388"/>
                    </a:cubicBezTo>
                    <a:cubicBezTo>
                      <a:pt x="21600" y="15114"/>
                      <a:pt x="21600" y="6561"/>
                      <a:pt x="13933" y="1286"/>
                    </a:cubicBezTo>
                    <a:cubicBezTo>
                      <a:pt x="13242" y="810"/>
                      <a:pt x="12498" y="390"/>
                      <a:pt x="117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086" name="Circle"/>
              <p:cNvSpPr/>
              <p:nvPr/>
            </p:nvSpPr>
            <p:spPr>
              <a:xfrm>
                <a:off x="0" y="0"/>
                <a:ext cx="2426184" cy="2421856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4090" name="Group"/>
            <p:cNvGrpSpPr/>
            <p:nvPr/>
          </p:nvGrpSpPr>
          <p:grpSpPr>
            <a:xfrm rot="20460000">
              <a:off x="328148" y="336641"/>
              <a:ext cx="2426185" cy="2421857"/>
              <a:chOff x="0" y="0"/>
              <a:chExt cx="2426183" cy="2421855"/>
            </a:xfrm>
          </p:grpSpPr>
          <p:sp>
            <p:nvSpPr>
              <p:cNvPr id="4088" name="Circle"/>
              <p:cNvSpPr/>
              <p:nvPr/>
            </p:nvSpPr>
            <p:spPr>
              <a:xfrm>
                <a:off x="0" y="0"/>
                <a:ext cx="2426184" cy="2421856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089" name="Shape"/>
              <p:cNvSpPr/>
              <p:nvPr/>
            </p:nvSpPr>
            <p:spPr>
              <a:xfrm>
                <a:off x="516491" y="133"/>
                <a:ext cx="1415273" cy="1204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34" y="0"/>
                    </a:moveTo>
                    <a:cubicBezTo>
                      <a:pt x="6905" y="0"/>
                      <a:pt x="3181" y="1334"/>
                      <a:pt x="0" y="3959"/>
                    </a:cubicBezTo>
                    <a:lnTo>
                      <a:pt x="10532" y="21600"/>
                    </a:lnTo>
                    <a:lnTo>
                      <a:pt x="21600" y="4247"/>
                    </a:lnTo>
                    <a:cubicBezTo>
                      <a:pt x="18346" y="1431"/>
                      <a:pt x="14495" y="0"/>
                      <a:pt x="10634" y="0"/>
                    </a:cubicBezTo>
                    <a:close/>
                  </a:path>
                </a:pathLst>
              </a:custGeom>
              <a:solidFill>
                <a:srgbClr val="FFD67E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4092" name="Competitive offerings"/>
          <p:cNvSpPr txBox="1"/>
          <p:nvPr/>
        </p:nvSpPr>
        <p:spPr>
          <a:xfrm>
            <a:off x="4075634" y="5175793"/>
            <a:ext cx="1382849" cy="541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Competitive offerings</a:t>
            </a:r>
          </a:p>
        </p:txBody>
      </p:sp>
      <p:sp>
        <p:nvSpPr>
          <p:cNvPr id="4093" name="Sales volume of the incumbent offering unaffected by the new offering"/>
          <p:cNvSpPr txBox="1"/>
          <p:nvPr/>
        </p:nvSpPr>
        <p:spPr>
          <a:xfrm>
            <a:off x="6686438" y="3691760"/>
            <a:ext cx="3208977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1300">
              <a:lnSpc>
                <a:spcPct val="90000"/>
              </a:lnSpc>
            </a:lvl1pPr>
          </a:lstStyle>
          <a:p>
            <a:r>
              <a:t>Sales volume of the incumbent offering unaffected by the new offering</a:t>
            </a:r>
          </a:p>
        </p:txBody>
      </p:sp>
      <p:sp>
        <p:nvSpPr>
          <p:cNvPr id="4094" name="Sales volume of the incumbent offering cannibalized by the new offering"/>
          <p:cNvSpPr txBox="1"/>
          <p:nvPr/>
        </p:nvSpPr>
        <p:spPr>
          <a:xfrm>
            <a:off x="6675006" y="4493105"/>
            <a:ext cx="3231842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1300">
              <a:lnSpc>
                <a:spcPct val="90000"/>
              </a:lnSpc>
            </a:lvl1pPr>
          </a:lstStyle>
          <a:p>
            <a:r>
              <a:t>Sales volume of the incumbent offering cannibalized by the new offering</a:t>
            </a:r>
          </a:p>
        </p:txBody>
      </p:sp>
      <p:sp>
        <p:nvSpPr>
          <p:cNvPr id="4095" name="Sales volume of the new offering gained from the competitive offerings"/>
          <p:cNvSpPr txBox="1"/>
          <p:nvPr/>
        </p:nvSpPr>
        <p:spPr>
          <a:xfrm>
            <a:off x="6686438" y="5307149"/>
            <a:ext cx="3208977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1300">
              <a:lnSpc>
                <a:spcPct val="90000"/>
              </a:lnSpc>
            </a:lvl1pPr>
          </a:lstStyle>
          <a:p>
            <a:r>
              <a:t>Sales volume of the new offering gained from the competitive offerings</a:t>
            </a:r>
          </a:p>
        </p:txBody>
      </p:sp>
      <p:sp>
        <p:nvSpPr>
          <p:cNvPr id="4096" name="Square"/>
          <p:cNvSpPr/>
          <p:nvPr/>
        </p:nvSpPr>
        <p:spPr>
          <a:xfrm>
            <a:off x="6431103" y="5594007"/>
            <a:ext cx="152401" cy="15240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097" name="Square"/>
          <p:cNvSpPr/>
          <p:nvPr/>
        </p:nvSpPr>
        <p:spPr>
          <a:xfrm>
            <a:off x="6431103" y="3999255"/>
            <a:ext cx="152401" cy="152401"/>
          </a:xfrm>
          <a:prstGeom prst="rect">
            <a:avLst/>
          </a:prstGeom>
          <a:solidFill>
            <a:srgbClr val="FFD67E"/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098" name="Square"/>
          <p:cNvSpPr/>
          <p:nvPr/>
        </p:nvSpPr>
        <p:spPr>
          <a:xfrm>
            <a:off x="6431103" y="4800600"/>
            <a:ext cx="152401" cy="152400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13033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57" name="Chapter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14</a:t>
            </a:r>
            <a:endParaRPr dirty="0"/>
          </a:p>
        </p:txBody>
      </p:sp>
      <p:sp>
        <p:nvSpPr>
          <p:cNvPr id="3758" name="Gaining and Defending Market Posit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Gaining and Defending Market Position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61" name="Figure 1. Steal-Share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Steal-Share Strategy</a:t>
            </a:r>
          </a:p>
        </p:txBody>
      </p:sp>
      <p:grpSp>
        <p:nvGrpSpPr>
          <p:cNvPr id="3769" name="Group"/>
          <p:cNvGrpSpPr/>
          <p:nvPr/>
        </p:nvGrpSpPr>
        <p:grpSpPr>
          <a:xfrm>
            <a:off x="5025649" y="3418905"/>
            <a:ext cx="2921001" cy="2915790"/>
            <a:chOff x="0" y="0"/>
            <a:chExt cx="2921000" cy="2915788"/>
          </a:xfrm>
        </p:grpSpPr>
        <p:sp>
          <p:nvSpPr>
            <p:cNvPr id="3762" name="Shape"/>
            <p:cNvSpPr/>
            <p:nvPr/>
          </p:nvSpPr>
          <p:spPr>
            <a:xfrm>
              <a:off x="1456679" y="744798"/>
              <a:ext cx="892635" cy="70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53" y="0"/>
                  </a:moveTo>
                  <a:lnTo>
                    <a:pt x="0" y="21600"/>
                  </a:lnTo>
                  <a:lnTo>
                    <a:pt x="21600" y="21580"/>
                  </a:lnTo>
                  <a:cubicBezTo>
                    <a:pt x="21574" y="14710"/>
                    <a:pt x="19474" y="7844"/>
                    <a:pt x="15300" y="2602"/>
                  </a:cubicBezTo>
                  <a:cubicBezTo>
                    <a:pt x="14528" y="1633"/>
                    <a:pt x="13705" y="791"/>
                    <a:pt x="12853" y="0"/>
                  </a:cubicBezTo>
                  <a:close/>
                </a:path>
              </a:pathLst>
            </a:custGeom>
            <a:solidFill>
              <a:srgbClr val="3D749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763" name="Shape"/>
            <p:cNvSpPr/>
            <p:nvPr/>
          </p:nvSpPr>
          <p:spPr>
            <a:xfrm>
              <a:off x="950004" y="570578"/>
              <a:ext cx="1037166" cy="88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4" y="0"/>
                  </a:moveTo>
                  <a:cubicBezTo>
                    <a:pt x="6905" y="0"/>
                    <a:pt x="3181" y="1334"/>
                    <a:pt x="0" y="3959"/>
                  </a:cubicBezTo>
                  <a:lnTo>
                    <a:pt x="10532" y="21600"/>
                  </a:lnTo>
                  <a:lnTo>
                    <a:pt x="21600" y="4247"/>
                  </a:lnTo>
                  <a:cubicBezTo>
                    <a:pt x="18346" y="1431"/>
                    <a:pt x="14495" y="0"/>
                    <a:pt x="10634" y="0"/>
                  </a:cubicBez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764" name="Circle"/>
            <p:cNvSpPr/>
            <p:nvPr/>
          </p:nvSpPr>
          <p:spPr>
            <a:xfrm>
              <a:off x="571500" y="570480"/>
              <a:ext cx="1778001" cy="1774829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65" name="Arrow"/>
            <p:cNvSpPr/>
            <p:nvPr/>
          </p:nvSpPr>
          <p:spPr>
            <a:xfrm rot="2280000">
              <a:off x="1581581" y="943599"/>
              <a:ext cx="300889" cy="2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1" y="14358"/>
                  </a:moveTo>
                  <a:lnTo>
                    <a:pt x="5841" y="21600"/>
                  </a:lnTo>
                  <a:lnTo>
                    <a:pt x="0" y="10800"/>
                  </a:lnTo>
                  <a:lnTo>
                    <a:pt x="5841" y="0"/>
                  </a:lnTo>
                  <a:lnTo>
                    <a:pt x="5841" y="7242"/>
                  </a:lnTo>
                  <a:lnTo>
                    <a:pt x="21600" y="7242"/>
                  </a:lnTo>
                  <a:lnTo>
                    <a:pt x="21600" y="14358"/>
                  </a:ln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66" name="Circle"/>
            <p:cNvSpPr/>
            <p:nvPr/>
          </p:nvSpPr>
          <p:spPr>
            <a:xfrm>
              <a:off x="0" y="0"/>
              <a:ext cx="2921000" cy="2915789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67" name="Current users"/>
            <p:cNvSpPr txBox="1"/>
            <p:nvPr/>
          </p:nvSpPr>
          <p:spPr>
            <a:xfrm>
              <a:off x="865175" y="1628297"/>
              <a:ext cx="119065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Current users</a:t>
              </a:r>
            </a:p>
          </p:txBody>
        </p:sp>
        <p:sp>
          <p:nvSpPr>
            <p:cNvPr id="3768" name="New users"/>
            <p:cNvSpPr txBox="1"/>
            <p:nvPr/>
          </p:nvSpPr>
          <p:spPr>
            <a:xfrm>
              <a:off x="865175" y="2398078"/>
              <a:ext cx="119065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New users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72" name="Figure 2. Market-Growth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Market-Growth Strategy</a:t>
            </a:r>
          </a:p>
        </p:txBody>
      </p:sp>
      <p:grpSp>
        <p:nvGrpSpPr>
          <p:cNvPr id="3781" name="Group"/>
          <p:cNvGrpSpPr/>
          <p:nvPr/>
        </p:nvGrpSpPr>
        <p:grpSpPr>
          <a:xfrm>
            <a:off x="5041812" y="3418905"/>
            <a:ext cx="2921176" cy="2915790"/>
            <a:chOff x="0" y="0"/>
            <a:chExt cx="2921175" cy="2915788"/>
          </a:xfrm>
        </p:grpSpPr>
        <p:grpSp>
          <p:nvGrpSpPr>
            <p:cNvPr id="3776" name="Group"/>
            <p:cNvGrpSpPr/>
            <p:nvPr/>
          </p:nvGrpSpPr>
          <p:grpSpPr>
            <a:xfrm>
              <a:off x="571500" y="289162"/>
              <a:ext cx="2349676" cy="2056147"/>
              <a:chOff x="0" y="-281317"/>
              <a:chExt cx="2349675" cy="2056145"/>
            </a:xfrm>
          </p:grpSpPr>
          <p:sp>
            <p:nvSpPr>
              <p:cNvPr id="3773" name="Shape"/>
              <p:cNvSpPr/>
              <p:nvPr/>
            </p:nvSpPr>
            <p:spPr>
              <a:xfrm>
                <a:off x="885179" y="-281318"/>
                <a:ext cx="1464497" cy="1166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53" y="0"/>
                    </a:moveTo>
                    <a:lnTo>
                      <a:pt x="0" y="21600"/>
                    </a:lnTo>
                    <a:lnTo>
                      <a:pt x="21600" y="21580"/>
                    </a:lnTo>
                    <a:cubicBezTo>
                      <a:pt x="21574" y="14710"/>
                      <a:pt x="19474" y="7844"/>
                      <a:pt x="15300" y="2602"/>
                    </a:cubicBezTo>
                    <a:cubicBezTo>
                      <a:pt x="14528" y="1633"/>
                      <a:pt x="13705" y="791"/>
                      <a:pt x="12853" y="0"/>
                    </a:cubicBezTo>
                    <a:close/>
                  </a:path>
                </a:pathLst>
              </a:custGeom>
              <a:solidFill>
                <a:srgbClr val="FFD67E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3774" name="Shape"/>
              <p:cNvSpPr/>
              <p:nvPr/>
            </p:nvSpPr>
            <p:spPr>
              <a:xfrm>
                <a:off x="885179" y="174318"/>
                <a:ext cx="892635" cy="709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53" y="0"/>
                    </a:moveTo>
                    <a:lnTo>
                      <a:pt x="0" y="21600"/>
                    </a:lnTo>
                    <a:lnTo>
                      <a:pt x="21600" y="21580"/>
                    </a:lnTo>
                    <a:cubicBezTo>
                      <a:pt x="21574" y="14710"/>
                      <a:pt x="19474" y="7844"/>
                      <a:pt x="15300" y="2602"/>
                    </a:cubicBezTo>
                    <a:cubicBezTo>
                      <a:pt x="14528" y="1633"/>
                      <a:pt x="13705" y="791"/>
                      <a:pt x="12853" y="0"/>
                    </a:cubicBezTo>
                    <a:close/>
                  </a:path>
                </a:pathLst>
              </a:custGeom>
              <a:solidFill>
                <a:srgbClr val="3D749D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3775" name="Circle"/>
              <p:cNvSpPr/>
              <p:nvPr/>
            </p:nvSpPr>
            <p:spPr>
              <a:xfrm>
                <a:off x="0" y="0"/>
                <a:ext cx="1778000" cy="1774828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3777" name="Arrow"/>
            <p:cNvSpPr/>
            <p:nvPr/>
          </p:nvSpPr>
          <p:spPr>
            <a:xfrm rot="19800000" flipH="1">
              <a:off x="2102281" y="921374"/>
              <a:ext cx="300889" cy="2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1" y="14358"/>
                  </a:moveTo>
                  <a:lnTo>
                    <a:pt x="5841" y="21600"/>
                  </a:lnTo>
                  <a:lnTo>
                    <a:pt x="0" y="10800"/>
                  </a:lnTo>
                  <a:lnTo>
                    <a:pt x="5841" y="0"/>
                  </a:lnTo>
                  <a:lnTo>
                    <a:pt x="5841" y="7242"/>
                  </a:lnTo>
                  <a:lnTo>
                    <a:pt x="21600" y="7242"/>
                  </a:lnTo>
                  <a:lnTo>
                    <a:pt x="21600" y="14358"/>
                  </a:ln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78" name="Circle"/>
            <p:cNvSpPr/>
            <p:nvPr/>
          </p:nvSpPr>
          <p:spPr>
            <a:xfrm>
              <a:off x="0" y="0"/>
              <a:ext cx="2921000" cy="2915789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79" name="Current users"/>
            <p:cNvSpPr txBox="1"/>
            <p:nvPr/>
          </p:nvSpPr>
          <p:spPr>
            <a:xfrm>
              <a:off x="865175" y="1628297"/>
              <a:ext cx="119065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Current users</a:t>
              </a:r>
            </a:p>
          </p:txBody>
        </p:sp>
        <p:sp>
          <p:nvSpPr>
            <p:cNvPr id="3780" name="New users"/>
            <p:cNvSpPr txBox="1"/>
            <p:nvPr/>
          </p:nvSpPr>
          <p:spPr>
            <a:xfrm>
              <a:off x="865175" y="2398078"/>
              <a:ext cx="119065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New users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84" name="Figure 3. Market-Growth Strategy for a Superior Off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Market-Growth Strategy for a Superior Offering</a:t>
            </a:r>
          </a:p>
        </p:txBody>
      </p:sp>
      <p:grpSp>
        <p:nvGrpSpPr>
          <p:cNvPr id="3794" name="Group"/>
          <p:cNvGrpSpPr/>
          <p:nvPr/>
        </p:nvGrpSpPr>
        <p:grpSpPr>
          <a:xfrm>
            <a:off x="5019921" y="3415854"/>
            <a:ext cx="2932457" cy="2921892"/>
            <a:chOff x="0" y="0"/>
            <a:chExt cx="2932455" cy="2921891"/>
          </a:xfrm>
        </p:grpSpPr>
        <p:sp>
          <p:nvSpPr>
            <p:cNvPr id="3785" name="Shape"/>
            <p:cNvSpPr/>
            <p:nvPr/>
          </p:nvSpPr>
          <p:spPr>
            <a:xfrm>
              <a:off x="1475107" y="738201"/>
              <a:ext cx="892635" cy="70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53" y="0"/>
                  </a:moveTo>
                  <a:lnTo>
                    <a:pt x="0" y="21600"/>
                  </a:lnTo>
                  <a:lnTo>
                    <a:pt x="21600" y="21580"/>
                  </a:lnTo>
                  <a:cubicBezTo>
                    <a:pt x="21574" y="14710"/>
                    <a:pt x="19474" y="7844"/>
                    <a:pt x="15300" y="2602"/>
                  </a:cubicBezTo>
                  <a:cubicBezTo>
                    <a:pt x="14528" y="1633"/>
                    <a:pt x="13705" y="791"/>
                    <a:pt x="12853" y="0"/>
                  </a:cubicBezTo>
                  <a:close/>
                </a:path>
              </a:pathLst>
            </a:custGeom>
            <a:solidFill>
              <a:srgbClr val="3D749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786" name="Circle"/>
            <p:cNvSpPr/>
            <p:nvPr/>
          </p:nvSpPr>
          <p:spPr>
            <a:xfrm>
              <a:off x="5727" y="6102"/>
              <a:ext cx="2921001" cy="291579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87" name="Shape"/>
            <p:cNvSpPr/>
            <p:nvPr/>
          </p:nvSpPr>
          <p:spPr>
            <a:xfrm>
              <a:off x="0" y="0"/>
              <a:ext cx="2932456" cy="251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3" y="1228"/>
                    <a:pt x="2882" y="3682"/>
                  </a:cubicBezTo>
                  <a:cubicBezTo>
                    <a:pt x="-961" y="8591"/>
                    <a:pt x="-961" y="16551"/>
                    <a:pt x="2882" y="21460"/>
                  </a:cubicBezTo>
                  <a:cubicBezTo>
                    <a:pt x="2903" y="21487"/>
                    <a:pt x="2927" y="21511"/>
                    <a:pt x="2948" y="21538"/>
                  </a:cubicBezTo>
                  <a:lnTo>
                    <a:pt x="5703" y="18092"/>
                  </a:lnTo>
                  <a:cubicBezTo>
                    <a:pt x="5670" y="18053"/>
                    <a:pt x="5635" y="18020"/>
                    <a:pt x="5604" y="17979"/>
                  </a:cubicBezTo>
                  <a:cubicBezTo>
                    <a:pt x="3265" y="14991"/>
                    <a:pt x="3265" y="10147"/>
                    <a:pt x="5604" y="7159"/>
                  </a:cubicBezTo>
                  <a:cubicBezTo>
                    <a:pt x="6773" y="5665"/>
                    <a:pt x="8306" y="4917"/>
                    <a:pt x="9839" y="4917"/>
                  </a:cubicBezTo>
                  <a:cubicBezTo>
                    <a:pt x="11372" y="4917"/>
                    <a:pt x="12905" y="5665"/>
                    <a:pt x="14074" y="7159"/>
                  </a:cubicBezTo>
                  <a:cubicBezTo>
                    <a:pt x="16413" y="10147"/>
                    <a:pt x="16413" y="14991"/>
                    <a:pt x="14074" y="17979"/>
                  </a:cubicBezTo>
                  <a:cubicBezTo>
                    <a:pt x="14054" y="18005"/>
                    <a:pt x="14033" y="18026"/>
                    <a:pt x="14013" y="18051"/>
                  </a:cubicBezTo>
                  <a:lnTo>
                    <a:pt x="16676" y="21600"/>
                  </a:lnTo>
                  <a:cubicBezTo>
                    <a:pt x="16715" y="21551"/>
                    <a:pt x="16757" y="21509"/>
                    <a:pt x="16796" y="21460"/>
                  </a:cubicBezTo>
                  <a:cubicBezTo>
                    <a:pt x="20639" y="16551"/>
                    <a:pt x="20639" y="8591"/>
                    <a:pt x="16796" y="3682"/>
                  </a:cubicBezTo>
                  <a:cubicBezTo>
                    <a:pt x="14875" y="1228"/>
                    <a:pt x="12357" y="0"/>
                    <a:pt x="9839" y="0"/>
                  </a:cubicBezTo>
                  <a:close/>
                </a:path>
              </a:pathLst>
            </a:custGeom>
            <a:solidFill>
              <a:srgbClr val="FFD67E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88" name="Circle"/>
            <p:cNvSpPr/>
            <p:nvPr/>
          </p:nvSpPr>
          <p:spPr>
            <a:xfrm>
              <a:off x="577227" y="576583"/>
              <a:ext cx="1778001" cy="1774828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89" name="Arrow"/>
            <p:cNvSpPr/>
            <p:nvPr/>
          </p:nvSpPr>
          <p:spPr>
            <a:xfrm rot="19800000" flipH="1">
              <a:off x="2133408" y="902077"/>
              <a:ext cx="300890" cy="2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1" y="14358"/>
                  </a:moveTo>
                  <a:lnTo>
                    <a:pt x="5841" y="21600"/>
                  </a:lnTo>
                  <a:lnTo>
                    <a:pt x="0" y="10800"/>
                  </a:lnTo>
                  <a:lnTo>
                    <a:pt x="5841" y="0"/>
                  </a:lnTo>
                  <a:lnTo>
                    <a:pt x="5841" y="7242"/>
                  </a:lnTo>
                  <a:lnTo>
                    <a:pt x="21600" y="7242"/>
                  </a:lnTo>
                  <a:lnTo>
                    <a:pt x="21600" y="14358"/>
                  </a:ln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0" name="Current users"/>
            <p:cNvSpPr txBox="1"/>
            <p:nvPr/>
          </p:nvSpPr>
          <p:spPr>
            <a:xfrm>
              <a:off x="870903" y="1634400"/>
              <a:ext cx="1190649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Current users</a:t>
              </a:r>
            </a:p>
          </p:txBody>
        </p:sp>
        <p:sp>
          <p:nvSpPr>
            <p:cNvPr id="3791" name="New users"/>
            <p:cNvSpPr txBox="1"/>
            <p:nvPr/>
          </p:nvSpPr>
          <p:spPr>
            <a:xfrm>
              <a:off x="870903" y="2404181"/>
              <a:ext cx="119064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New users</a:t>
              </a:r>
            </a:p>
          </p:txBody>
        </p:sp>
        <p:sp>
          <p:nvSpPr>
            <p:cNvPr id="3792" name="Arrow"/>
            <p:cNvSpPr/>
            <p:nvPr/>
          </p:nvSpPr>
          <p:spPr>
            <a:xfrm rot="16620000" flipH="1">
              <a:off x="1930208" y="654427"/>
              <a:ext cx="300890" cy="2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1" y="14358"/>
                  </a:moveTo>
                  <a:lnTo>
                    <a:pt x="5841" y="21600"/>
                  </a:lnTo>
                  <a:lnTo>
                    <a:pt x="0" y="10800"/>
                  </a:lnTo>
                  <a:lnTo>
                    <a:pt x="5841" y="0"/>
                  </a:lnTo>
                  <a:lnTo>
                    <a:pt x="5841" y="7242"/>
                  </a:lnTo>
                  <a:lnTo>
                    <a:pt x="21600" y="7242"/>
                  </a:lnTo>
                  <a:lnTo>
                    <a:pt x="21600" y="14358"/>
                  </a:ln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3" name="Arrow"/>
            <p:cNvSpPr/>
            <p:nvPr/>
          </p:nvSpPr>
          <p:spPr>
            <a:xfrm rot="12360000">
              <a:off x="2228658" y="1242029"/>
              <a:ext cx="300890" cy="23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1" y="14358"/>
                  </a:moveTo>
                  <a:lnTo>
                    <a:pt x="5841" y="21600"/>
                  </a:lnTo>
                  <a:lnTo>
                    <a:pt x="0" y="10800"/>
                  </a:lnTo>
                  <a:lnTo>
                    <a:pt x="5841" y="0"/>
                  </a:lnTo>
                  <a:lnTo>
                    <a:pt x="5841" y="7242"/>
                  </a:lnTo>
                  <a:lnTo>
                    <a:pt x="21600" y="7242"/>
                  </a:lnTo>
                  <a:lnTo>
                    <a:pt x="21600" y="14358"/>
                  </a:ln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97" name="Figure 4. Market-Penetration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Market-Penetration Strategy</a:t>
            </a:r>
          </a:p>
        </p:txBody>
      </p:sp>
      <p:grpSp>
        <p:nvGrpSpPr>
          <p:cNvPr id="3804" name="Group"/>
          <p:cNvGrpSpPr/>
          <p:nvPr/>
        </p:nvGrpSpPr>
        <p:grpSpPr>
          <a:xfrm>
            <a:off x="5025649" y="3418905"/>
            <a:ext cx="2921001" cy="2915790"/>
            <a:chOff x="0" y="0"/>
            <a:chExt cx="2921000" cy="2915788"/>
          </a:xfrm>
        </p:grpSpPr>
        <p:sp>
          <p:nvSpPr>
            <p:cNvPr id="3798" name="Shape"/>
            <p:cNvSpPr/>
            <p:nvPr/>
          </p:nvSpPr>
          <p:spPr>
            <a:xfrm>
              <a:off x="1456679" y="744798"/>
              <a:ext cx="892635" cy="70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53" y="0"/>
                  </a:moveTo>
                  <a:lnTo>
                    <a:pt x="0" y="21600"/>
                  </a:lnTo>
                  <a:lnTo>
                    <a:pt x="21600" y="21580"/>
                  </a:lnTo>
                  <a:cubicBezTo>
                    <a:pt x="21574" y="14710"/>
                    <a:pt x="19474" y="7844"/>
                    <a:pt x="15300" y="2602"/>
                  </a:cubicBezTo>
                  <a:cubicBezTo>
                    <a:pt x="14528" y="1633"/>
                    <a:pt x="13705" y="791"/>
                    <a:pt x="12853" y="0"/>
                  </a:cubicBezTo>
                  <a:close/>
                </a:path>
              </a:pathLst>
            </a:custGeom>
            <a:solidFill>
              <a:srgbClr val="3D749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799" name="Circle"/>
            <p:cNvSpPr/>
            <p:nvPr/>
          </p:nvSpPr>
          <p:spPr>
            <a:xfrm>
              <a:off x="571500" y="570480"/>
              <a:ext cx="1778001" cy="1774829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00" name="Circle"/>
            <p:cNvSpPr/>
            <p:nvPr/>
          </p:nvSpPr>
          <p:spPr>
            <a:xfrm>
              <a:off x="0" y="0"/>
              <a:ext cx="2921000" cy="2915789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01" name="Current users"/>
            <p:cNvSpPr txBox="1"/>
            <p:nvPr/>
          </p:nvSpPr>
          <p:spPr>
            <a:xfrm>
              <a:off x="865175" y="1628297"/>
              <a:ext cx="119065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Current users</a:t>
              </a:r>
            </a:p>
          </p:txBody>
        </p:sp>
        <p:sp>
          <p:nvSpPr>
            <p:cNvPr id="3802" name="New users"/>
            <p:cNvSpPr txBox="1"/>
            <p:nvPr/>
          </p:nvSpPr>
          <p:spPr>
            <a:xfrm>
              <a:off x="865175" y="2398078"/>
              <a:ext cx="119065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New users</a:t>
              </a:r>
            </a:p>
          </p:txBody>
        </p:sp>
        <p:sp>
          <p:nvSpPr>
            <p:cNvPr id="3803" name="Shape"/>
            <p:cNvSpPr/>
            <p:nvPr/>
          </p:nvSpPr>
          <p:spPr>
            <a:xfrm rot="18060000">
              <a:off x="1464688" y="848061"/>
              <a:ext cx="457825" cy="37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92" extrusionOk="0">
                  <a:moveTo>
                    <a:pt x="7005" y="9114"/>
                  </a:moveTo>
                  <a:lnTo>
                    <a:pt x="11279" y="9729"/>
                  </a:lnTo>
                  <a:lnTo>
                    <a:pt x="5304" y="12857"/>
                  </a:lnTo>
                  <a:lnTo>
                    <a:pt x="0" y="7795"/>
                  </a:lnTo>
                  <a:lnTo>
                    <a:pt x="3810" y="7978"/>
                  </a:lnTo>
                  <a:cubicBezTo>
                    <a:pt x="4445" y="5774"/>
                    <a:pt x="5567" y="3836"/>
                    <a:pt x="7043" y="2384"/>
                  </a:cubicBezTo>
                  <a:cubicBezTo>
                    <a:pt x="8536" y="916"/>
                    <a:pt x="10358" y="-8"/>
                    <a:pt x="12272" y="0"/>
                  </a:cubicBezTo>
                  <a:cubicBezTo>
                    <a:pt x="14926" y="11"/>
                    <a:pt x="17288" y="1661"/>
                    <a:pt x="19011" y="3999"/>
                  </a:cubicBezTo>
                  <a:cubicBezTo>
                    <a:pt x="20970" y="6657"/>
                    <a:pt x="21600" y="9908"/>
                    <a:pt x="21524" y="13276"/>
                  </a:cubicBezTo>
                  <a:cubicBezTo>
                    <a:pt x="21461" y="16056"/>
                    <a:pt x="20911" y="18898"/>
                    <a:pt x="20354" y="21592"/>
                  </a:cubicBezTo>
                  <a:lnTo>
                    <a:pt x="16627" y="20735"/>
                  </a:lnTo>
                  <a:cubicBezTo>
                    <a:pt x="16809" y="19952"/>
                    <a:pt x="16991" y="19170"/>
                    <a:pt x="17173" y="18387"/>
                  </a:cubicBezTo>
                  <a:cubicBezTo>
                    <a:pt x="17507" y="16958"/>
                    <a:pt x="17841" y="15533"/>
                    <a:pt x="17982" y="14072"/>
                  </a:cubicBezTo>
                  <a:cubicBezTo>
                    <a:pt x="18112" y="12733"/>
                    <a:pt x="18077" y="11370"/>
                    <a:pt x="17762" y="10076"/>
                  </a:cubicBezTo>
                  <a:cubicBezTo>
                    <a:pt x="17478" y="8914"/>
                    <a:pt x="16971" y="7839"/>
                    <a:pt x="16291" y="6901"/>
                  </a:cubicBezTo>
                  <a:cubicBezTo>
                    <a:pt x="15239" y="5450"/>
                    <a:pt x="13780" y="4410"/>
                    <a:pt x="12149" y="4500"/>
                  </a:cubicBezTo>
                  <a:cubicBezTo>
                    <a:pt x="10980" y="4565"/>
                    <a:pt x="9934" y="5217"/>
                    <a:pt x="9057" y="6079"/>
                  </a:cubicBezTo>
                  <a:cubicBezTo>
                    <a:pt x="8223" y="6900"/>
                    <a:pt x="7521" y="7927"/>
                    <a:pt x="7005" y="9114"/>
                  </a:cubicBez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3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07" name="Figure 5. Market-Creation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Market-Creation Strategy</a:t>
            </a:r>
          </a:p>
        </p:txBody>
      </p:sp>
      <p:grpSp>
        <p:nvGrpSpPr>
          <p:cNvPr id="3815" name="Group"/>
          <p:cNvGrpSpPr/>
          <p:nvPr/>
        </p:nvGrpSpPr>
        <p:grpSpPr>
          <a:xfrm>
            <a:off x="4290721" y="3943772"/>
            <a:ext cx="4423358" cy="1866056"/>
            <a:chOff x="0" y="0"/>
            <a:chExt cx="4423356" cy="1866054"/>
          </a:xfrm>
        </p:grpSpPr>
        <p:grpSp>
          <p:nvGrpSpPr>
            <p:cNvPr id="3810" name="Group"/>
            <p:cNvGrpSpPr/>
            <p:nvPr/>
          </p:nvGrpSpPr>
          <p:grpSpPr>
            <a:xfrm>
              <a:off x="0" y="0"/>
              <a:ext cx="1869391" cy="1866055"/>
              <a:chOff x="0" y="0"/>
              <a:chExt cx="1869390" cy="1866054"/>
            </a:xfrm>
          </p:grpSpPr>
          <p:sp>
            <p:nvSpPr>
              <p:cNvPr id="3808" name="Shape"/>
              <p:cNvSpPr/>
              <p:nvPr/>
            </p:nvSpPr>
            <p:spPr>
              <a:xfrm>
                <a:off x="930677" y="183278"/>
                <a:ext cx="938517" cy="746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53" y="0"/>
                    </a:moveTo>
                    <a:lnTo>
                      <a:pt x="0" y="21600"/>
                    </a:lnTo>
                    <a:lnTo>
                      <a:pt x="21600" y="21580"/>
                    </a:lnTo>
                    <a:cubicBezTo>
                      <a:pt x="21574" y="14710"/>
                      <a:pt x="19474" y="7844"/>
                      <a:pt x="15300" y="2602"/>
                    </a:cubicBezTo>
                    <a:cubicBezTo>
                      <a:pt x="14528" y="1633"/>
                      <a:pt x="13705" y="791"/>
                      <a:pt x="12853" y="0"/>
                    </a:cubicBezTo>
                    <a:close/>
                  </a:path>
                </a:pathLst>
              </a:custGeom>
              <a:solidFill>
                <a:srgbClr val="3D749D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3809" name="Circle"/>
              <p:cNvSpPr/>
              <p:nvPr/>
            </p:nvSpPr>
            <p:spPr>
              <a:xfrm>
                <a:off x="0" y="0"/>
                <a:ext cx="1869391" cy="1866055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3811" name="Circle"/>
            <p:cNvSpPr/>
            <p:nvPr/>
          </p:nvSpPr>
          <p:spPr>
            <a:xfrm>
              <a:off x="2553966" y="0"/>
              <a:ext cx="1869391" cy="1866055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12" name="Arrow"/>
            <p:cNvSpPr/>
            <p:nvPr/>
          </p:nvSpPr>
          <p:spPr>
            <a:xfrm flipH="1">
              <a:off x="2049618" y="809813"/>
              <a:ext cx="316356" cy="24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1" y="14358"/>
                  </a:moveTo>
                  <a:lnTo>
                    <a:pt x="5841" y="21600"/>
                  </a:lnTo>
                  <a:lnTo>
                    <a:pt x="0" y="10800"/>
                  </a:lnTo>
                  <a:lnTo>
                    <a:pt x="5841" y="0"/>
                  </a:lnTo>
                  <a:lnTo>
                    <a:pt x="5841" y="7242"/>
                  </a:lnTo>
                  <a:lnTo>
                    <a:pt x="21600" y="7242"/>
                  </a:lnTo>
                  <a:lnTo>
                    <a:pt x="21600" y="14358"/>
                  </a:ln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13" name="Current market"/>
            <p:cNvSpPr txBox="1"/>
            <p:nvPr/>
          </p:nvSpPr>
          <p:spPr>
            <a:xfrm>
              <a:off x="308770" y="1112190"/>
              <a:ext cx="1251849" cy="587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Current market</a:t>
              </a:r>
            </a:p>
          </p:txBody>
        </p:sp>
        <p:sp>
          <p:nvSpPr>
            <p:cNvPr id="3814" name="New…"/>
            <p:cNvSpPr txBox="1"/>
            <p:nvPr/>
          </p:nvSpPr>
          <p:spPr>
            <a:xfrm>
              <a:off x="2862737" y="639265"/>
              <a:ext cx="1251850" cy="587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New </a:t>
              </a:r>
            </a:p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market</a:t>
              </a:r>
            </a:p>
          </p:txBody>
        </p:sp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736</Words>
  <Application>Microsoft Macintosh PowerPoint</Application>
  <PresentationFormat>Custom</PresentationFormat>
  <Paragraphs>262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Century Gothic</vt:lpstr>
      <vt:lpstr>Gill Sans</vt:lpstr>
      <vt:lpstr>Helvetica</vt:lpstr>
      <vt:lpstr>Lucida Grande</vt:lpstr>
      <vt:lpstr>Tahoma</vt:lpstr>
      <vt:lpstr>Black</vt:lpstr>
      <vt:lpstr>PowerPoint Presentation</vt:lpstr>
      <vt:lpstr>PowerPoint Presentation</vt:lpstr>
      <vt:lpstr>Part IV: Managing Growth</vt:lpstr>
      <vt:lpstr>Chapter 14</vt:lpstr>
      <vt:lpstr>Figure 1. Steal-Share Strategy</vt:lpstr>
      <vt:lpstr>Figure 2. Market-Growth Strategy</vt:lpstr>
      <vt:lpstr>Figure 3. Market-Growth Strategy for a Superior Offering</vt:lpstr>
      <vt:lpstr>Figure 4. Market-Penetration Strategy</vt:lpstr>
      <vt:lpstr>Figure 5. Market-Creation Strategy</vt:lpstr>
      <vt:lpstr>Figure 6. Defensive Marketing Strategies</vt:lpstr>
      <vt:lpstr>Figure 7. The Adoption Funnel</vt:lpstr>
      <vt:lpstr>Figure 8. Identifying Adoption Gaps</vt:lpstr>
      <vt:lpstr>Figure 9. The Usage Funnel</vt:lpstr>
      <vt:lpstr>Figure 10. Identifying Usage Gaps</vt:lpstr>
      <vt:lpstr>Chapter 15</vt:lpstr>
      <vt:lpstr>Figure 1. The Stage-Gate Framework for Developing New Offerings</vt:lpstr>
      <vt:lpstr>Figure 2. Top-Down (Market-Driven) Idea Generation</vt:lpstr>
      <vt:lpstr>Figure 3. Bottom-Up (Invention-Driven) Idea Generation</vt:lpstr>
      <vt:lpstr>Figure 4. The Validated-Learning Approach</vt:lpstr>
      <vt:lpstr>Figure 5. The Key Components of a Business Model of a New Offering</vt:lpstr>
      <vt:lpstr>Figure 6. The Path of Least Resistance </vt:lpstr>
      <vt:lpstr>Figure 7. The Path of Least Resistance </vt:lpstr>
      <vt:lpstr>Figure 8. The Product-Market Growth Framework</vt:lpstr>
      <vt:lpstr>Chapter 16</vt:lpstr>
      <vt:lpstr>Figure 1. Product Portfolio and Product Lines</vt:lpstr>
      <vt:lpstr>Figure 2. Product Platforms and Product Lines</vt:lpstr>
      <vt:lpstr>Figure 3. Network Product Platforms</vt:lpstr>
      <vt:lpstr>Figure 4. Vertical Product-Line Extensions</vt:lpstr>
      <vt:lpstr>Figure 5. Horizontal Product-Line Extensions</vt:lpstr>
      <vt:lpstr>Figure 6. Product-Line Cannibalization </vt:lpstr>
      <vt:lpstr>Figure 7. The Fighting-Brand Strategy</vt:lpstr>
      <vt:lpstr>Figure 8. The Sandwich Strategy</vt:lpstr>
      <vt:lpstr>Figure 9. The Good-Better-Best Strategy</vt:lpstr>
      <vt:lpstr>Figure 10. Break-Even Rate of Cannibalization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32</cp:revision>
  <dcterms:modified xsi:type="dcterms:W3CDTF">2019-06-27T07:20:27Z</dcterms:modified>
</cp:coreProperties>
</file>