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44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44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46188" y="9280032"/>
            <a:ext cx="308373" cy="2794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914400">
              <a:defRPr sz="1200"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768019" y="1628388"/>
            <a:ext cx="11974325" cy="8125212"/>
          </a:xfrm>
          <a:prstGeom prst="rect">
            <a:avLst/>
          </a:prstGeom>
        </p:spPr>
        <p:txBody>
          <a:bodyPr lIns="63500" tIns="63500" rIns="63500" bIns="63500"/>
          <a:lstStyle>
            <a:lvl1pPr marL="487877" indent="-487877" defTabSz="914400">
              <a:buClr>
                <a:srgbClr val="434ED6"/>
              </a:buClr>
              <a:buChar char=""/>
              <a:defRPr>
                <a:uFill>
                  <a:solidFill>
                    <a:srgbClr val="000000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E3238-15AC-A746-B429-EB3D03FCFA87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A68FC1-190B-1143-9BFD-343D72277CF0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0" name="Figure 6. Reference-Point Depend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Reference-Point Dependence</a:t>
            </a:r>
          </a:p>
        </p:txBody>
      </p:sp>
      <p:grpSp>
        <p:nvGrpSpPr>
          <p:cNvPr id="780" name="Group"/>
          <p:cNvGrpSpPr/>
          <p:nvPr/>
        </p:nvGrpSpPr>
        <p:grpSpPr>
          <a:xfrm>
            <a:off x="4836531" y="4077608"/>
            <a:ext cx="3331738" cy="2825732"/>
            <a:chOff x="0" y="114300"/>
            <a:chExt cx="3331736" cy="2825730"/>
          </a:xfrm>
        </p:grpSpPr>
        <p:sp>
          <p:nvSpPr>
            <p:cNvPr id="771" name="Line"/>
            <p:cNvSpPr/>
            <p:nvPr/>
          </p:nvSpPr>
          <p:spPr>
            <a:xfrm flipV="1">
              <a:off x="1304051" y="539489"/>
              <a:ext cx="1" cy="240054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72" name="Line"/>
            <p:cNvSpPr/>
            <p:nvPr/>
          </p:nvSpPr>
          <p:spPr>
            <a:xfrm>
              <a:off x="0" y="1778051"/>
              <a:ext cx="296035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73" name="Value"/>
            <p:cNvSpPr txBox="1"/>
            <p:nvPr/>
          </p:nvSpPr>
          <p:spPr>
            <a:xfrm>
              <a:off x="847731" y="114300"/>
              <a:ext cx="912641" cy="477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Value</a:t>
              </a:r>
            </a:p>
          </p:txBody>
        </p:sp>
        <p:sp>
          <p:nvSpPr>
            <p:cNvPr id="774" name="Gains"/>
            <p:cNvSpPr txBox="1"/>
            <p:nvPr/>
          </p:nvSpPr>
          <p:spPr>
            <a:xfrm>
              <a:off x="482665" y="875287"/>
              <a:ext cx="916554" cy="477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Gains</a:t>
              </a:r>
            </a:p>
          </p:txBody>
        </p:sp>
        <p:sp>
          <p:nvSpPr>
            <p:cNvPr id="775" name="Performance"/>
            <p:cNvSpPr txBox="1"/>
            <p:nvPr/>
          </p:nvSpPr>
          <p:spPr>
            <a:xfrm>
              <a:off x="1315531" y="1744864"/>
              <a:ext cx="1928799" cy="390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Performance</a:t>
              </a:r>
            </a:p>
          </p:txBody>
        </p:sp>
        <p:sp>
          <p:nvSpPr>
            <p:cNvPr id="776" name="Losses"/>
            <p:cNvSpPr txBox="1"/>
            <p:nvPr/>
          </p:nvSpPr>
          <p:spPr>
            <a:xfrm>
              <a:off x="433537" y="2222230"/>
              <a:ext cx="965682" cy="4774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Losses</a:t>
              </a:r>
            </a:p>
          </p:txBody>
        </p:sp>
        <p:sp>
          <p:nvSpPr>
            <p:cNvPr id="777" name="Reference point"/>
            <p:cNvSpPr txBox="1"/>
            <p:nvPr/>
          </p:nvSpPr>
          <p:spPr>
            <a:xfrm>
              <a:off x="1773689" y="921226"/>
              <a:ext cx="1558048" cy="75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t>Reference</a:t>
              </a:r>
              <a:br/>
              <a:r>
                <a:t>point</a:t>
              </a:r>
            </a:p>
          </p:txBody>
        </p:sp>
        <p:sp>
          <p:nvSpPr>
            <p:cNvPr id="778" name="Line"/>
            <p:cNvSpPr/>
            <p:nvPr/>
          </p:nvSpPr>
          <p:spPr>
            <a:xfrm flipH="1">
              <a:off x="1390709" y="1368817"/>
              <a:ext cx="342041" cy="337625"/>
            </a:xfrm>
            <a:prstGeom prst="line">
              <a:avLst/>
            </a:prstGeom>
            <a:noFill/>
            <a:ln w="25400" cap="flat">
              <a:solidFill>
                <a:srgbClr val="3D749D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79" name="Circle"/>
            <p:cNvSpPr/>
            <p:nvPr/>
          </p:nvSpPr>
          <p:spPr>
            <a:xfrm>
              <a:off x="1234949" y="1709841"/>
              <a:ext cx="138206" cy="136421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3" name="Figure 7. Loss Aver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Loss Aversion</a:t>
            </a:r>
          </a:p>
        </p:txBody>
      </p:sp>
      <p:grpSp>
        <p:nvGrpSpPr>
          <p:cNvPr id="801" name="Group"/>
          <p:cNvGrpSpPr/>
          <p:nvPr/>
        </p:nvGrpSpPr>
        <p:grpSpPr>
          <a:xfrm>
            <a:off x="5217880" y="3568005"/>
            <a:ext cx="3026839" cy="3359120"/>
            <a:chOff x="0" y="241300"/>
            <a:chExt cx="3026837" cy="3359119"/>
          </a:xfrm>
        </p:grpSpPr>
        <p:sp>
          <p:nvSpPr>
            <p:cNvPr id="784" name="Line"/>
            <p:cNvSpPr/>
            <p:nvPr/>
          </p:nvSpPr>
          <p:spPr>
            <a:xfrm flipV="1">
              <a:off x="1321705" y="680520"/>
              <a:ext cx="1" cy="29199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85" name="Line"/>
            <p:cNvSpPr/>
            <p:nvPr/>
          </p:nvSpPr>
          <p:spPr>
            <a:xfrm>
              <a:off x="0" y="2086955"/>
              <a:ext cx="296774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86" name="Value"/>
            <p:cNvSpPr txBox="1"/>
            <p:nvPr/>
          </p:nvSpPr>
          <p:spPr>
            <a:xfrm>
              <a:off x="973411" y="241300"/>
              <a:ext cx="696590" cy="4776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Value</a:t>
              </a:r>
            </a:p>
          </p:txBody>
        </p:sp>
        <p:sp>
          <p:nvSpPr>
            <p:cNvPr id="787" name="Value of…"/>
            <p:cNvSpPr txBox="1"/>
            <p:nvPr/>
          </p:nvSpPr>
          <p:spPr>
            <a:xfrm>
              <a:off x="161485" y="1239257"/>
              <a:ext cx="922421" cy="818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</a:pPr>
              <a:r>
                <a:t>Value of</a:t>
              </a:r>
            </a:p>
            <a:p>
              <a:pPr>
                <a:lnSpc>
                  <a:spcPct val="80000"/>
                </a:lnSpc>
              </a:pPr>
              <a:r>
                <a:t>   a gain</a:t>
              </a:r>
            </a:p>
          </p:txBody>
        </p:sp>
        <p:sp>
          <p:nvSpPr>
            <p:cNvPr id="788" name="Performance"/>
            <p:cNvSpPr txBox="1"/>
            <p:nvPr/>
          </p:nvSpPr>
          <p:spPr>
            <a:xfrm>
              <a:off x="1556293" y="2068386"/>
              <a:ext cx="1470545" cy="377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Performance</a:t>
              </a:r>
            </a:p>
          </p:txBody>
        </p:sp>
        <p:sp>
          <p:nvSpPr>
            <p:cNvPr id="789" name="Value…"/>
            <p:cNvSpPr txBox="1"/>
            <p:nvPr/>
          </p:nvSpPr>
          <p:spPr>
            <a:xfrm>
              <a:off x="1559505" y="2489191"/>
              <a:ext cx="922422" cy="615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80000"/>
                </a:lnSpc>
              </a:pPr>
              <a:r>
                <a:t>Value</a:t>
              </a:r>
            </a:p>
            <a:p>
              <a:pPr algn="l">
                <a:lnSpc>
                  <a:spcPct val="80000"/>
                </a:lnSpc>
              </a:pPr>
              <a:r>
                <a:t>of a loss</a:t>
              </a:r>
            </a:p>
          </p:txBody>
        </p:sp>
        <p:sp>
          <p:nvSpPr>
            <p:cNvPr id="790" name="Line"/>
            <p:cNvSpPr/>
            <p:nvPr/>
          </p:nvSpPr>
          <p:spPr>
            <a:xfrm flipV="1">
              <a:off x="1347453" y="1307765"/>
              <a:ext cx="766831" cy="761871"/>
            </a:xfrm>
            <a:prstGeom prst="line">
              <a:avLst/>
            </a:pr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91" name="Line"/>
            <p:cNvSpPr/>
            <p:nvPr/>
          </p:nvSpPr>
          <p:spPr>
            <a:xfrm flipH="1">
              <a:off x="467937" y="2097113"/>
              <a:ext cx="855492" cy="1439853"/>
            </a:xfrm>
            <a:prstGeom prst="line">
              <a:avLst/>
            </a:prstGeom>
            <a:noFill/>
            <a:ln w="381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92" name="Line"/>
            <p:cNvSpPr/>
            <p:nvPr/>
          </p:nvSpPr>
          <p:spPr>
            <a:xfrm>
              <a:off x="1319865" y="1264837"/>
              <a:ext cx="82200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93" name="Line"/>
            <p:cNvSpPr/>
            <p:nvPr/>
          </p:nvSpPr>
          <p:spPr>
            <a:xfrm flipH="1" flipV="1">
              <a:off x="2152543" y="1303294"/>
              <a:ext cx="4" cy="7708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94" name="Line"/>
            <p:cNvSpPr/>
            <p:nvPr/>
          </p:nvSpPr>
          <p:spPr>
            <a:xfrm flipV="1">
              <a:off x="485402" y="2125081"/>
              <a:ext cx="5467" cy="134391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95" name="Circle"/>
            <p:cNvSpPr/>
            <p:nvPr/>
          </p:nvSpPr>
          <p:spPr>
            <a:xfrm>
              <a:off x="1267185" y="2018725"/>
              <a:ext cx="137351" cy="136461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96" name="Circle"/>
            <p:cNvSpPr/>
            <p:nvPr/>
          </p:nvSpPr>
          <p:spPr>
            <a:xfrm>
              <a:off x="2080802" y="1202957"/>
              <a:ext cx="137350" cy="136461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797" name="Line"/>
            <p:cNvSpPr/>
            <p:nvPr/>
          </p:nvSpPr>
          <p:spPr>
            <a:xfrm>
              <a:off x="1172324" y="1267996"/>
              <a:ext cx="76201" cy="76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1174"/>
                    <a:pt x="10800" y="20648"/>
                  </a:cubicBezTo>
                  <a:lnTo>
                    <a:pt x="10800" y="11696"/>
                  </a:lnTo>
                  <a:cubicBezTo>
                    <a:pt x="10800" y="11171"/>
                    <a:pt x="5965" y="10745"/>
                    <a:pt x="0" y="10745"/>
                  </a:cubicBezTo>
                  <a:cubicBezTo>
                    <a:pt x="5965" y="10745"/>
                    <a:pt x="10800" y="10319"/>
                    <a:pt x="10800" y="9793"/>
                  </a:cubicBezTo>
                  <a:lnTo>
                    <a:pt x="10800" y="952"/>
                  </a:lnTo>
                  <a:cubicBezTo>
                    <a:pt x="10800" y="426"/>
                    <a:pt x="15635" y="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8" name="Line"/>
            <p:cNvSpPr/>
            <p:nvPr/>
          </p:nvSpPr>
          <p:spPr>
            <a:xfrm flipH="1">
              <a:off x="1433072" y="2126610"/>
              <a:ext cx="101601" cy="13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1174"/>
                    <a:pt x="10800" y="20648"/>
                  </a:cubicBezTo>
                  <a:lnTo>
                    <a:pt x="10800" y="11696"/>
                  </a:lnTo>
                  <a:cubicBezTo>
                    <a:pt x="10800" y="11171"/>
                    <a:pt x="5965" y="10745"/>
                    <a:pt x="0" y="10745"/>
                  </a:cubicBezTo>
                  <a:cubicBezTo>
                    <a:pt x="5965" y="10745"/>
                    <a:pt x="10800" y="10319"/>
                    <a:pt x="10800" y="9793"/>
                  </a:cubicBezTo>
                  <a:lnTo>
                    <a:pt x="10800" y="952"/>
                  </a:lnTo>
                  <a:cubicBezTo>
                    <a:pt x="10800" y="426"/>
                    <a:pt x="15635" y="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9" name="Line"/>
            <p:cNvSpPr/>
            <p:nvPr/>
          </p:nvSpPr>
          <p:spPr>
            <a:xfrm>
              <a:off x="491341" y="3487561"/>
              <a:ext cx="822006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800" name="Circle"/>
            <p:cNvSpPr/>
            <p:nvPr/>
          </p:nvSpPr>
          <p:spPr>
            <a:xfrm>
              <a:off x="425259" y="3419331"/>
              <a:ext cx="137350" cy="136461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4" name="Figure 8. Diminishing Marginal Val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Diminishing Marginal Value</a:t>
            </a:r>
          </a:p>
        </p:txBody>
      </p:sp>
      <p:sp>
        <p:nvSpPr>
          <p:cNvPr id="805" name="Line"/>
          <p:cNvSpPr/>
          <p:nvPr/>
        </p:nvSpPr>
        <p:spPr>
          <a:xfrm flipV="1">
            <a:off x="4882800" y="4388836"/>
            <a:ext cx="1" cy="243522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06" name="Line"/>
          <p:cNvSpPr/>
          <p:nvPr/>
        </p:nvSpPr>
        <p:spPr>
          <a:xfrm>
            <a:off x="4881340" y="6821287"/>
            <a:ext cx="335769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07" name="Performance"/>
          <p:cNvSpPr txBox="1"/>
          <p:nvPr/>
        </p:nvSpPr>
        <p:spPr>
          <a:xfrm>
            <a:off x="6563521" y="6906013"/>
            <a:ext cx="1674280" cy="304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Performance</a:t>
            </a:r>
          </a:p>
        </p:txBody>
      </p:sp>
      <p:sp>
        <p:nvSpPr>
          <p:cNvPr id="808" name="Value"/>
          <p:cNvSpPr txBox="1"/>
          <p:nvPr/>
        </p:nvSpPr>
        <p:spPr>
          <a:xfrm>
            <a:off x="4340747" y="4078571"/>
            <a:ext cx="1089325" cy="301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Value</a:t>
            </a:r>
          </a:p>
        </p:txBody>
      </p:sp>
      <p:sp>
        <p:nvSpPr>
          <p:cNvPr id="809" name="Line"/>
          <p:cNvSpPr/>
          <p:nvPr/>
        </p:nvSpPr>
        <p:spPr>
          <a:xfrm>
            <a:off x="7806230" y="4648406"/>
            <a:ext cx="1662" cy="2177173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0" name="Line"/>
          <p:cNvSpPr/>
          <p:nvPr/>
        </p:nvSpPr>
        <p:spPr>
          <a:xfrm flipV="1">
            <a:off x="4884625" y="4631644"/>
            <a:ext cx="2920751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1" name="Line"/>
          <p:cNvSpPr/>
          <p:nvPr/>
        </p:nvSpPr>
        <p:spPr>
          <a:xfrm>
            <a:off x="7210736" y="4750418"/>
            <a:ext cx="25" cy="207516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2" name="Line"/>
          <p:cNvSpPr/>
          <p:nvPr/>
        </p:nvSpPr>
        <p:spPr>
          <a:xfrm flipV="1">
            <a:off x="4884625" y="4769266"/>
            <a:ext cx="2304028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3" name="Line"/>
          <p:cNvSpPr/>
          <p:nvPr/>
        </p:nvSpPr>
        <p:spPr>
          <a:xfrm>
            <a:off x="5655241" y="5533035"/>
            <a:ext cx="1" cy="1292544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4" name="Line"/>
          <p:cNvSpPr/>
          <p:nvPr/>
        </p:nvSpPr>
        <p:spPr>
          <a:xfrm>
            <a:off x="5058110" y="6284006"/>
            <a:ext cx="1" cy="541572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5" name="Line"/>
          <p:cNvSpPr/>
          <p:nvPr/>
        </p:nvSpPr>
        <p:spPr>
          <a:xfrm flipV="1">
            <a:off x="4884625" y="5522995"/>
            <a:ext cx="763416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6" name="Line"/>
          <p:cNvSpPr/>
          <p:nvPr/>
        </p:nvSpPr>
        <p:spPr>
          <a:xfrm flipV="1">
            <a:off x="4884625" y="6308316"/>
            <a:ext cx="169515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6" name="Connection Line"/>
          <p:cNvSpPr/>
          <p:nvPr/>
        </p:nvSpPr>
        <p:spPr>
          <a:xfrm>
            <a:off x="4898769" y="4595289"/>
            <a:ext cx="3187018" cy="222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648" y="9685"/>
                  <a:pt x="8848" y="2485"/>
                  <a:pt x="21600" y="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818" name="Arrow"/>
          <p:cNvSpPr/>
          <p:nvPr/>
        </p:nvSpPr>
        <p:spPr>
          <a:xfrm>
            <a:off x="5102723" y="6600943"/>
            <a:ext cx="505837" cy="158182"/>
          </a:xfrm>
          <a:prstGeom prst="rightArrow">
            <a:avLst>
              <a:gd name="adj1" fmla="val 32944"/>
              <a:gd name="adj2" fmla="val 51434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9" name="Arrow"/>
          <p:cNvSpPr/>
          <p:nvPr/>
        </p:nvSpPr>
        <p:spPr>
          <a:xfrm>
            <a:off x="7254542" y="6600943"/>
            <a:ext cx="505837" cy="158182"/>
          </a:xfrm>
          <a:prstGeom prst="rightArrow">
            <a:avLst>
              <a:gd name="adj1" fmla="val 32944"/>
              <a:gd name="adj2" fmla="val 51434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0" name="Arrow"/>
          <p:cNvSpPr/>
          <p:nvPr/>
        </p:nvSpPr>
        <p:spPr>
          <a:xfrm rot="16200000">
            <a:off x="4365791" y="5840406"/>
            <a:ext cx="785237" cy="158182"/>
          </a:xfrm>
          <a:prstGeom prst="rightArrow">
            <a:avLst>
              <a:gd name="adj1" fmla="val 32944"/>
              <a:gd name="adj2" fmla="val 51434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1" name="Arrow"/>
          <p:cNvSpPr/>
          <p:nvPr/>
        </p:nvSpPr>
        <p:spPr>
          <a:xfrm rot="16200000">
            <a:off x="4682209" y="4616429"/>
            <a:ext cx="152401" cy="158182"/>
          </a:xfrm>
          <a:prstGeom prst="rightArrow">
            <a:avLst>
              <a:gd name="adj1" fmla="val 32944"/>
              <a:gd name="adj2" fmla="val 53385"/>
            </a:avLst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2" name="Circle"/>
          <p:cNvSpPr/>
          <p:nvPr/>
        </p:nvSpPr>
        <p:spPr>
          <a:xfrm>
            <a:off x="4989436" y="6240086"/>
            <a:ext cx="137350" cy="1364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23" name="Circle"/>
          <p:cNvSpPr/>
          <p:nvPr/>
        </p:nvSpPr>
        <p:spPr>
          <a:xfrm>
            <a:off x="5586567" y="5454764"/>
            <a:ext cx="137350" cy="1364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24" name="Circle"/>
          <p:cNvSpPr/>
          <p:nvPr/>
        </p:nvSpPr>
        <p:spPr>
          <a:xfrm>
            <a:off x="7142074" y="4701036"/>
            <a:ext cx="137350" cy="1364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25" name="Circle"/>
          <p:cNvSpPr/>
          <p:nvPr/>
        </p:nvSpPr>
        <p:spPr>
          <a:xfrm>
            <a:off x="7738386" y="4563414"/>
            <a:ext cx="137350" cy="136462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9" name="Triangle"/>
          <p:cNvSpPr/>
          <p:nvPr/>
        </p:nvSpPr>
        <p:spPr>
          <a:xfrm>
            <a:off x="4682575" y="3413652"/>
            <a:ext cx="4174579" cy="3611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30" name="Figure 9. Maslow’s Hierarchy of Nee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9. Maslow’s Hierarchy of Needs </a:t>
            </a:r>
          </a:p>
        </p:txBody>
      </p:sp>
      <p:sp>
        <p:nvSpPr>
          <p:cNvPr id="831" name="Triangle"/>
          <p:cNvSpPr/>
          <p:nvPr/>
        </p:nvSpPr>
        <p:spPr>
          <a:xfrm>
            <a:off x="5007148" y="3413652"/>
            <a:ext cx="3529397" cy="3052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67E">
              <a:alpha val="50321"/>
            </a:srgb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32" name="Triangle"/>
          <p:cNvSpPr/>
          <p:nvPr/>
        </p:nvSpPr>
        <p:spPr>
          <a:xfrm>
            <a:off x="5326617" y="3413652"/>
            <a:ext cx="2896935" cy="2504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33" name="Triangle"/>
          <p:cNvSpPr/>
          <p:nvPr/>
        </p:nvSpPr>
        <p:spPr>
          <a:xfrm>
            <a:off x="5634590" y="3413652"/>
            <a:ext cx="2278478" cy="1970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34" name="Self-fulfillment needs"/>
          <p:cNvSpPr txBox="1"/>
          <p:nvPr/>
        </p:nvSpPr>
        <p:spPr>
          <a:xfrm>
            <a:off x="7794088" y="3850470"/>
            <a:ext cx="1406522" cy="50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Self-fulfillment needs</a:t>
            </a:r>
          </a:p>
        </p:txBody>
      </p:sp>
      <p:sp>
        <p:nvSpPr>
          <p:cNvPr id="835" name="Line"/>
          <p:cNvSpPr/>
          <p:nvPr/>
        </p:nvSpPr>
        <p:spPr>
          <a:xfrm>
            <a:off x="6760470" y="3407103"/>
            <a:ext cx="831767" cy="1"/>
          </a:xfrm>
          <a:prstGeom prst="line">
            <a:avLst/>
          </a:prstGeom>
          <a:ln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36" name="Triangle"/>
          <p:cNvSpPr/>
          <p:nvPr/>
        </p:nvSpPr>
        <p:spPr>
          <a:xfrm>
            <a:off x="5959030" y="3413653"/>
            <a:ext cx="1621670" cy="1401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37" name="Self-actualization"/>
          <p:cNvSpPr txBox="1"/>
          <p:nvPr/>
        </p:nvSpPr>
        <p:spPr>
          <a:xfrm>
            <a:off x="6110595" y="4315830"/>
            <a:ext cx="1324829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 dirty="0"/>
              <a:t>Self-actualization</a:t>
            </a:r>
          </a:p>
        </p:txBody>
      </p:sp>
      <p:sp>
        <p:nvSpPr>
          <p:cNvPr id="838" name="Esteem needs"/>
          <p:cNvSpPr txBox="1"/>
          <p:nvPr/>
        </p:nvSpPr>
        <p:spPr>
          <a:xfrm>
            <a:off x="6150637" y="4846240"/>
            <a:ext cx="1238455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Esteem needs</a:t>
            </a:r>
          </a:p>
        </p:txBody>
      </p:sp>
      <p:sp>
        <p:nvSpPr>
          <p:cNvPr id="839" name="Belongingness and love needs"/>
          <p:cNvSpPr txBox="1"/>
          <p:nvPr/>
        </p:nvSpPr>
        <p:spPr>
          <a:xfrm>
            <a:off x="5856876" y="5391150"/>
            <a:ext cx="1825977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Belongingness and love needs</a:t>
            </a:r>
          </a:p>
        </p:txBody>
      </p:sp>
      <p:sp>
        <p:nvSpPr>
          <p:cNvPr id="840" name="Safety needs"/>
          <p:cNvSpPr txBox="1"/>
          <p:nvPr/>
        </p:nvSpPr>
        <p:spPr>
          <a:xfrm>
            <a:off x="6150637" y="5937281"/>
            <a:ext cx="1238455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Safety needs</a:t>
            </a:r>
          </a:p>
        </p:txBody>
      </p:sp>
      <p:sp>
        <p:nvSpPr>
          <p:cNvPr id="841" name="Physiological needs"/>
          <p:cNvSpPr txBox="1"/>
          <p:nvPr/>
        </p:nvSpPr>
        <p:spPr>
          <a:xfrm>
            <a:off x="6066604" y="6491201"/>
            <a:ext cx="1406521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Physiological needs</a:t>
            </a:r>
          </a:p>
        </p:txBody>
      </p:sp>
      <p:sp>
        <p:nvSpPr>
          <p:cNvPr id="842" name="Line"/>
          <p:cNvSpPr/>
          <p:nvPr/>
        </p:nvSpPr>
        <p:spPr>
          <a:xfrm flipH="1">
            <a:off x="7586039" y="3406611"/>
            <a:ext cx="117506" cy="1394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3" name="Line"/>
          <p:cNvSpPr/>
          <p:nvPr/>
        </p:nvSpPr>
        <p:spPr>
          <a:xfrm>
            <a:off x="7608778" y="4825602"/>
            <a:ext cx="640136" cy="1"/>
          </a:xfrm>
          <a:prstGeom prst="line">
            <a:avLst/>
          </a:prstGeom>
          <a:ln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44" name="Line"/>
          <p:cNvSpPr/>
          <p:nvPr/>
        </p:nvSpPr>
        <p:spPr>
          <a:xfrm>
            <a:off x="8250711" y="5916733"/>
            <a:ext cx="640136" cy="1"/>
          </a:xfrm>
          <a:prstGeom prst="line">
            <a:avLst/>
          </a:prstGeom>
          <a:ln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45" name="Line"/>
          <p:cNvSpPr/>
          <p:nvPr/>
        </p:nvSpPr>
        <p:spPr>
          <a:xfrm flipH="1">
            <a:off x="8231460" y="4828166"/>
            <a:ext cx="117506" cy="106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6" name="Line"/>
          <p:cNvSpPr/>
          <p:nvPr/>
        </p:nvSpPr>
        <p:spPr>
          <a:xfrm flipH="1">
            <a:off x="8860693" y="5919296"/>
            <a:ext cx="117506" cy="1102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7" name="Psychological needs"/>
          <p:cNvSpPr txBox="1"/>
          <p:nvPr/>
        </p:nvSpPr>
        <p:spPr>
          <a:xfrm>
            <a:off x="8392197" y="5106924"/>
            <a:ext cx="1406522" cy="50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Psychological needs</a:t>
            </a:r>
          </a:p>
        </p:txBody>
      </p:sp>
      <p:sp>
        <p:nvSpPr>
          <p:cNvPr id="848" name="Basic needs"/>
          <p:cNvSpPr txBox="1"/>
          <p:nvPr/>
        </p:nvSpPr>
        <p:spPr>
          <a:xfrm>
            <a:off x="9012218" y="6204405"/>
            <a:ext cx="831768" cy="507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Basic needs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1" name="Chapter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5</a:t>
            </a:r>
          </a:p>
        </p:txBody>
      </p:sp>
      <p:sp>
        <p:nvSpPr>
          <p:cNvPr id="852" name="Gathering Market Insight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Gathering Market Insights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5" name="Figure 1. The Problem-Driven Market Research Process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657517" cy="105472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Figure 1. The Problem-Driven Market Research Process</a:t>
            </a:r>
          </a:p>
        </p:txBody>
      </p:sp>
      <p:sp>
        <p:nvSpPr>
          <p:cNvPr id="856" name="Define the business problem"/>
          <p:cNvSpPr/>
          <p:nvPr/>
        </p:nvSpPr>
        <p:spPr>
          <a:xfrm>
            <a:off x="4770111" y="3297069"/>
            <a:ext cx="34229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rPr dirty="0"/>
              <a:t>Define the business problem</a:t>
            </a:r>
          </a:p>
        </p:txBody>
      </p:sp>
      <p:sp>
        <p:nvSpPr>
          <p:cNvPr id="857" name="Arrow"/>
          <p:cNvSpPr/>
          <p:nvPr/>
        </p:nvSpPr>
        <p:spPr>
          <a:xfrm rot="16200000" flipH="1">
            <a:off x="6405150" y="3606122"/>
            <a:ext cx="152849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8" name="Formulate the research question"/>
          <p:cNvSpPr/>
          <p:nvPr/>
        </p:nvSpPr>
        <p:spPr>
          <a:xfrm>
            <a:off x="4770111" y="3837637"/>
            <a:ext cx="3422928" cy="312425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rPr dirty="0"/>
              <a:t>Formulate the research question</a:t>
            </a:r>
          </a:p>
        </p:txBody>
      </p:sp>
      <p:sp>
        <p:nvSpPr>
          <p:cNvPr id="859" name="Define the research method"/>
          <p:cNvSpPr/>
          <p:nvPr/>
        </p:nvSpPr>
        <p:spPr>
          <a:xfrm>
            <a:off x="4770111" y="4378206"/>
            <a:ext cx="34229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Define the research method</a:t>
            </a:r>
          </a:p>
        </p:txBody>
      </p:sp>
      <p:sp>
        <p:nvSpPr>
          <p:cNvPr id="860" name="Gather and analyze the data"/>
          <p:cNvSpPr/>
          <p:nvPr/>
        </p:nvSpPr>
        <p:spPr>
          <a:xfrm>
            <a:off x="4770111" y="4918774"/>
            <a:ext cx="34229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Gather and analyze the data</a:t>
            </a:r>
          </a:p>
        </p:txBody>
      </p:sp>
      <p:sp>
        <p:nvSpPr>
          <p:cNvPr id="861" name="Interpret the results"/>
          <p:cNvSpPr/>
          <p:nvPr/>
        </p:nvSpPr>
        <p:spPr>
          <a:xfrm>
            <a:off x="4770111" y="5459342"/>
            <a:ext cx="34229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Interpret the results</a:t>
            </a:r>
          </a:p>
        </p:txBody>
      </p:sp>
      <p:sp>
        <p:nvSpPr>
          <p:cNvPr id="862" name="Arrow"/>
          <p:cNvSpPr/>
          <p:nvPr/>
        </p:nvSpPr>
        <p:spPr>
          <a:xfrm rot="16200000" flipH="1">
            <a:off x="6405150" y="4146690"/>
            <a:ext cx="152849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3" name="Arrow"/>
          <p:cNvSpPr/>
          <p:nvPr/>
        </p:nvSpPr>
        <p:spPr>
          <a:xfrm rot="16200000" flipH="1">
            <a:off x="6405150" y="4687258"/>
            <a:ext cx="152849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4" name="Arrow"/>
          <p:cNvSpPr/>
          <p:nvPr/>
        </p:nvSpPr>
        <p:spPr>
          <a:xfrm rot="16200000" flipH="1">
            <a:off x="6405150" y="5227827"/>
            <a:ext cx="152849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65" name="Manager"/>
          <p:cNvSpPr txBox="1"/>
          <p:nvPr/>
        </p:nvSpPr>
        <p:spPr>
          <a:xfrm>
            <a:off x="8463667" y="3273129"/>
            <a:ext cx="1512927" cy="355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Manager</a:t>
            </a:r>
          </a:p>
        </p:txBody>
      </p:sp>
      <p:sp>
        <p:nvSpPr>
          <p:cNvPr id="866" name="Manager…"/>
          <p:cNvSpPr txBox="1"/>
          <p:nvPr/>
        </p:nvSpPr>
        <p:spPr>
          <a:xfrm>
            <a:off x="8463667" y="3714321"/>
            <a:ext cx="1512927" cy="559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pPr>
            <a:r>
              <a:t>Manager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pPr>
            <a:r>
              <a:t>Research team</a:t>
            </a:r>
          </a:p>
        </p:txBody>
      </p:sp>
      <p:sp>
        <p:nvSpPr>
          <p:cNvPr id="867" name="Research team"/>
          <p:cNvSpPr txBox="1"/>
          <p:nvPr/>
        </p:nvSpPr>
        <p:spPr>
          <a:xfrm>
            <a:off x="8463667" y="4356489"/>
            <a:ext cx="1512927" cy="355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Research team</a:t>
            </a:r>
          </a:p>
        </p:txBody>
      </p:sp>
      <p:sp>
        <p:nvSpPr>
          <p:cNvPr id="868" name="Research team"/>
          <p:cNvSpPr txBox="1"/>
          <p:nvPr/>
        </p:nvSpPr>
        <p:spPr>
          <a:xfrm>
            <a:off x="8463667" y="4884358"/>
            <a:ext cx="1512927" cy="35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Research team</a:t>
            </a:r>
          </a:p>
        </p:txBody>
      </p:sp>
      <p:sp>
        <p:nvSpPr>
          <p:cNvPr id="869" name="Research team Manager"/>
          <p:cNvSpPr txBox="1"/>
          <p:nvPr/>
        </p:nvSpPr>
        <p:spPr>
          <a:xfrm>
            <a:off x="8463667" y="5336026"/>
            <a:ext cx="1512927" cy="559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Research team Manager</a:t>
            </a:r>
          </a:p>
        </p:txBody>
      </p:sp>
      <p:sp>
        <p:nvSpPr>
          <p:cNvPr id="870" name="Solve the business problem"/>
          <p:cNvSpPr/>
          <p:nvPr/>
        </p:nvSpPr>
        <p:spPr>
          <a:xfrm>
            <a:off x="4770111" y="5999910"/>
            <a:ext cx="3422928" cy="312425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rPr dirty="0"/>
              <a:t>Solve the business problem</a:t>
            </a:r>
          </a:p>
        </p:txBody>
      </p:sp>
      <p:sp>
        <p:nvSpPr>
          <p:cNvPr id="871" name="Arrow"/>
          <p:cNvSpPr/>
          <p:nvPr/>
        </p:nvSpPr>
        <p:spPr>
          <a:xfrm rot="16200000" flipH="1">
            <a:off x="6405150" y="5768395"/>
            <a:ext cx="152849" cy="234382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72" name="Manager"/>
          <p:cNvSpPr txBox="1"/>
          <p:nvPr/>
        </p:nvSpPr>
        <p:spPr>
          <a:xfrm>
            <a:off x="8463667" y="5978194"/>
            <a:ext cx="1512927" cy="355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Manager</a:t>
            </a:r>
          </a:p>
        </p:txBody>
      </p:sp>
      <p:sp>
        <p:nvSpPr>
          <p:cNvPr id="873" name="Triangle"/>
          <p:cNvSpPr/>
          <p:nvPr/>
        </p:nvSpPr>
        <p:spPr>
          <a:xfrm rot="2700000">
            <a:off x="8350451" y="4489967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74" name="Triangle"/>
          <p:cNvSpPr/>
          <p:nvPr/>
        </p:nvSpPr>
        <p:spPr>
          <a:xfrm rot="2700000">
            <a:off x="8350451" y="5030536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75" name="Triangle"/>
          <p:cNvSpPr/>
          <p:nvPr/>
        </p:nvSpPr>
        <p:spPr>
          <a:xfrm rot="2700000">
            <a:off x="8350451" y="5571104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76" name="Triangle"/>
          <p:cNvSpPr/>
          <p:nvPr/>
        </p:nvSpPr>
        <p:spPr>
          <a:xfrm rot="2700000">
            <a:off x="8350451" y="6111672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77" name="Triangle"/>
          <p:cNvSpPr/>
          <p:nvPr/>
        </p:nvSpPr>
        <p:spPr>
          <a:xfrm rot="2700000">
            <a:off x="8350451" y="3949399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878" name="Triangle"/>
          <p:cNvSpPr/>
          <p:nvPr/>
        </p:nvSpPr>
        <p:spPr>
          <a:xfrm rot="2700000">
            <a:off x="8350451" y="3408831"/>
            <a:ext cx="88901" cy="8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1" name="Figure 2. Key Types of Business Proble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Key Types of Business Problems</a:t>
            </a:r>
          </a:p>
        </p:txBody>
      </p:sp>
      <p:sp>
        <p:nvSpPr>
          <p:cNvPr id="882" name="Rounded Rectangle"/>
          <p:cNvSpPr/>
          <p:nvPr/>
        </p:nvSpPr>
        <p:spPr>
          <a:xfrm>
            <a:off x="4101904" y="4029908"/>
            <a:ext cx="1670395" cy="2144726"/>
          </a:xfrm>
          <a:prstGeom prst="roundRect">
            <a:avLst>
              <a:gd name="adj" fmla="val 7222"/>
            </a:avLst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883" name="Market opportunity"/>
          <p:cNvSpPr/>
          <p:nvPr/>
        </p:nvSpPr>
        <p:spPr>
          <a:xfrm>
            <a:off x="4176516" y="4214734"/>
            <a:ext cx="1521170" cy="585729"/>
          </a:xfrm>
          <a:prstGeom prst="roundRect">
            <a:avLst>
              <a:gd name="adj" fmla="val 1977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90000"/>
              </a:lnSpc>
            </a:lvl1pPr>
          </a:lstStyle>
          <a:p>
            <a:r>
              <a:t>Market opportunity</a:t>
            </a:r>
          </a:p>
        </p:txBody>
      </p:sp>
      <p:sp>
        <p:nvSpPr>
          <p:cNvPr id="884" name="Market change"/>
          <p:cNvSpPr/>
          <p:nvPr/>
        </p:nvSpPr>
        <p:spPr>
          <a:xfrm>
            <a:off x="4176516" y="4861228"/>
            <a:ext cx="1521170" cy="585729"/>
          </a:xfrm>
          <a:prstGeom prst="roundRect">
            <a:avLst>
              <a:gd name="adj" fmla="val 1977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90000"/>
              </a:lnSpc>
            </a:lvl1pPr>
          </a:lstStyle>
          <a:p>
            <a:r>
              <a:t>Market change</a:t>
            </a:r>
          </a:p>
        </p:txBody>
      </p:sp>
      <p:sp>
        <p:nvSpPr>
          <p:cNvPr id="885" name="Performance gap"/>
          <p:cNvSpPr/>
          <p:nvPr/>
        </p:nvSpPr>
        <p:spPr>
          <a:xfrm>
            <a:off x="4176516" y="5507722"/>
            <a:ext cx="1521170" cy="585729"/>
          </a:xfrm>
          <a:prstGeom prst="roundRect">
            <a:avLst>
              <a:gd name="adj" fmla="val 1977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90000"/>
              </a:lnSpc>
            </a:lvl1pPr>
          </a:lstStyle>
          <a:p>
            <a:r>
              <a:t>Performance gap</a:t>
            </a:r>
          </a:p>
        </p:txBody>
      </p:sp>
      <p:sp>
        <p:nvSpPr>
          <p:cNvPr id="886" name="Optimizing an existing offering"/>
          <p:cNvSpPr/>
          <p:nvPr/>
        </p:nvSpPr>
        <p:spPr>
          <a:xfrm>
            <a:off x="6127091" y="5190846"/>
            <a:ext cx="1705320" cy="585729"/>
          </a:xfrm>
          <a:prstGeom prst="roundRect">
            <a:avLst>
              <a:gd name="adj" fmla="val 1977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90000"/>
              </a:lnSpc>
            </a:lvl1pPr>
          </a:lstStyle>
          <a:p>
            <a:r>
              <a:t>Optimizing an existing offering</a:t>
            </a:r>
          </a:p>
        </p:txBody>
      </p:sp>
      <p:sp>
        <p:nvSpPr>
          <p:cNvPr id="887" name="Arrow"/>
          <p:cNvSpPr/>
          <p:nvPr/>
        </p:nvSpPr>
        <p:spPr>
          <a:xfrm>
            <a:off x="5837300" y="5005151"/>
            <a:ext cx="152848" cy="234383"/>
          </a:xfrm>
          <a:prstGeom prst="rightArrow">
            <a:avLst>
              <a:gd name="adj1" fmla="val 32944"/>
              <a:gd name="adj2" fmla="val 44920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8" name="Market analysis"/>
          <p:cNvSpPr txBox="1"/>
          <p:nvPr/>
        </p:nvSpPr>
        <p:spPr>
          <a:xfrm>
            <a:off x="4452887" y="3642466"/>
            <a:ext cx="991515" cy="5087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latin typeface="+mn-lt"/>
                <a:ea typeface="+mn-ea"/>
                <a:cs typeface="+mn-cs"/>
                <a:sym typeface="Century Gothic"/>
              </a:rPr>
              <a:t>Market analysis </a:t>
            </a:r>
          </a:p>
        </p:txBody>
      </p:sp>
      <p:sp>
        <p:nvSpPr>
          <p:cNvPr id="889" name="Designing a  new offering"/>
          <p:cNvSpPr/>
          <p:nvPr/>
        </p:nvSpPr>
        <p:spPr>
          <a:xfrm>
            <a:off x="6127091" y="4544352"/>
            <a:ext cx="1705320" cy="585729"/>
          </a:xfrm>
          <a:prstGeom prst="roundRect">
            <a:avLst>
              <a:gd name="adj" fmla="val 1977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defTabSz="241300">
              <a:lnSpc>
                <a:spcPct val="90000"/>
              </a:lnSpc>
            </a:pPr>
            <a:r>
              <a:t>Designing a </a:t>
            </a:r>
            <a:br/>
            <a:r>
              <a:t>new offering</a:t>
            </a:r>
          </a:p>
        </p:txBody>
      </p:sp>
      <p:sp>
        <p:nvSpPr>
          <p:cNvPr id="890" name="Rounded Rectangle"/>
          <p:cNvSpPr/>
          <p:nvPr/>
        </p:nvSpPr>
        <p:spPr>
          <a:xfrm>
            <a:off x="6055654" y="4351778"/>
            <a:ext cx="1850153" cy="1503029"/>
          </a:xfrm>
          <a:prstGeom prst="roundRect">
            <a:avLst>
              <a:gd name="adj" fmla="val 8037"/>
            </a:avLst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endParaRPr/>
          </a:p>
        </p:txBody>
      </p:sp>
      <p:sp>
        <p:nvSpPr>
          <p:cNvPr id="891" name="Action planning"/>
          <p:cNvSpPr txBox="1"/>
          <p:nvPr/>
        </p:nvSpPr>
        <p:spPr>
          <a:xfrm>
            <a:off x="6471294" y="3956998"/>
            <a:ext cx="991515" cy="5087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Action planning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4" name="Figure 3. Experimentation as a Tool for Gathering Market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Experimentation as a Tool for Gathering Market Insights</a:t>
            </a:r>
          </a:p>
        </p:txBody>
      </p:sp>
      <p:sp>
        <p:nvSpPr>
          <p:cNvPr id="895" name="Awareness…"/>
          <p:cNvSpPr txBox="1"/>
          <p:nvPr/>
        </p:nvSpPr>
        <p:spPr>
          <a:xfrm>
            <a:off x="6806133" y="4116383"/>
            <a:ext cx="1948230" cy="2119136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 anchor="t"/>
          <a:lstStyle/>
          <a:p>
            <a:pPr lvl="1" indent="0" algn="l" defTabSz="914400">
              <a:lnSpc>
                <a:spcPct val="90000"/>
              </a:lnSpc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Awareness</a:t>
            </a:r>
          </a:p>
          <a:p>
            <a:pPr lvl="1" indent="0" algn="l" defTabSz="914400">
              <a:lnSpc>
                <a:spcPct val="90000"/>
              </a:lnSpc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Beliefs</a:t>
            </a:r>
          </a:p>
          <a:p>
            <a:pPr lvl="1" indent="0" algn="l" defTabSz="914400">
              <a:lnSpc>
                <a:spcPct val="90000"/>
              </a:lnSpc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Preference</a:t>
            </a:r>
          </a:p>
          <a:p>
            <a:pPr lvl="1" indent="0" algn="l" defTabSz="914400">
              <a:lnSpc>
                <a:spcPct val="90000"/>
              </a:lnSpc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Purchase intent</a:t>
            </a:r>
            <a:br>
              <a:rPr lang="en-US" dirty="0"/>
            </a:br>
            <a:r>
              <a:rPr dirty="0"/>
              <a:t>Intent to promote</a:t>
            </a:r>
          </a:p>
          <a:p>
            <a:pPr lvl="1" indent="0" algn="l" defTabSz="914400">
              <a:lnSpc>
                <a:spcPct val="90000"/>
              </a:lnSpc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br>
              <a:rPr lang="en-US" sz="1100" dirty="0"/>
            </a:br>
            <a:r>
              <a:rPr dirty="0"/>
              <a:t>Purchase</a:t>
            </a:r>
          </a:p>
          <a:p>
            <a:pPr lvl="1" indent="0" algn="l" defTabSz="914400">
              <a:lnSpc>
                <a:spcPct val="90000"/>
              </a:lnSpc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Usage</a:t>
            </a:r>
          </a:p>
          <a:p>
            <a:pPr lvl="1" indent="0" algn="l" defTabSz="914400">
              <a:lnSpc>
                <a:spcPct val="90000"/>
              </a:lnSpc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Advocacy</a:t>
            </a:r>
          </a:p>
        </p:txBody>
      </p:sp>
      <p:sp>
        <p:nvSpPr>
          <p:cNvPr id="896" name="Product…"/>
          <p:cNvSpPr txBox="1"/>
          <p:nvPr/>
        </p:nvSpPr>
        <p:spPr>
          <a:xfrm>
            <a:off x="4077209" y="4116383"/>
            <a:ext cx="1821445" cy="194037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 anchor="ctr"/>
          <a:lstStyle/>
          <a:p>
            <a:pPr lvl="1" indent="0" algn="l" defTabSz="914400">
              <a:lnSpc>
                <a:spcPct val="90000"/>
              </a:lnSpc>
              <a:spcBef>
                <a:spcPts val="200"/>
              </a:spcBef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Product</a:t>
            </a:r>
          </a:p>
          <a:p>
            <a:pPr lvl="1" indent="0" algn="l" defTabSz="914400">
              <a:lnSpc>
                <a:spcPct val="90000"/>
              </a:lnSpc>
              <a:spcBef>
                <a:spcPts val="200"/>
              </a:spcBef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Service</a:t>
            </a:r>
          </a:p>
          <a:p>
            <a:pPr lvl="1" indent="0" algn="l" defTabSz="914400">
              <a:lnSpc>
                <a:spcPct val="90000"/>
              </a:lnSpc>
              <a:spcBef>
                <a:spcPts val="200"/>
              </a:spcBef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Brand</a:t>
            </a:r>
          </a:p>
          <a:p>
            <a:pPr lvl="1" indent="0" algn="l" defTabSz="914400">
              <a:lnSpc>
                <a:spcPct val="90000"/>
              </a:lnSpc>
              <a:spcBef>
                <a:spcPts val="200"/>
              </a:spcBef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Price </a:t>
            </a:r>
          </a:p>
          <a:p>
            <a:pPr lvl="1" indent="0" algn="l" defTabSz="914400">
              <a:lnSpc>
                <a:spcPct val="90000"/>
              </a:lnSpc>
              <a:spcBef>
                <a:spcPts val="200"/>
              </a:spcBef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Incentives</a:t>
            </a:r>
          </a:p>
          <a:p>
            <a:pPr lvl="1" indent="0" algn="l" defTabSz="914400">
              <a:lnSpc>
                <a:spcPct val="90000"/>
              </a:lnSpc>
              <a:spcBef>
                <a:spcPts val="200"/>
              </a:spcBef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Communication</a:t>
            </a:r>
          </a:p>
          <a:p>
            <a:pPr lvl="1" indent="0" algn="l" defTabSz="914400">
              <a:lnSpc>
                <a:spcPct val="90000"/>
              </a:lnSpc>
              <a:spcBef>
                <a:spcPts val="200"/>
              </a:spcBef>
              <a:buFont typeface="Zapf Dingbats"/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Distribution</a:t>
            </a:r>
          </a:p>
        </p:txBody>
      </p:sp>
      <p:sp>
        <p:nvSpPr>
          <p:cNvPr id="897" name="Company Actions"/>
          <p:cNvSpPr/>
          <p:nvPr/>
        </p:nvSpPr>
        <p:spPr>
          <a:xfrm>
            <a:off x="3904279" y="3744967"/>
            <a:ext cx="2078405" cy="293807"/>
          </a:xfrm>
          <a:prstGeom prst="roundRect">
            <a:avLst>
              <a:gd name="adj" fmla="val 406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Company Actions</a:t>
            </a:r>
          </a:p>
        </p:txBody>
      </p:sp>
      <p:sp>
        <p:nvSpPr>
          <p:cNvPr id="898" name="Customer Response"/>
          <p:cNvSpPr/>
          <p:nvPr/>
        </p:nvSpPr>
        <p:spPr>
          <a:xfrm>
            <a:off x="6643316" y="3744967"/>
            <a:ext cx="2116504" cy="293807"/>
          </a:xfrm>
          <a:prstGeom prst="roundRect">
            <a:avLst>
              <a:gd name="adj" fmla="val 40632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Customer Response</a:t>
            </a:r>
          </a:p>
        </p:txBody>
      </p:sp>
      <p:sp>
        <p:nvSpPr>
          <p:cNvPr id="899" name="Rounded Rectangle"/>
          <p:cNvSpPr/>
          <p:nvPr/>
        </p:nvSpPr>
        <p:spPr>
          <a:xfrm>
            <a:off x="6674174" y="4127493"/>
            <a:ext cx="2080189" cy="1187836"/>
          </a:xfrm>
          <a:prstGeom prst="roundRect">
            <a:avLst>
              <a:gd name="adj" fmla="val 8852"/>
            </a:avLst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900" name="Customer mindset"/>
          <p:cNvSpPr txBox="1"/>
          <p:nvPr/>
        </p:nvSpPr>
        <p:spPr>
          <a:xfrm>
            <a:off x="8580806" y="4401934"/>
            <a:ext cx="1140604" cy="537354"/>
          </a:xfrm>
          <a:prstGeom prst="rect">
            <a:avLst/>
          </a:prstGeom>
          <a:solidFill>
            <a:srgbClr val="FFFFFF"/>
          </a:solidFill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indent="0" algn="l" defTabSz="914400">
              <a:lnSpc>
                <a:spcPct val="90000"/>
              </a:lnSpc>
              <a:buFont typeface="Zapf Dingbats"/>
              <a:defRPr b="1">
                <a:uFill>
                  <a:solidFill>
                    <a:srgbClr val="FFA57D"/>
                  </a:solidFill>
                </a:uFill>
              </a:defRPr>
            </a:pPr>
            <a:r>
              <a:t>Customer mindset</a:t>
            </a:r>
          </a:p>
        </p:txBody>
      </p:sp>
      <p:sp>
        <p:nvSpPr>
          <p:cNvPr id="901" name="Rounded Rectangle"/>
          <p:cNvSpPr/>
          <p:nvPr/>
        </p:nvSpPr>
        <p:spPr>
          <a:xfrm>
            <a:off x="6674174" y="5380971"/>
            <a:ext cx="2080189" cy="729902"/>
          </a:xfrm>
          <a:prstGeom prst="roundRect">
            <a:avLst>
              <a:gd name="adj" fmla="val 14391"/>
            </a:avLst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902" name="Customer behavior"/>
          <p:cNvSpPr txBox="1"/>
          <p:nvPr/>
        </p:nvSpPr>
        <p:spPr>
          <a:xfrm>
            <a:off x="8580806" y="5456277"/>
            <a:ext cx="1140603" cy="537354"/>
          </a:xfrm>
          <a:prstGeom prst="rect">
            <a:avLst/>
          </a:prstGeom>
          <a:solidFill>
            <a:srgbClr val="FFFFFF"/>
          </a:solidFill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indent="0" algn="l" defTabSz="914400">
              <a:lnSpc>
                <a:spcPct val="90000"/>
              </a:lnSpc>
              <a:buFont typeface="Zapf Dingbats"/>
              <a:defRPr b="1"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Customer behavior</a:t>
            </a:r>
          </a:p>
        </p:txBody>
      </p:sp>
      <p:sp>
        <p:nvSpPr>
          <p:cNvPr id="903" name="Rounded Rectangle"/>
          <p:cNvSpPr/>
          <p:nvPr/>
        </p:nvSpPr>
        <p:spPr>
          <a:xfrm>
            <a:off x="3935137" y="4132400"/>
            <a:ext cx="2016689" cy="1978472"/>
          </a:xfrm>
          <a:prstGeom prst="roundRect">
            <a:avLst>
              <a:gd name="adj" fmla="val 5315"/>
            </a:avLst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904" name="Offering attributes"/>
          <p:cNvSpPr txBox="1"/>
          <p:nvPr/>
        </p:nvSpPr>
        <p:spPr>
          <a:xfrm>
            <a:off x="2891206" y="4811323"/>
            <a:ext cx="1140604" cy="537354"/>
          </a:xfrm>
          <a:prstGeom prst="rect">
            <a:avLst/>
          </a:prstGeom>
          <a:solidFill>
            <a:srgbClr val="FFFFFF"/>
          </a:solidFill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indent="0" algn="r" defTabSz="914400">
              <a:lnSpc>
                <a:spcPct val="90000"/>
              </a:lnSpc>
              <a:buFont typeface="Zapf Dingbats"/>
              <a:defRPr b="1"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Offering attributes</a:t>
            </a:r>
          </a:p>
        </p:txBody>
      </p:sp>
      <p:sp>
        <p:nvSpPr>
          <p:cNvPr id="905" name="Arrow"/>
          <p:cNvSpPr/>
          <p:nvPr/>
        </p:nvSpPr>
        <p:spPr>
          <a:xfrm>
            <a:off x="6086121" y="3793944"/>
            <a:ext cx="455499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6" name="Factors tested"/>
          <p:cNvSpPr txBox="1"/>
          <p:nvPr/>
        </p:nvSpPr>
        <p:spPr>
          <a:xfrm>
            <a:off x="4164763" y="6131328"/>
            <a:ext cx="155743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1300">
              <a:lnSpc>
                <a:spcPct val="80000"/>
              </a:lnSpc>
            </a:lvl1pPr>
          </a:lstStyle>
          <a:p>
            <a:r>
              <a:t>Factors tested </a:t>
            </a:r>
          </a:p>
        </p:txBody>
      </p:sp>
      <p:sp>
        <p:nvSpPr>
          <p:cNvPr id="907" name="Factors measured"/>
          <p:cNvSpPr txBox="1"/>
          <p:nvPr/>
        </p:nvSpPr>
        <p:spPr>
          <a:xfrm>
            <a:off x="6704082" y="6146437"/>
            <a:ext cx="187672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Factors measured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10" name="Figure 4. Managing Decision Err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Figure 4. Managing Decision Errors</a:t>
            </a:r>
          </a:p>
        </p:txBody>
      </p:sp>
      <p:sp>
        <p:nvSpPr>
          <p:cNvPr id="911" name="False negative"/>
          <p:cNvSpPr/>
          <p:nvPr/>
        </p:nvSpPr>
        <p:spPr>
          <a:xfrm>
            <a:off x="5299327" y="5072732"/>
            <a:ext cx="16552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False negative</a:t>
            </a:r>
          </a:p>
        </p:txBody>
      </p:sp>
      <p:sp>
        <p:nvSpPr>
          <p:cNvPr id="912" name="Correct"/>
          <p:cNvSpPr/>
          <p:nvPr/>
        </p:nvSpPr>
        <p:spPr>
          <a:xfrm>
            <a:off x="5298059" y="4435989"/>
            <a:ext cx="1655200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Correct</a:t>
            </a:r>
          </a:p>
        </p:txBody>
      </p:sp>
      <p:sp>
        <p:nvSpPr>
          <p:cNvPr id="913" name="Correct"/>
          <p:cNvSpPr/>
          <p:nvPr/>
        </p:nvSpPr>
        <p:spPr>
          <a:xfrm>
            <a:off x="7021059" y="5072732"/>
            <a:ext cx="16552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Correct</a:t>
            </a:r>
          </a:p>
        </p:txBody>
      </p:sp>
      <p:sp>
        <p:nvSpPr>
          <p:cNvPr id="914" name="False positive"/>
          <p:cNvSpPr/>
          <p:nvPr/>
        </p:nvSpPr>
        <p:spPr>
          <a:xfrm>
            <a:off x="7019791" y="4435989"/>
            <a:ext cx="1655201" cy="566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" y="21600"/>
                </a:moveTo>
                <a:lnTo>
                  <a:pt x="20920" y="21600"/>
                </a:lnTo>
                <a:cubicBezTo>
                  <a:pt x="21290" y="21600"/>
                  <a:pt x="21600" y="21022"/>
                  <a:pt x="21600" y="20334"/>
                </a:cubicBezTo>
                <a:lnTo>
                  <a:pt x="21600" y="20334"/>
                </a:lnTo>
                <a:lnTo>
                  <a:pt x="21600" y="1266"/>
                </a:lnTo>
                <a:cubicBezTo>
                  <a:pt x="21600" y="578"/>
                  <a:pt x="21290" y="0"/>
                  <a:pt x="20920" y="0"/>
                </a:cubicBezTo>
                <a:lnTo>
                  <a:pt x="680" y="0"/>
                </a:lnTo>
                <a:cubicBezTo>
                  <a:pt x="310" y="0"/>
                  <a:pt x="0" y="578"/>
                  <a:pt x="0" y="1266"/>
                </a:cubicBezTo>
                <a:lnTo>
                  <a:pt x="0" y="20334"/>
                </a:lnTo>
                <a:cubicBezTo>
                  <a:pt x="0" y="21022"/>
                  <a:pt x="310" y="21600"/>
                  <a:pt x="680" y="216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False positive</a:t>
            </a:r>
          </a:p>
        </p:txBody>
      </p:sp>
      <p:sp>
        <p:nvSpPr>
          <p:cNvPr id="915" name="False"/>
          <p:cNvSpPr txBox="1"/>
          <p:nvPr/>
        </p:nvSpPr>
        <p:spPr>
          <a:xfrm>
            <a:off x="4623966" y="5191963"/>
            <a:ext cx="61061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False</a:t>
            </a:r>
          </a:p>
        </p:txBody>
      </p:sp>
      <p:sp>
        <p:nvSpPr>
          <p:cNvPr id="916" name="True"/>
          <p:cNvSpPr txBox="1"/>
          <p:nvPr/>
        </p:nvSpPr>
        <p:spPr>
          <a:xfrm>
            <a:off x="4713958" y="4570362"/>
            <a:ext cx="52062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True</a:t>
            </a:r>
          </a:p>
        </p:txBody>
      </p:sp>
      <p:sp>
        <p:nvSpPr>
          <p:cNvPr id="917" name="False"/>
          <p:cNvSpPr txBox="1"/>
          <p:nvPr/>
        </p:nvSpPr>
        <p:spPr>
          <a:xfrm>
            <a:off x="7179037" y="4063135"/>
            <a:ext cx="130151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False</a:t>
            </a:r>
          </a:p>
        </p:txBody>
      </p:sp>
      <p:sp>
        <p:nvSpPr>
          <p:cNvPr id="918" name="True"/>
          <p:cNvSpPr txBox="1"/>
          <p:nvPr/>
        </p:nvSpPr>
        <p:spPr>
          <a:xfrm>
            <a:off x="5519892" y="4119415"/>
            <a:ext cx="1301517" cy="27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True</a:t>
            </a:r>
          </a:p>
        </p:txBody>
      </p:sp>
      <p:sp>
        <p:nvSpPr>
          <p:cNvPr id="919" name="Reality"/>
          <p:cNvSpPr txBox="1"/>
          <p:nvPr/>
        </p:nvSpPr>
        <p:spPr>
          <a:xfrm>
            <a:off x="6332692" y="3809135"/>
            <a:ext cx="130151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Reality</a:t>
            </a:r>
          </a:p>
        </p:txBody>
      </p:sp>
      <p:sp>
        <p:nvSpPr>
          <p:cNvPr id="920" name="Data"/>
          <p:cNvSpPr txBox="1"/>
          <p:nvPr/>
        </p:nvSpPr>
        <p:spPr>
          <a:xfrm rot="16200000">
            <a:off x="3975352" y="4894985"/>
            <a:ext cx="100165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rPr b="0">
                <a:latin typeface="+mn-lt"/>
                <a:ea typeface="+mn-ea"/>
                <a:cs typeface="+mn-cs"/>
                <a:sym typeface="Century Gothic"/>
              </a:rPr>
              <a:t>Data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Triangle"/>
          <p:cNvSpPr/>
          <p:nvPr/>
        </p:nvSpPr>
        <p:spPr>
          <a:xfrm>
            <a:off x="4692174" y="3413652"/>
            <a:ext cx="4155381" cy="3594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2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4" name="Figure 5. Evidence-Based Decision Mak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Evidence-Based Decision Making</a:t>
            </a:r>
          </a:p>
        </p:txBody>
      </p:sp>
      <p:sp>
        <p:nvSpPr>
          <p:cNvPr id="925" name="Triangle"/>
          <p:cNvSpPr/>
          <p:nvPr/>
        </p:nvSpPr>
        <p:spPr>
          <a:xfrm>
            <a:off x="5019848" y="3413652"/>
            <a:ext cx="3500033" cy="302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67E">
              <a:alpha val="50321"/>
            </a:srgb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26" name="Triangle"/>
          <p:cNvSpPr/>
          <p:nvPr/>
        </p:nvSpPr>
        <p:spPr>
          <a:xfrm>
            <a:off x="5352017" y="3413652"/>
            <a:ext cx="2838164" cy="2453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27" name="Triangle"/>
          <p:cNvSpPr/>
          <p:nvPr/>
        </p:nvSpPr>
        <p:spPr>
          <a:xfrm>
            <a:off x="5659990" y="3413652"/>
            <a:ext cx="2219750" cy="1920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28" name="Focus on…"/>
          <p:cNvSpPr txBox="1"/>
          <p:nvPr/>
        </p:nvSpPr>
        <p:spPr>
          <a:xfrm>
            <a:off x="7781388" y="3657134"/>
            <a:ext cx="1406522" cy="979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Focus on </a:t>
            </a:r>
          </a:p>
          <a:p>
            <a: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creating </a:t>
            </a:r>
            <a:br>
              <a:rPr dirty="0"/>
            </a:br>
            <a:r>
              <a:rPr dirty="0"/>
              <a:t>market </a:t>
            </a:r>
          </a:p>
          <a:p>
            <a: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value</a:t>
            </a:r>
          </a:p>
        </p:txBody>
      </p:sp>
      <p:sp>
        <p:nvSpPr>
          <p:cNvPr id="929" name="Line"/>
          <p:cNvSpPr/>
          <p:nvPr/>
        </p:nvSpPr>
        <p:spPr>
          <a:xfrm>
            <a:off x="6760470" y="3407103"/>
            <a:ext cx="831767" cy="1"/>
          </a:xfrm>
          <a:prstGeom prst="line">
            <a:avLst/>
          </a:prstGeom>
          <a:ln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30" name="Triangle"/>
          <p:cNvSpPr/>
          <p:nvPr/>
        </p:nvSpPr>
        <p:spPr>
          <a:xfrm>
            <a:off x="5992478" y="3413653"/>
            <a:ext cx="1554774" cy="1343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931" name="Business problem"/>
          <p:cNvSpPr txBox="1"/>
          <p:nvPr/>
        </p:nvSpPr>
        <p:spPr>
          <a:xfrm>
            <a:off x="6150637" y="4185840"/>
            <a:ext cx="1238455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Business problem</a:t>
            </a:r>
          </a:p>
        </p:txBody>
      </p:sp>
      <p:sp>
        <p:nvSpPr>
          <p:cNvPr id="932" name="Research question"/>
          <p:cNvSpPr txBox="1"/>
          <p:nvPr/>
        </p:nvSpPr>
        <p:spPr>
          <a:xfrm>
            <a:off x="6150637" y="4782740"/>
            <a:ext cx="1238455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 dirty="0"/>
              <a:t>Research question</a:t>
            </a:r>
          </a:p>
        </p:txBody>
      </p:sp>
      <p:sp>
        <p:nvSpPr>
          <p:cNvPr id="933" name="Data analysis"/>
          <p:cNvSpPr txBox="1"/>
          <p:nvPr/>
        </p:nvSpPr>
        <p:spPr>
          <a:xfrm>
            <a:off x="6150637" y="5347527"/>
            <a:ext cx="1238455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Data analysis</a:t>
            </a:r>
          </a:p>
        </p:txBody>
      </p:sp>
      <p:sp>
        <p:nvSpPr>
          <p:cNvPr id="934" name="Data selection"/>
          <p:cNvSpPr txBox="1"/>
          <p:nvPr/>
        </p:nvSpPr>
        <p:spPr>
          <a:xfrm>
            <a:off x="6150637" y="5886481"/>
            <a:ext cx="1238455" cy="531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Data selection</a:t>
            </a:r>
          </a:p>
        </p:txBody>
      </p:sp>
      <p:sp>
        <p:nvSpPr>
          <p:cNvPr id="935" name="Real  world"/>
          <p:cNvSpPr txBox="1"/>
          <p:nvPr/>
        </p:nvSpPr>
        <p:spPr>
          <a:xfrm>
            <a:off x="6150637" y="6455337"/>
            <a:ext cx="1238455" cy="531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90000"/>
              </a:lnSpc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Real </a:t>
            </a:r>
            <a:br>
              <a:rPr b="0"/>
            </a:br>
            <a:r>
              <a:rPr b="0"/>
              <a:t>world </a:t>
            </a:r>
          </a:p>
        </p:txBody>
      </p:sp>
      <p:sp>
        <p:nvSpPr>
          <p:cNvPr id="936" name="Line"/>
          <p:cNvSpPr/>
          <p:nvPr/>
        </p:nvSpPr>
        <p:spPr>
          <a:xfrm flipH="1">
            <a:off x="7596995" y="3417567"/>
            <a:ext cx="117506" cy="1318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7" name="Focus on  gathering  relevant market insights"/>
          <p:cNvSpPr txBox="1"/>
          <p:nvPr/>
        </p:nvSpPr>
        <p:spPr>
          <a:xfrm>
            <a:off x="8803599" y="4974199"/>
            <a:ext cx="1324830" cy="1161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pPr>
            <a:r>
              <a:t>Focus on </a:t>
            </a:r>
            <a:br/>
            <a:r>
              <a:t>gathering </a:t>
            </a:r>
            <a:br/>
            <a:r>
              <a:t>relevant market insights</a:t>
            </a:r>
          </a:p>
        </p:txBody>
      </p:sp>
      <p:sp>
        <p:nvSpPr>
          <p:cNvPr id="938" name="Line"/>
          <p:cNvSpPr/>
          <p:nvPr/>
        </p:nvSpPr>
        <p:spPr>
          <a:xfrm flipH="1">
            <a:off x="8579504" y="4768321"/>
            <a:ext cx="157209" cy="1634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9" name="Line"/>
          <p:cNvSpPr/>
          <p:nvPr/>
        </p:nvSpPr>
        <p:spPr>
          <a:xfrm>
            <a:off x="7583378" y="4762102"/>
            <a:ext cx="1005050" cy="13395"/>
          </a:xfrm>
          <a:prstGeom prst="line">
            <a:avLst/>
          </a:prstGeom>
          <a:ln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ory and Practice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Theory and Practice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978-1-936572-58-8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2" name="Figure 6. Making Necessary Tradeoff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Figure 6. Making Necessary Tradeoffs</a:t>
            </a:r>
          </a:p>
        </p:txBody>
      </p:sp>
      <p:grpSp>
        <p:nvGrpSpPr>
          <p:cNvPr id="945" name="Group"/>
          <p:cNvGrpSpPr/>
          <p:nvPr/>
        </p:nvGrpSpPr>
        <p:grpSpPr>
          <a:xfrm>
            <a:off x="4481524" y="5009882"/>
            <a:ext cx="464527" cy="1022234"/>
            <a:chOff x="85209" y="0"/>
            <a:chExt cx="464526" cy="1022233"/>
          </a:xfrm>
        </p:grpSpPr>
        <p:sp>
          <p:nvSpPr>
            <p:cNvPr id="943" name="Line"/>
            <p:cNvSpPr/>
            <p:nvPr/>
          </p:nvSpPr>
          <p:spPr>
            <a:xfrm>
              <a:off x="86626" y="512871"/>
              <a:ext cx="463111" cy="5093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4" name="Line"/>
            <p:cNvSpPr/>
            <p:nvPr/>
          </p:nvSpPr>
          <p:spPr>
            <a:xfrm flipV="1">
              <a:off x="85209" y="0"/>
              <a:ext cx="464216" cy="5152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946" name="Line"/>
          <p:cNvSpPr/>
          <p:nvPr/>
        </p:nvSpPr>
        <p:spPr>
          <a:xfrm>
            <a:off x="5558698" y="5211711"/>
            <a:ext cx="1" cy="60859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7" name="Tradeoff"/>
          <p:cNvSpPr txBox="1"/>
          <p:nvPr/>
        </p:nvSpPr>
        <p:spPr>
          <a:xfrm>
            <a:off x="5203730" y="5444963"/>
            <a:ext cx="915426" cy="1969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Tradeoff</a:t>
            </a:r>
          </a:p>
        </p:txBody>
      </p:sp>
      <p:sp>
        <p:nvSpPr>
          <p:cNvPr id="948" name="Decision"/>
          <p:cNvSpPr/>
          <p:nvPr/>
        </p:nvSpPr>
        <p:spPr>
          <a:xfrm>
            <a:off x="3333136" y="5372496"/>
            <a:ext cx="1144828" cy="312424"/>
          </a:xfrm>
          <a:prstGeom prst="roundRect">
            <a:avLst>
              <a:gd name="adj" fmla="val 47721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Decision</a:t>
            </a:r>
          </a:p>
        </p:txBody>
      </p:sp>
      <p:sp>
        <p:nvSpPr>
          <p:cNvPr id="949" name="Option A"/>
          <p:cNvSpPr/>
          <p:nvPr/>
        </p:nvSpPr>
        <p:spPr>
          <a:xfrm>
            <a:off x="4974553" y="4852873"/>
            <a:ext cx="11575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Option A</a:t>
            </a:r>
          </a:p>
        </p:txBody>
      </p:sp>
      <p:sp>
        <p:nvSpPr>
          <p:cNvPr id="950" name="Option B"/>
          <p:cNvSpPr/>
          <p:nvPr/>
        </p:nvSpPr>
        <p:spPr>
          <a:xfrm>
            <a:off x="4974553" y="5881261"/>
            <a:ext cx="11575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Option B</a:t>
            </a:r>
          </a:p>
        </p:txBody>
      </p:sp>
      <p:sp>
        <p:nvSpPr>
          <p:cNvPr id="951" name="Line"/>
          <p:cNvSpPr/>
          <p:nvPr/>
        </p:nvSpPr>
        <p:spPr>
          <a:xfrm>
            <a:off x="6140584" y="5000425"/>
            <a:ext cx="262207" cy="209074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2" name="Line"/>
          <p:cNvSpPr/>
          <p:nvPr/>
        </p:nvSpPr>
        <p:spPr>
          <a:xfrm flipV="1">
            <a:off x="6143423" y="4795492"/>
            <a:ext cx="262155" cy="207304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3" name="Connection Line"/>
          <p:cNvSpPr/>
          <p:nvPr/>
        </p:nvSpPr>
        <p:spPr>
          <a:xfrm>
            <a:off x="7164809" y="4721380"/>
            <a:ext cx="206468" cy="56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0" y="0"/>
                </a:moveTo>
                <a:cubicBezTo>
                  <a:pt x="21372" y="7314"/>
                  <a:pt x="21600" y="14514"/>
                  <a:pt x="684" y="2160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/>
          <a:lstStyle/>
          <a:p>
            <a:endParaRPr/>
          </a:p>
        </p:txBody>
      </p:sp>
      <p:sp>
        <p:nvSpPr>
          <p:cNvPr id="954" name="Tradeoff"/>
          <p:cNvSpPr txBox="1"/>
          <p:nvPr/>
        </p:nvSpPr>
        <p:spPr>
          <a:xfrm>
            <a:off x="7246229" y="4920058"/>
            <a:ext cx="915426" cy="1969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 dirty="0"/>
              <a:t>Tradeoff</a:t>
            </a:r>
          </a:p>
        </p:txBody>
      </p:sp>
      <p:sp>
        <p:nvSpPr>
          <p:cNvPr id="955" name="Pros"/>
          <p:cNvSpPr/>
          <p:nvPr/>
        </p:nvSpPr>
        <p:spPr>
          <a:xfrm>
            <a:off x="6433636" y="4624341"/>
            <a:ext cx="6876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Pros</a:t>
            </a:r>
          </a:p>
        </p:txBody>
      </p:sp>
      <p:sp>
        <p:nvSpPr>
          <p:cNvPr id="956" name="Cons"/>
          <p:cNvSpPr/>
          <p:nvPr/>
        </p:nvSpPr>
        <p:spPr>
          <a:xfrm>
            <a:off x="6433636" y="5073268"/>
            <a:ext cx="6876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Cons</a:t>
            </a:r>
          </a:p>
        </p:txBody>
      </p:sp>
      <p:sp>
        <p:nvSpPr>
          <p:cNvPr id="957" name="Line"/>
          <p:cNvSpPr/>
          <p:nvPr/>
        </p:nvSpPr>
        <p:spPr>
          <a:xfrm>
            <a:off x="6140584" y="6032881"/>
            <a:ext cx="262207" cy="209075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8" name="Line"/>
          <p:cNvSpPr/>
          <p:nvPr/>
        </p:nvSpPr>
        <p:spPr>
          <a:xfrm flipV="1">
            <a:off x="6143423" y="5827948"/>
            <a:ext cx="262155" cy="207304"/>
          </a:xfrm>
          <a:prstGeom prst="line">
            <a:avLst/>
          </a:prstGeom>
          <a:ln w="12700">
            <a:solidFill>
              <a:srgbClr val="000000"/>
            </a:solidFill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4" name="Connection Line"/>
          <p:cNvSpPr/>
          <p:nvPr/>
        </p:nvSpPr>
        <p:spPr>
          <a:xfrm>
            <a:off x="7164809" y="5753837"/>
            <a:ext cx="206468" cy="56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0" y="0"/>
                </a:moveTo>
                <a:cubicBezTo>
                  <a:pt x="21372" y="7314"/>
                  <a:pt x="21600" y="14514"/>
                  <a:pt x="684" y="21600"/>
                </a:cubicBezTo>
              </a:path>
            </a:pathLst>
          </a:custGeom>
          <a:ln w="127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/>
          <a:lstStyle/>
          <a:p>
            <a:endParaRPr/>
          </a:p>
        </p:txBody>
      </p:sp>
      <p:sp>
        <p:nvSpPr>
          <p:cNvPr id="960" name="Tradeoff"/>
          <p:cNvSpPr txBox="1"/>
          <p:nvPr/>
        </p:nvSpPr>
        <p:spPr>
          <a:xfrm>
            <a:off x="7246229" y="5952515"/>
            <a:ext cx="915426" cy="1969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Tradeoff</a:t>
            </a:r>
          </a:p>
        </p:txBody>
      </p:sp>
      <p:sp>
        <p:nvSpPr>
          <p:cNvPr id="961" name="Pros"/>
          <p:cNvSpPr/>
          <p:nvPr/>
        </p:nvSpPr>
        <p:spPr>
          <a:xfrm>
            <a:off x="6433636" y="5656797"/>
            <a:ext cx="6876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Pros</a:t>
            </a:r>
          </a:p>
        </p:txBody>
      </p:sp>
      <p:sp>
        <p:nvSpPr>
          <p:cNvPr id="962" name="Cons"/>
          <p:cNvSpPr/>
          <p:nvPr/>
        </p:nvSpPr>
        <p:spPr>
          <a:xfrm>
            <a:off x="6433636" y="6105724"/>
            <a:ext cx="687628" cy="312424"/>
          </a:xfrm>
          <a:prstGeom prst="roundRect">
            <a:avLst>
              <a:gd name="adj" fmla="val 4772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</a:lvl1pPr>
          </a:lstStyle>
          <a:p>
            <a:r>
              <a:t>Cons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3" name="Part II: Understanding the Mark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 II: Understanding the Market</a:t>
            </a:r>
          </a:p>
        </p:txBody>
      </p:sp>
      <p:pic>
        <p:nvPicPr>
          <p:cNvPr id="6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228" y="4868013"/>
            <a:ext cx="6325843" cy="4647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35039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9" name="Chapter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4</a:t>
            </a:r>
          </a:p>
        </p:txBody>
      </p:sp>
      <p:sp>
        <p:nvSpPr>
          <p:cNvPr id="640" name="Understanding Consumer Market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Understanding Consumer Markets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3" name="Figure 1. The Customer Journey M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The Customer Journey Map</a:t>
            </a:r>
          </a:p>
        </p:txBody>
      </p:sp>
      <p:sp>
        <p:nvSpPr>
          <p:cNvPr id="644" name="Oval"/>
          <p:cNvSpPr/>
          <p:nvPr/>
        </p:nvSpPr>
        <p:spPr>
          <a:xfrm>
            <a:off x="5852261" y="3819052"/>
            <a:ext cx="3581888" cy="2571101"/>
          </a:xfrm>
          <a:prstGeom prst="ellips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grpSp>
        <p:nvGrpSpPr>
          <p:cNvPr id="647" name="Group"/>
          <p:cNvGrpSpPr/>
          <p:nvPr/>
        </p:nvGrpSpPr>
        <p:grpSpPr>
          <a:xfrm>
            <a:off x="8080628" y="5840737"/>
            <a:ext cx="1159447" cy="695529"/>
            <a:chOff x="0" y="0"/>
            <a:chExt cx="1159446" cy="695528"/>
          </a:xfrm>
        </p:grpSpPr>
        <p:sp>
          <p:nvSpPr>
            <p:cNvPr id="645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646" name="Purchase"/>
            <p:cNvSpPr txBox="1"/>
            <p:nvPr/>
          </p:nvSpPr>
          <p:spPr>
            <a:xfrm>
              <a:off x="51130" y="163889"/>
              <a:ext cx="1075136" cy="3498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Purchase</a:t>
              </a:r>
            </a:p>
          </p:txBody>
        </p:sp>
      </p:grpSp>
      <p:grpSp>
        <p:nvGrpSpPr>
          <p:cNvPr id="650" name="Group"/>
          <p:cNvGrpSpPr/>
          <p:nvPr/>
        </p:nvGrpSpPr>
        <p:grpSpPr>
          <a:xfrm>
            <a:off x="7063482" y="3540234"/>
            <a:ext cx="1159447" cy="695529"/>
            <a:chOff x="0" y="0"/>
            <a:chExt cx="1159446" cy="695528"/>
          </a:xfrm>
        </p:grpSpPr>
        <p:sp>
          <p:nvSpPr>
            <p:cNvPr id="648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649" name="Evaluate"/>
            <p:cNvSpPr txBox="1"/>
            <p:nvPr/>
          </p:nvSpPr>
          <p:spPr>
            <a:xfrm>
              <a:off x="53024" y="163889"/>
              <a:ext cx="1041740" cy="36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Evaluate</a:t>
              </a:r>
            </a:p>
          </p:txBody>
        </p:sp>
      </p:grpSp>
      <p:grpSp>
        <p:nvGrpSpPr>
          <p:cNvPr id="653" name="Group"/>
          <p:cNvGrpSpPr/>
          <p:nvPr/>
        </p:nvGrpSpPr>
        <p:grpSpPr>
          <a:xfrm>
            <a:off x="8760748" y="4503635"/>
            <a:ext cx="1159447" cy="695530"/>
            <a:chOff x="0" y="0"/>
            <a:chExt cx="1159446" cy="695528"/>
          </a:xfrm>
        </p:grpSpPr>
        <p:sp>
          <p:nvSpPr>
            <p:cNvPr id="651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652" name="Choose"/>
            <p:cNvSpPr txBox="1"/>
            <p:nvPr/>
          </p:nvSpPr>
          <p:spPr>
            <a:xfrm>
              <a:off x="136883" y="172576"/>
              <a:ext cx="885680" cy="3503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Choose</a:t>
              </a:r>
            </a:p>
          </p:txBody>
        </p:sp>
      </p:grpSp>
      <p:grpSp>
        <p:nvGrpSpPr>
          <p:cNvPr id="656" name="Group"/>
          <p:cNvGrpSpPr/>
          <p:nvPr/>
        </p:nvGrpSpPr>
        <p:grpSpPr>
          <a:xfrm>
            <a:off x="6082855" y="5840737"/>
            <a:ext cx="1159447" cy="695529"/>
            <a:chOff x="0" y="0"/>
            <a:chExt cx="1159446" cy="695528"/>
          </a:xfrm>
        </p:grpSpPr>
        <p:sp>
          <p:nvSpPr>
            <p:cNvPr id="654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655" name="Use"/>
            <p:cNvSpPr txBox="1"/>
            <p:nvPr/>
          </p:nvSpPr>
          <p:spPr>
            <a:xfrm>
              <a:off x="299540" y="159170"/>
              <a:ext cx="560366" cy="377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Use</a:t>
              </a:r>
            </a:p>
          </p:txBody>
        </p:sp>
      </p:grpSp>
      <p:sp>
        <p:nvSpPr>
          <p:cNvPr id="657" name="Shape"/>
          <p:cNvSpPr/>
          <p:nvPr/>
        </p:nvSpPr>
        <p:spPr>
          <a:xfrm rot="19500000">
            <a:off x="6101367" y="4029102"/>
            <a:ext cx="839737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8" y="13157"/>
                </a:moveTo>
                <a:lnTo>
                  <a:pt x="18316" y="21600"/>
                </a:lnTo>
                <a:lnTo>
                  <a:pt x="21600" y="11353"/>
                </a:lnTo>
                <a:lnTo>
                  <a:pt x="20964" y="0"/>
                </a:lnTo>
                <a:lnTo>
                  <a:pt x="19898" y="7106"/>
                </a:lnTo>
                <a:cubicBezTo>
                  <a:pt x="16676" y="4029"/>
                  <a:pt x="13348" y="2307"/>
                  <a:pt x="9986" y="2004"/>
                </a:cubicBezTo>
                <a:cubicBezTo>
                  <a:pt x="6638" y="1703"/>
                  <a:pt x="3283" y="2810"/>
                  <a:pt x="0" y="5277"/>
                </a:cubicBezTo>
                <a:lnTo>
                  <a:pt x="572" y="11410"/>
                </a:lnTo>
                <a:cubicBezTo>
                  <a:pt x="3729" y="9076"/>
                  <a:pt x="6949" y="8064"/>
                  <a:pt x="10163" y="8427"/>
                </a:cubicBezTo>
                <a:cubicBezTo>
                  <a:pt x="13233" y="8774"/>
                  <a:pt x="16277" y="10373"/>
                  <a:pt x="19238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8" name="Shape"/>
          <p:cNvSpPr/>
          <p:nvPr/>
        </p:nvSpPr>
        <p:spPr>
          <a:xfrm rot="1740000">
            <a:off x="8349289" y="4005645"/>
            <a:ext cx="833010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58" y="13157"/>
                </a:moveTo>
                <a:lnTo>
                  <a:pt x="18429" y="21600"/>
                </a:lnTo>
                <a:lnTo>
                  <a:pt x="21600" y="12323"/>
                </a:lnTo>
                <a:lnTo>
                  <a:pt x="21098" y="0"/>
                </a:lnTo>
                <a:lnTo>
                  <a:pt x="20023" y="7106"/>
                </a:lnTo>
                <a:cubicBezTo>
                  <a:pt x="16771" y="4232"/>
                  <a:pt x="13428" y="2652"/>
                  <a:pt x="10060" y="2425"/>
                </a:cubicBezTo>
                <a:cubicBezTo>
                  <a:pt x="6686" y="2198"/>
                  <a:pt x="3310" y="3328"/>
                  <a:pt x="0" y="5765"/>
                </a:cubicBezTo>
                <a:lnTo>
                  <a:pt x="490" y="11127"/>
                </a:lnTo>
                <a:cubicBezTo>
                  <a:pt x="3626" y="8877"/>
                  <a:pt x="6822" y="7903"/>
                  <a:pt x="10012" y="8258"/>
                </a:cubicBezTo>
                <a:cubicBezTo>
                  <a:pt x="13177" y="8611"/>
                  <a:pt x="16314" y="10267"/>
                  <a:pt x="19358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9" name="Shape"/>
          <p:cNvSpPr/>
          <p:nvPr/>
        </p:nvSpPr>
        <p:spPr>
          <a:xfrm rot="6960000">
            <a:off x="8936229" y="5420497"/>
            <a:ext cx="635003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4" y="13157"/>
                </a:moveTo>
                <a:lnTo>
                  <a:pt x="18436" y="21600"/>
                </a:lnTo>
                <a:lnTo>
                  <a:pt x="21600" y="12323"/>
                </a:lnTo>
                <a:lnTo>
                  <a:pt x="21099" y="0"/>
                </a:lnTo>
                <a:lnTo>
                  <a:pt x="20027" y="7106"/>
                </a:lnTo>
                <a:cubicBezTo>
                  <a:pt x="16732" y="4813"/>
                  <a:pt x="13423" y="3563"/>
                  <a:pt x="10109" y="3428"/>
                </a:cubicBezTo>
                <a:cubicBezTo>
                  <a:pt x="6735" y="3292"/>
                  <a:pt x="3358" y="4307"/>
                  <a:pt x="0" y="6413"/>
                </a:cubicBezTo>
                <a:lnTo>
                  <a:pt x="675" y="11738"/>
                </a:lnTo>
                <a:cubicBezTo>
                  <a:pt x="3871" y="10069"/>
                  <a:pt x="7047" y="9339"/>
                  <a:pt x="10215" y="9621"/>
                </a:cubicBezTo>
                <a:cubicBezTo>
                  <a:pt x="13263" y="9892"/>
                  <a:pt x="16310" y="11100"/>
                  <a:pt x="19364" y="13157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662" name="Group"/>
          <p:cNvGrpSpPr/>
          <p:nvPr/>
        </p:nvGrpSpPr>
        <p:grpSpPr>
          <a:xfrm>
            <a:off x="5339013" y="4503635"/>
            <a:ext cx="1159447" cy="695530"/>
            <a:chOff x="0" y="0"/>
            <a:chExt cx="1159446" cy="695528"/>
          </a:xfrm>
        </p:grpSpPr>
        <p:sp>
          <p:nvSpPr>
            <p:cNvPr id="660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661" name="Search"/>
            <p:cNvSpPr txBox="1"/>
            <p:nvPr/>
          </p:nvSpPr>
          <p:spPr>
            <a:xfrm>
              <a:off x="40324" y="163889"/>
              <a:ext cx="1041740" cy="3662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Search</a:t>
              </a:r>
            </a:p>
          </p:txBody>
        </p:sp>
      </p:grpSp>
      <p:sp>
        <p:nvSpPr>
          <p:cNvPr id="663" name="Arrow"/>
          <p:cNvSpPr/>
          <p:nvPr/>
        </p:nvSpPr>
        <p:spPr>
          <a:xfrm>
            <a:off x="4784661" y="4696109"/>
            <a:ext cx="501683" cy="310582"/>
          </a:xfrm>
          <a:prstGeom prst="rightArrow">
            <a:avLst>
              <a:gd name="adj1" fmla="val 32944"/>
              <a:gd name="adj2" fmla="val 26196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666" name="Group"/>
          <p:cNvGrpSpPr/>
          <p:nvPr/>
        </p:nvGrpSpPr>
        <p:grpSpPr>
          <a:xfrm>
            <a:off x="3566283" y="4503635"/>
            <a:ext cx="1159447" cy="695530"/>
            <a:chOff x="0" y="0"/>
            <a:chExt cx="1159446" cy="695528"/>
          </a:xfrm>
        </p:grpSpPr>
        <p:sp>
          <p:nvSpPr>
            <p:cNvPr id="664" name="Oval"/>
            <p:cNvSpPr/>
            <p:nvPr/>
          </p:nvSpPr>
          <p:spPr>
            <a:xfrm>
              <a:off x="0" y="0"/>
              <a:ext cx="1159447" cy="695529"/>
            </a:xfrm>
            <a:prstGeom prst="ellipse">
              <a:avLst/>
            </a:prstGeom>
            <a:solidFill>
              <a:srgbClr val="FF7C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100"/>
              </a:pPr>
              <a:endParaRPr/>
            </a:p>
          </p:txBody>
        </p:sp>
        <p:sp>
          <p:nvSpPr>
            <p:cNvPr id="665" name="Active need"/>
            <p:cNvSpPr txBox="1"/>
            <p:nvPr/>
          </p:nvSpPr>
          <p:spPr>
            <a:xfrm>
              <a:off x="40324" y="49589"/>
              <a:ext cx="1041740" cy="6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80000"/>
                </a:lnSpc>
              </a:lvl1pPr>
            </a:lstStyle>
            <a:p>
              <a:r>
                <a:rPr dirty="0"/>
                <a:t>Active need</a:t>
              </a:r>
            </a:p>
          </p:txBody>
        </p:sp>
      </p:grpSp>
      <p:sp>
        <p:nvSpPr>
          <p:cNvPr id="667" name="Shape"/>
          <p:cNvSpPr/>
          <p:nvPr/>
        </p:nvSpPr>
        <p:spPr>
          <a:xfrm rot="14160000">
            <a:off x="5724024" y="5442420"/>
            <a:ext cx="639570" cy="327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64" y="13157"/>
                </a:moveTo>
                <a:lnTo>
                  <a:pt x="18436" y="21600"/>
                </a:lnTo>
                <a:lnTo>
                  <a:pt x="21600" y="12323"/>
                </a:lnTo>
                <a:lnTo>
                  <a:pt x="21099" y="0"/>
                </a:lnTo>
                <a:lnTo>
                  <a:pt x="20027" y="7106"/>
                </a:lnTo>
                <a:cubicBezTo>
                  <a:pt x="16732" y="4813"/>
                  <a:pt x="13423" y="3563"/>
                  <a:pt x="10109" y="3428"/>
                </a:cubicBezTo>
                <a:cubicBezTo>
                  <a:pt x="6735" y="3292"/>
                  <a:pt x="3358" y="4307"/>
                  <a:pt x="0" y="6413"/>
                </a:cubicBezTo>
                <a:lnTo>
                  <a:pt x="675" y="11738"/>
                </a:lnTo>
                <a:cubicBezTo>
                  <a:pt x="3871" y="10069"/>
                  <a:pt x="7047" y="9339"/>
                  <a:pt x="10215" y="9621"/>
                </a:cubicBezTo>
                <a:cubicBezTo>
                  <a:pt x="13263" y="9892"/>
                  <a:pt x="16310" y="11100"/>
                  <a:pt x="19364" y="13157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8" name="Shape"/>
          <p:cNvSpPr/>
          <p:nvPr/>
        </p:nvSpPr>
        <p:spPr>
          <a:xfrm rot="10620000">
            <a:off x="7345306" y="6196364"/>
            <a:ext cx="624838" cy="32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8" y="13406"/>
                </a:moveTo>
                <a:lnTo>
                  <a:pt x="18322" y="21600"/>
                </a:lnTo>
                <a:lnTo>
                  <a:pt x="21600" y="11189"/>
                </a:lnTo>
                <a:lnTo>
                  <a:pt x="20912" y="0"/>
                </a:lnTo>
                <a:lnTo>
                  <a:pt x="19822" y="7240"/>
                </a:lnTo>
                <a:cubicBezTo>
                  <a:pt x="16365" y="6032"/>
                  <a:pt x="13005" y="5223"/>
                  <a:pt x="9658" y="4949"/>
                </a:cubicBezTo>
                <a:cubicBezTo>
                  <a:pt x="6483" y="4689"/>
                  <a:pt x="3287" y="4908"/>
                  <a:pt x="0" y="5490"/>
                </a:cubicBezTo>
                <a:lnTo>
                  <a:pt x="174" y="11289"/>
                </a:lnTo>
                <a:cubicBezTo>
                  <a:pt x="3469" y="10828"/>
                  <a:pt x="6663" y="10724"/>
                  <a:pt x="9839" y="11103"/>
                </a:cubicBezTo>
                <a:cubicBezTo>
                  <a:pt x="12897" y="11467"/>
                  <a:pt x="15975" y="12283"/>
                  <a:pt x="19148" y="13406"/>
                </a:cubicBezTo>
                <a:close/>
              </a:path>
            </a:pathLst>
          </a:cu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9" name="Shape"/>
          <p:cNvSpPr/>
          <p:nvPr/>
        </p:nvSpPr>
        <p:spPr>
          <a:xfrm rot="11040000" flipH="1">
            <a:off x="7348687" y="5950254"/>
            <a:ext cx="624838" cy="321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8" y="13406"/>
                </a:moveTo>
                <a:lnTo>
                  <a:pt x="18322" y="21600"/>
                </a:lnTo>
                <a:lnTo>
                  <a:pt x="21600" y="11189"/>
                </a:lnTo>
                <a:lnTo>
                  <a:pt x="20912" y="0"/>
                </a:lnTo>
                <a:lnTo>
                  <a:pt x="19822" y="7240"/>
                </a:lnTo>
                <a:cubicBezTo>
                  <a:pt x="16365" y="6032"/>
                  <a:pt x="13005" y="5223"/>
                  <a:pt x="9658" y="4949"/>
                </a:cubicBezTo>
                <a:cubicBezTo>
                  <a:pt x="6483" y="4689"/>
                  <a:pt x="3287" y="4908"/>
                  <a:pt x="0" y="5490"/>
                </a:cubicBezTo>
                <a:lnTo>
                  <a:pt x="174" y="11289"/>
                </a:lnTo>
                <a:cubicBezTo>
                  <a:pt x="3469" y="10828"/>
                  <a:pt x="6663" y="10724"/>
                  <a:pt x="9839" y="11103"/>
                </a:cubicBezTo>
                <a:cubicBezTo>
                  <a:pt x="12897" y="11467"/>
                  <a:pt x="15975" y="12283"/>
                  <a:pt x="19148" y="13406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0" name="Shape"/>
          <p:cNvSpPr/>
          <p:nvPr/>
        </p:nvSpPr>
        <p:spPr>
          <a:xfrm rot="17580000">
            <a:off x="6159406" y="4873842"/>
            <a:ext cx="1638856" cy="357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22" y="13684"/>
                </a:moveTo>
                <a:lnTo>
                  <a:pt x="20043" y="21600"/>
                </a:lnTo>
                <a:lnTo>
                  <a:pt x="21600" y="12150"/>
                </a:lnTo>
                <a:lnTo>
                  <a:pt x="20494" y="0"/>
                </a:lnTo>
                <a:lnTo>
                  <a:pt x="20422" y="7910"/>
                </a:lnTo>
                <a:cubicBezTo>
                  <a:pt x="17116" y="5089"/>
                  <a:pt x="13700" y="3510"/>
                  <a:pt x="10250" y="3233"/>
                </a:cubicBezTo>
                <a:cubicBezTo>
                  <a:pt x="6813" y="2956"/>
                  <a:pt x="3370" y="3971"/>
                  <a:pt x="0" y="6233"/>
                </a:cubicBezTo>
                <a:lnTo>
                  <a:pt x="588" y="11856"/>
                </a:lnTo>
                <a:cubicBezTo>
                  <a:pt x="3828" y="9746"/>
                  <a:pt x="7132" y="8818"/>
                  <a:pt x="10431" y="9121"/>
                </a:cubicBezTo>
                <a:cubicBezTo>
                  <a:pt x="13743" y="9426"/>
                  <a:pt x="17028" y="10969"/>
                  <a:pt x="20222" y="13684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1" name="Shape"/>
          <p:cNvSpPr/>
          <p:nvPr/>
        </p:nvSpPr>
        <p:spPr>
          <a:xfrm rot="19800000">
            <a:off x="6979661" y="5284290"/>
            <a:ext cx="1891880" cy="353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1" y="13502"/>
                </a:moveTo>
                <a:lnTo>
                  <a:pt x="19626" y="21600"/>
                </a:lnTo>
                <a:lnTo>
                  <a:pt x="21600" y="11687"/>
                </a:lnTo>
                <a:lnTo>
                  <a:pt x="21068" y="0"/>
                </a:lnTo>
                <a:lnTo>
                  <a:pt x="20686" y="7643"/>
                </a:lnTo>
                <a:cubicBezTo>
                  <a:pt x="17337" y="4797"/>
                  <a:pt x="13876" y="3204"/>
                  <a:pt x="10382" y="2924"/>
                </a:cubicBezTo>
                <a:cubicBezTo>
                  <a:pt x="6901" y="2645"/>
                  <a:pt x="3413" y="3669"/>
                  <a:pt x="0" y="5951"/>
                </a:cubicBezTo>
                <a:lnTo>
                  <a:pt x="595" y="11624"/>
                </a:lnTo>
                <a:cubicBezTo>
                  <a:pt x="3877" y="9449"/>
                  <a:pt x="7224" y="8513"/>
                  <a:pt x="10565" y="8865"/>
                </a:cubicBezTo>
                <a:cubicBezTo>
                  <a:pt x="13826" y="9209"/>
                  <a:pt x="17059" y="10777"/>
                  <a:pt x="20201" y="13502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4" name="Figure 2. Customer Need Sta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Customer Need States</a:t>
            </a:r>
          </a:p>
        </p:txBody>
      </p:sp>
      <p:sp>
        <p:nvSpPr>
          <p:cNvPr id="675" name="Customer  need state"/>
          <p:cNvSpPr txBox="1"/>
          <p:nvPr/>
        </p:nvSpPr>
        <p:spPr>
          <a:xfrm>
            <a:off x="4716079" y="3661557"/>
            <a:ext cx="130652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>
            <a:spAutoFit/>
          </a:bodyPr>
          <a:lstStyle/>
          <a:p>
            <a: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Customer </a:t>
            </a:r>
            <a:br/>
            <a:r>
              <a:t>need state </a:t>
            </a:r>
          </a:p>
        </p:txBody>
      </p:sp>
      <p:sp>
        <p:nvSpPr>
          <p:cNvPr id="676" name="Problem…"/>
          <p:cNvSpPr txBox="1"/>
          <p:nvPr/>
        </p:nvSpPr>
        <p:spPr>
          <a:xfrm>
            <a:off x="4548269" y="6423416"/>
            <a:ext cx="147433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>
            <a:spAutoFit/>
          </a:bodyPr>
          <a:lstStyle/>
          <a:p>
            <a: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t>Problem</a:t>
            </a:r>
          </a:p>
          <a:p>
            <a: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(unmet need)</a:t>
            </a:r>
          </a:p>
        </p:txBody>
      </p:sp>
      <p:sp>
        <p:nvSpPr>
          <p:cNvPr id="677" name="Delight…"/>
          <p:cNvSpPr txBox="1"/>
          <p:nvPr/>
        </p:nvSpPr>
        <p:spPr>
          <a:xfrm>
            <a:off x="4552622" y="4298476"/>
            <a:ext cx="146997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>
            <a:spAutoFit/>
          </a:bodyPr>
          <a:lstStyle/>
          <a:p>
            <a: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t>Delight</a:t>
            </a:r>
          </a:p>
          <a:p>
            <a: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(fully met need) </a:t>
            </a:r>
          </a:p>
        </p:txBody>
      </p:sp>
      <p:sp>
        <p:nvSpPr>
          <p:cNvPr id="678" name="Solution to  a problem"/>
          <p:cNvSpPr txBox="1"/>
          <p:nvPr/>
        </p:nvSpPr>
        <p:spPr>
          <a:xfrm>
            <a:off x="7001654" y="6157321"/>
            <a:ext cx="171127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/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7C00"/>
                  </a:solidFill>
                </a:uFill>
              </a:defRPr>
            </a:pPr>
            <a:r>
              <a:t>Solution to </a:t>
            </a:r>
            <a:br/>
            <a:r>
              <a:t>a problem</a:t>
            </a:r>
          </a:p>
        </p:txBody>
      </p:sp>
      <p:sp>
        <p:nvSpPr>
          <p:cNvPr id="679" name="Customer  value"/>
          <p:cNvSpPr txBox="1"/>
          <p:nvPr/>
        </p:nvSpPr>
        <p:spPr>
          <a:xfrm>
            <a:off x="6851332" y="3661557"/>
            <a:ext cx="130652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>
            <a:spAutoFit/>
          </a:bodyPr>
          <a:lstStyle/>
          <a:p>
            <a: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Customer </a:t>
            </a:r>
            <a:br/>
            <a:r>
              <a:t>value</a:t>
            </a:r>
          </a:p>
        </p:txBody>
      </p:sp>
      <p:sp>
        <p:nvSpPr>
          <p:cNvPr id="680" name="Line"/>
          <p:cNvSpPr/>
          <p:nvPr/>
        </p:nvSpPr>
        <p:spPr>
          <a:xfrm>
            <a:off x="6990346" y="4421651"/>
            <a:ext cx="1" cy="2667652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headEnd type="stealth"/>
            <a:tailEnd type="diamond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1" name="Experience enhancement"/>
          <p:cNvSpPr txBox="1"/>
          <p:nvPr/>
        </p:nvSpPr>
        <p:spPr>
          <a:xfrm>
            <a:off x="7171618" y="4828944"/>
            <a:ext cx="1558293" cy="745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/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7C00"/>
                  </a:solidFill>
                </a:uFill>
              </a:defRPr>
            </a:lvl1pPr>
          </a:lstStyle>
          <a:p>
            <a:r>
              <a:t>Experience enhancement</a:t>
            </a:r>
          </a:p>
        </p:txBody>
      </p:sp>
      <p:sp>
        <p:nvSpPr>
          <p:cNvPr id="682" name="Line"/>
          <p:cNvSpPr/>
          <p:nvPr/>
        </p:nvSpPr>
        <p:spPr>
          <a:xfrm>
            <a:off x="7151645" y="4421651"/>
            <a:ext cx="1" cy="1361865"/>
          </a:xfrm>
          <a:prstGeom prst="line">
            <a:avLst/>
          </a:prstGeom>
          <a:ln w="19050">
            <a:solidFill>
              <a:srgbClr val="000000"/>
            </a:solidFill>
            <a:custDash>
              <a:ds d="200000" sp="200000"/>
            </a:custDash>
            <a:miter lim="400000"/>
            <a:headEnd type="stealth"/>
            <a:tailEnd type="diamond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3" name="Indifference (largely met need)"/>
          <p:cNvSpPr txBox="1"/>
          <p:nvPr/>
        </p:nvSpPr>
        <p:spPr>
          <a:xfrm>
            <a:off x="4554234" y="5360946"/>
            <a:ext cx="146836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500" tIns="63500" rIns="63500" bIns="63500"/>
          <a:lstStyle/>
          <a:p>
            <a: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b="1"/>
              <a:t>Indifference</a:t>
            </a:r>
            <a:r>
              <a:t> (largely met need)</a:t>
            </a:r>
          </a:p>
        </p:txBody>
      </p:sp>
      <p:sp>
        <p:nvSpPr>
          <p:cNvPr id="684" name="Line"/>
          <p:cNvSpPr/>
          <p:nvPr/>
        </p:nvSpPr>
        <p:spPr>
          <a:xfrm flipH="1">
            <a:off x="6485334" y="4051470"/>
            <a:ext cx="1" cy="323656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690" name="Group"/>
          <p:cNvGrpSpPr/>
          <p:nvPr/>
        </p:nvGrpSpPr>
        <p:grpSpPr>
          <a:xfrm>
            <a:off x="6178982" y="4366361"/>
            <a:ext cx="612704" cy="612704"/>
            <a:chOff x="0" y="0"/>
            <a:chExt cx="612703" cy="612703"/>
          </a:xfrm>
        </p:grpSpPr>
        <p:sp>
          <p:nvSpPr>
            <p:cNvPr id="685" name="Circle"/>
            <p:cNvSpPr/>
            <p:nvPr/>
          </p:nvSpPr>
          <p:spPr>
            <a:xfrm>
              <a:off x="0" y="0"/>
              <a:ext cx="612704" cy="612704"/>
            </a:xfrm>
            <a:prstGeom prst="ellipse">
              <a:avLst/>
            </a:prstGeom>
            <a:solidFill>
              <a:srgbClr val="77A84B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688" name="Group"/>
            <p:cNvGrpSpPr/>
            <p:nvPr/>
          </p:nvGrpSpPr>
          <p:grpSpPr>
            <a:xfrm>
              <a:off x="157213" y="201913"/>
              <a:ext cx="298277" cy="69626"/>
              <a:chOff x="0" y="0"/>
              <a:chExt cx="298275" cy="69625"/>
            </a:xfrm>
          </p:grpSpPr>
          <p:sp>
            <p:nvSpPr>
              <p:cNvPr id="686" name="Circle"/>
              <p:cNvSpPr/>
              <p:nvPr/>
            </p:nvSpPr>
            <p:spPr>
              <a:xfrm>
                <a:off x="0" y="0"/>
                <a:ext cx="69626" cy="69626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687" name="Circle"/>
              <p:cNvSpPr/>
              <p:nvPr/>
            </p:nvSpPr>
            <p:spPr>
              <a:xfrm>
                <a:off x="228650" y="0"/>
                <a:ext cx="69626" cy="69626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703" name="Connection Line"/>
            <p:cNvSpPr/>
            <p:nvPr/>
          </p:nvSpPr>
          <p:spPr>
            <a:xfrm>
              <a:off x="122063" y="415988"/>
              <a:ext cx="368009" cy="8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extrusionOk="0">
                  <a:moveTo>
                    <a:pt x="21600" y="651"/>
                  </a:moveTo>
                  <a:cubicBezTo>
                    <a:pt x="14866" y="21600"/>
                    <a:pt x="7666" y="21383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696" name="Group"/>
          <p:cNvGrpSpPr/>
          <p:nvPr/>
        </p:nvGrpSpPr>
        <p:grpSpPr>
          <a:xfrm>
            <a:off x="6178982" y="5420126"/>
            <a:ext cx="612704" cy="612705"/>
            <a:chOff x="0" y="0"/>
            <a:chExt cx="612703" cy="612703"/>
          </a:xfrm>
        </p:grpSpPr>
        <p:sp>
          <p:nvSpPr>
            <p:cNvPr id="691" name="Circle"/>
            <p:cNvSpPr/>
            <p:nvPr/>
          </p:nvSpPr>
          <p:spPr>
            <a:xfrm>
              <a:off x="0" y="0"/>
              <a:ext cx="612704" cy="612704"/>
            </a:xfrm>
            <a:prstGeom prst="ellipse">
              <a:avLst/>
            </a:prstGeom>
            <a:solidFill>
              <a:srgbClr val="FFA4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694" name="Group"/>
            <p:cNvGrpSpPr/>
            <p:nvPr/>
          </p:nvGrpSpPr>
          <p:grpSpPr>
            <a:xfrm>
              <a:off x="157213" y="201913"/>
              <a:ext cx="298277" cy="69626"/>
              <a:chOff x="0" y="0"/>
              <a:chExt cx="298275" cy="69625"/>
            </a:xfrm>
          </p:grpSpPr>
          <p:sp>
            <p:nvSpPr>
              <p:cNvPr id="692" name="Circle"/>
              <p:cNvSpPr/>
              <p:nvPr/>
            </p:nvSpPr>
            <p:spPr>
              <a:xfrm>
                <a:off x="0" y="0"/>
                <a:ext cx="69626" cy="69626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693" name="Circle"/>
              <p:cNvSpPr/>
              <p:nvPr/>
            </p:nvSpPr>
            <p:spPr>
              <a:xfrm>
                <a:off x="228650" y="0"/>
                <a:ext cx="69626" cy="69626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704" name="Connection Line"/>
            <p:cNvSpPr/>
            <p:nvPr/>
          </p:nvSpPr>
          <p:spPr>
            <a:xfrm>
              <a:off x="158357" y="436398"/>
              <a:ext cx="309915" cy="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702" name="Group"/>
          <p:cNvGrpSpPr/>
          <p:nvPr/>
        </p:nvGrpSpPr>
        <p:grpSpPr>
          <a:xfrm>
            <a:off x="6178982" y="6483215"/>
            <a:ext cx="612704" cy="612705"/>
            <a:chOff x="0" y="0"/>
            <a:chExt cx="612703" cy="612703"/>
          </a:xfrm>
        </p:grpSpPr>
        <p:sp>
          <p:nvSpPr>
            <p:cNvPr id="697" name="Circle"/>
            <p:cNvSpPr/>
            <p:nvPr/>
          </p:nvSpPr>
          <p:spPr>
            <a:xfrm>
              <a:off x="0" y="0"/>
              <a:ext cx="612704" cy="612704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700" name="Group"/>
            <p:cNvGrpSpPr/>
            <p:nvPr/>
          </p:nvGrpSpPr>
          <p:grpSpPr>
            <a:xfrm>
              <a:off x="157213" y="201913"/>
              <a:ext cx="298277" cy="69626"/>
              <a:chOff x="0" y="0"/>
              <a:chExt cx="298275" cy="69625"/>
            </a:xfrm>
          </p:grpSpPr>
          <p:sp>
            <p:nvSpPr>
              <p:cNvPr id="698" name="Circle"/>
              <p:cNvSpPr/>
              <p:nvPr/>
            </p:nvSpPr>
            <p:spPr>
              <a:xfrm>
                <a:off x="0" y="0"/>
                <a:ext cx="69626" cy="69626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  <p:sp>
            <p:nvSpPr>
              <p:cNvPr id="699" name="Circle"/>
              <p:cNvSpPr/>
              <p:nvPr/>
            </p:nvSpPr>
            <p:spPr>
              <a:xfrm>
                <a:off x="228650" y="0"/>
                <a:ext cx="69626" cy="69626"/>
              </a:xfrm>
              <a:prstGeom prst="ellipse">
                <a:avLst/>
              </a:pr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705" name="Connection Line"/>
            <p:cNvSpPr/>
            <p:nvPr/>
          </p:nvSpPr>
          <p:spPr>
            <a:xfrm>
              <a:off x="122063" y="402063"/>
              <a:ext cx="368009" cy="8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2" extrusionOk="0">
                  <a:moveTo>
                    <a:pt x="21600" y="15551"/>
                  </a:moveTo>
                  <a:cubicBezTo>
                    <a:pt x="14866" y="-5398"/>
                    <a:pt x="7666" y="-5181"/>
                    <a:pt x="0" y="16202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8" name="Figure 3. The Dynamics of Customer Nee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The Dynamics of Customer Needs</a:t>
            </a:r>
          </a:p>
        </p:txBody>
      </p:sp>
      <p:sp>
        <p:nvSpPr>
          <p:cNvPr id="709" name="Line"/>
          <p:cNvSpPr/>
          <p:nvPr/>
        </p:nvSpPr>
        <p:spPr>
          <a:xfrm flipV="1">
            <a:off x="5496338" y="4301188"/>
            <a:ext cx="1" cy="258762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stealth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10" name="Line"/>
          <p:cNvSpPr/>
          <p:nvPr/>
        </p:nvSpPr>
        <p:spPr>
          <a:xfrm>
            <a:off x="5497126" y="5305225"/>
            <a:ext cx="2585928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tailEnd type="stealth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11" name="Current benefits"/>
          <p:cNvSpPr txBox="1"/>
          <p:nvPr/>
        </p:nvSpPr>
        <p:spPr>
          <a:xfrm>
            <a:off x="3888496" y="6258627"/>
            <a:ext cx="1456916" cy="541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Current benefits</a:t>
            </a:r>
          </a:p>
        </p:txBody>
      </p:sp>
      <p:sp>
        <p:nvSpPr>
          <p:cNvPr id="712" name="Desired benefits"/>
          <p:cNvSpPr txBox="1"/>
          <p:nvPr/>
        </p:nvSpPr>
        <p:spPr>
          <a:xfrm>
            <a:off x="3888496" y="5034439"/>
            <a:ext cx="1456916" cy="541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Desired benefits</a:t>
            </a:r>
          </a:p>
        </p:txBody>
      </p:sp>
      <p:sp>
        <p:nvSpPr>
          <p:cNvPr id="713" name="Problem"/>
          <p:cNvSpPr txBox="1"/>
          <p:nvPr/>
        </p:nvSpPr>
        <p:spPr>
          <a:xfrm>
            <a:off x="5540369" y="6635387"/>
            <a:ext cx="910012" cy="28435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Problem</a:t>
            </a:r>
          </a:p>
        </p:txBody>
      </p:sp>
      <p:sp>
        <p:nvSpPr>
          <p:cNvPr id="714" name="Delight"/>
          <p:cNvSpPr txBox="1"/>
          <p:nvPr/>
        </p:nvSpPr>
        <p:spPr>
          <a:xfrm>
            <a:off x="7181082" y="4186267"/>
            <a:ext cx="765740" cy="27165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Delight</a:t>
            </a:r>
          </a:p>
        </p:txBody>
      </p:sp>
      <p:sp>
        <p:nvSpPr>
          <p:cNvPr id="715" name="Circle"/>
          <p:cNvSpPr/>
          <p:nvPr/>
        </p:nvSpPr>
        <p:spPr>
          <a:xfrm>
            <a:off x="7484091" y="5237015"/>
            <a:ext cx="138206" cy="136421"/>
          </a:xfrm>
          <a:prstGeom prst="ellipse">
            <a:avLst/>
          </a:prstGeom>
          <a:solidFill>
            <a:srgbClr val="FFA400"/>
          </a:solidFill>
          <a:ln w="9525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t">
            <a:noAutofit/>
          </a:bodyPr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16" name="Satisfaction"/>
          <p:cNvSpPr txBox="1"/>
          <p:nvPr/>
        </p:nvSpPr>
        <p:spPr>
          <a:xfrm>
            <a:off x="6941975" y="5459173"/>
            <a:ext cx="1243954" cy="27165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Satisfaction</a:t>
            </a:r>
          </a:p>
        </p:txBody>
      </p:sp>
      <p:sp>
        <p:nvSpPr>
          <p:cNvPr id="717" name="Consumption"/>
          <p:cNvSpPr txBox="1"/>
          <p:nvPr/>
        </p:nvSpPr>
        <p:spPr>
          <a:xfrm>
            <a:off x="8154874" y="5169399"/>
            <a:ext cx="1405127" cy="27165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Consumption</a:t>
            </a:r>
          </a:p>
        </p:txBody>
      </p:sp>
      <p:sp>
        <p:nvSpPr>
          <p:cNvPr id="718" name="Need activation"/>
          <p:cNvSpPr txBox="1"/>
          <p:nvPr/>
        </p:nvSpPr>
        <p:spPr>
          <a:xfrm>
            <a:off x="3745747" y="5679562"/>
            <a:ext cx="1142827" cy="47807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Need activation</a:t>
            </a:r>
          </a:p>
        </p:txBody>
      </p:sp>
      <p:sp>
        <p:nvSpPr>
          <p:cNvPr id="719" name="Value"/>
          <p:cNvSpPr txBox="1"/>
          <p:nvPr/>
        </p:nvSpPr>
        <p:spPr>
          <a:xfrm>
            <a:off x="5117331" y="3995767"/>
            <a:ext cx="765740" cy="27165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Value</a:t>
            </a:r>
          </a:p>
        </p:txBody>
      </p:sp>
      <p:sp>
        <p:nvSpPr>
          <p:cNvPr id="726" name="Connection Line"/>
          <p:cNvSpPr/>
          <p:nvPr/>
        </p:nvSpPr>
        <p:spPr>
          <a:xfrm>
            <a:off x="5505088" y="4605064"/>
            <a:ext cx="1986579" cy="193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282" y="10046"/>
                  <a:pt x="8482" y="2846"/>
                  <a:pt x="21600" y="0"/>
                </a:cubicBezTo>
              </a:path>
            </a:pathLst>
          </a:custGeom>
          <a:noFill/>
          <a:ln w="38100" cap="flat">
            <a:solidFill>
              <a:srgbClr val="3D749D"/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727" name="Connection Line"/>
          <p:cNvSpPr/>
          <p:nvPr/>
        </p:nvSpPr>
        <p:spPr>
          <a:xfrm>
            <a:off x="5505088" y="5307546"/>
            <a:ext cx="1985036" cy="123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643" y="7983"/>
                  <a:pt x="8843" y="783"/>
                  <a:pt x="21600" y="0"/>
                </a:cubicBezTo>
              </a:path>
            </a:pathLst>
          </a:custGeom>
          <a:noFill/>
          <a:ln w="38100" cap="flat">
            <a:solidFill>
              <a:srgbClr val="3D749D"/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722" name="Line"/>
          <p:cNvSpPr/>
          <p:nvPr/>
        </p:nvSpPr>
        <p:spPr>
          <a:xfrm flipH="1">
            <a:off x="4997288" y="5531421"/>
            <a:ext cx="1" cy="748955"/>
          </a:xfrm>
          <a:prstGeom prst="line">
            <a:avLst/>
          </a:prstGeom>
          <a:noFill/>
          <a:ln w="19050" cap="flat">
            <a:solidFill>
              <a:srgbClr val="000000"/>
            </a:solidFill>
            <a:custDash>
              <a:ds d="200000" sp="200000"/>
            </a:custDash>
            <a:miter lim="400000"/>
            <a:head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3" name="Circle"/>
          <p:cNvSpPr/>
          <p:nvPr/>
        </p:nvSpPr>
        <p:spPr>
          <a:xfrm>
            <a:off x="5427236" y="6461203"/>
            <a:ext cx="138206" cy="136421"/>
          </a:xfrm>
          <a:prstGeom prst="ellipse">
            <a:avLst/>
          </a:prstGeom>
          <a:solidFill>
            <a:srgbClr val="FF2600"/>
          </a:solidFill>
          <a:ln w="9525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t">
            <a:noAutofit/>
          </a:bodyPr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24" name="Circle"/>
          <p:cNvSpPr/>
          <p:nvPr/>
        </p:nvSpPr>
        <p:spPr>
          <a:xfrm>
            <a:off x="7484091" y="4522145"/>
            <a:ext cx="138206" cy="136421"/>
          </a:xfrm>
          <a:prstGeom prst="ellipse">
            <a:avLst/>
          </a:prstGeom>
          <a:solidFill>
            <a:srgbClr val="77A84B"/>
          </a:solidFill>
          <a:ln w="9525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t">
            <a:noAutofit/>
          </a:bodyPr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0" name="Figure 4. The Information Processing Funn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The Information Processing Funnel</a:t>
            </a:r>
          </a:p>
        </p:txBody>
      </p:sp>
      <p:grpSp>
        <p:nvGrpSpPr>
          <p:cNvPr id="753" name="Group"/>
          <p:cNvGrpSpPr/>
          <p:nvPr/>
        </p:nvGrpSpPr>
        <p:grpSpPr>
          <a:xfrm>
            <a:off x="4839103" y="3473396"/>
            <a:ext cx="3326594" cy="3583594"/>
            <a:chOff x="0" y="0"/>
            <a:chExt cx="3326593" cy="3583593"/>
          </a:xfrm>
        </p:grpSpPr>
        <p:sp>
          <p:nvSpPr>
            <p:cNvPr id="731" name="Shape"/>
            <p:cNvSpPr/>
            <p:nvPr/>
          </p:nvSpPr>
          <p:spPr>
            <a:xfrm>
              <a:off x="0" y="585740"/>
              <a:ext cx="3326594" cy="205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592" y="33"/>
                    <a:pt x="7185" y="55"/>
                    <a:pt x="10777" y="67"/>
                  </a:cubicBezTo>
                  <a:cubicBezTo>
                    <a:pt x="14385" y="78"/>
                    <a:pt x="17992" y="79"/>
                    <a:pt x="21600" y="69"/>
                  </a:cubicBezTo>
                  <a:lnTo>
                    <a:pt x="14282" y="21582"/>
                  </a:lnTo>
                  <a:lnTo>
                    <a:pt x="729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32" name="Shape"/>
            <p:cNvSpPr/>
            <p:nvPr/>
          </p:nvSpPr>
          <p:spPr>
            <a:xfrm>
              <a:off x="1243" y="583025"/>
              <a:ext cx="3324086" cy="72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0" y="98"/>
                  </a:moveTo>
                  <a:cubicBezTo>
                    <a:pt x="3865" y="-7"/>
                    <a:pt x="7730" y="-28"/>
                    <a:pt x="11596" y="34"/>
                  </a:cubicBezTo>
                  <a:cubicBezTo>
                    <a:pt x="14930" y="88"/>
                    <a:pt x="18265" y="204"/>
                    <a:pt x="21600" y="382"/>
                  </a:cubicBezTo>
                  <a:lnTo>
                    <a:pt x="19044" y="21572"/>
                  </a:lnTo>
                  <a:lnTo>
                    <a:pt x="2547" y="21535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33" name="Selective processing"/>
            <p:cNvSpPr txBox="1"/>
            <p:nvPr/>
          </p:nvSpPr>
          <p:spPr>
            <a:xfrm>
              <a:off x="867285" y="2008272"/>
              <a:ext cx="1592036" cy="58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 spc="32">
                  <a:uFill>
                    <a:solidFill>
                      <a:srgbClr val="000000"/>
                    </a:solidFill>
                  </a:uFill>
                </a:defRPr>
              </a:pPr>
              <a:r>
                <a:rPr spc="0" dirty="0"/>
                <a:t>Selective</a:t>
              </a:r>
              <a:r>
                <a:rPr dirty="0"/>
                <a:t> </a:t>
              </a:r>
              <a:r>
                <a:rPr spc="-32" dirty="0"/>
                <a:t>processing</a:t>
              </a:r>
            </a:p>
          </p:txBody>
        </p:sp>
        <p:sp>
          <p:nvSpPr>
            <p:cNvPr id="734" name="Received information"/>
            <p:cNvSpPr txBox="1"/>
            <p:nvPr/>
          </p:nvSpPr>
          <p:spPr>
            <a:xfrm>
              <a:off x="510937" y="0"/>
              <a:ext cx="2299625" cy="276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buClr>
                  <a:srgbClr val="000000"/>
                </a:buClr>
                <a:buFont typeface="Century Gothic"/>
                <a:defRPr spc="32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>
                  <a:latin typeface="+mn-lt"/>
                  <a:ea typeface="+mn-ea"/>
                  <a:cs typeface="+mn-cs"/>
                  <a:sym typeface="Century Gothic"/>
                </a:rPr>
                <a:t>Received information</a:t>
              </a:r>
            </a:p>
          </p:txBody>
        </p:sp>
        <p:sp>
          <p:nvSpPr>
            <p:cNvPr id="735" name="Arrow"/>
            <p:cNvSpPr/>
            <p:nvPr/>
          </p:nvSpPr>
          <p:spPr>
            <a:xfrm rot="16200000" flipH="1">
              <a:off x="775420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6" name="Arrow"/>
            <p:cNvSpPr/>
            <p:nvPr/>
          </p:nvSpPr>
          <p:spPr>
            <a:xfrm rot="16200000" flipH="1">
              <a:off x="1105173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7" name="Arrow"/>
            <p:cNvSpPr/>
            <p:nvPr/>
          </p:nvSpPr>
          <p:spPr>
            <a:xfrm rot="16200000" flipH="1">
              <a:off x="1434926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8" name="Arrow"/>
            <p:cNvSpPr/>
            <p:nvPr/>
          </p:nvSpPr>
          <p:spPr>
            <a:xfrm rot="16200000" flipH="1">
              <a:off x="1764679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9" name="Arrow"/>
            <p:cNvSpPr/>
            <p:nvPr/>
          </p:nvSpPr>
          <p:spPr>
            <a:xfrm rot="16200000" flipH="1">
              <a:off x="2094432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0" name="Arrow"/>
            <p:cNvSpPr/>
            <p:nvPr/>
          </p:nvSpPr>
          <p:spPr>
            <a:xfrm rot="16200000" flipH="1">
              <a:off x="2424185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1" name="Arrow"/>
            <p:cNvSpPr/>
            <p:nvPr/>
          </p:nvSpPr>
          <p:spPr>
            <a:xfrm rot="16200000" flipH="1">
              <a:off x="3083691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2" name="Arrow"/>
            <p:cNvSpPr/>
            <p:nvPr/>
          </p:nvSpPr>
          <p:spPr>
            <a:xfrm rot="16200000" flipH="1">
              <a:off x="2753938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3" name="Arrow"/>
            <p:cNvSpPr/>
            <p:nvPr/>
          </p:nvSpPr>
          <p:spPr>
            <a:xfrm rot="16200000" flipH="1">
              <a:off x="115914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4" name="Arrow"/>
            <p:cNvSpPr/>
            <p:nvPr/>
          </p:nvSpPr>
          <p:spPr>
            <a:xfrm rot="16200000" flipH="1">
              <a:off x="445667" y="338180"/>
              <a:ext cx="127001" cy="149554"/>
            </a:xfrm>
            <a:prstGeom prst="rightArrow">
              <a:avLst>
                <a:gd name="adj1" fmla="val 32944"/>
                <a:gd name="adj2" fmla="val 47819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5" name="Shape"/>
            <p:cNvSpPr/>
            <p:nvPr/>
          </p:nvSpPr>
          <p:spPr>
            <a:xfrm>
              <a:off x="389075" y="1293673"/>
              <a:ext cx="2552227" cy="65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0"/>
                  </a:moveTo>
                  <a:cubicBezTo>
                    <a:pt x="5057" y="147"/>
                    <a:pt x="10114" y="103"/>
                    <a:pt x="15171" y="58"/>
                  </a:cubicBezTo>
                  <a:cubicBezTo>
                    <a:pt x="17314" y="39"/>
                    <a:pt x="19457" y="20"/>
                    <a:pt x="21600" y="0"/>
                  </a:cubicBezTo>
                  <a:lnTo>
                    <a:pt x="18586" y="21410"/>
                  </a:lnTo>
                  <a:lnTo>
                    <a:pt x="2995" y="2160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746" name="Selective memory"/>
            <p:cNvSpPr txBox="1"/>
            <p:nvPr/>
          </p:nvSpPr>
          <p:spPr>
            <a:xfrm>
              <a:off x="867285" y="1367247"/>
              <a:ext cx="1592036" cy="58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 spc="32">
                  <a:uFill>
                    <a:solidFill>
                      <a:srgbClr val="000000"/>
                    </a:solidFill>
                  </a:uFill>
                </a:defRPr>
              </a:pPr>
              <a:r>
                <a:rPr spc="0" dirty="0"/>
                <a:t>Selective</a:t>
              </a:r>
              <a:r>
                <a:rPr dirty="0"/>
                <a:t> </a:t>
              </a:r>
              <a:r>
                <a:rPr spc="-32" dirty="0"/>
                <a:t>memory</a:t>
              </a:r>
            </a:p>
          </p:txBody>
        </p:sp>
        <p:sp>
          <p:nvSpPr>
            <p:cNvPr id="747" name="Selective attention"/>
            <p:cNvSpPr txBox="1"/>
            <p:nvPr/>
          </p:nvSpPr>
          <p:spPr>
            <a:xfrm>
              <a:off x="867285" y="726222"/>
              <a:ext cx="1592036" cy="581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 spc="32">
                  <a:uFill>
                    <a:solidFill>
                      <a:srgbClr val="000000"/>
                    </a:solidFill>
                  </a:uFill>
                </a:defRPr>
              </a:pPr>
              <a:r>
                <a:rPr spc="0" dirty="0"/>
                <a:t>Selective</a:t>
              </a:r>
              <a:r>
                <a:rPr dirty="0"/>
                <a:t> </a:t>
              </a:r>
              <a:r>
                <a:rPr spc="-32" dirty="0"/>
                <a:t>attention</a:t>
              </a:r>
            </a:p>
          </p:txBody>
        </p:sp>
        <p:sp>
          <p:nvSpPr>
            <p:cNvPr id="748" name="Processed information"/>
            <p:cNvSpPr txBox="1"/>
            <p:nvPr/>
          </p:nvSpPr>
          <p:spPr>
            <a:xfrm>
              <a:off x="742690" y="2919581"/>
              <a:ext cx="1860555" cy="664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 spc="32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  <a:r>
                <a:rPr>
                  <a:latin typeface="+mn-lt"/>
                  <a:ea typeface="+mn-ea"/>
                  <a:cs typeface="+mn-cs"/>
                  <a:sym typeface="Century Gothic"/>
                </a:rPr>
                <a:t>Processed information</a:t>
              </a:r>
            </a:p>
          </p:txBody>
        </p:sp>
        <p:grpSp>
          <p:nvGrpSpPr>
            <p:cNvPr id="752" name="Group"/>
            <p:cNvGrpSpPr/>
            <p:nvPr/>
          </p:nvGrpSpPr>
          <p:grpSpPr>
            <a:xfrm>
              <a:off x="1268438" y="2761248"/>
              <a:ext cx="809060" cy="127001"/>
              <a:chOff x="0" y="0"/>
              <a:chExt cx="809059" cy="127000"/>
            </a:xfrm>
          </p:grpSpPr>
          <p:sp>
            <p:nvSpPr>
              <p:cNvPr id="749" name="Arrow"/>
              <p:cNvSpPr/>
              <p:nvPr/>
            </p:nvSpPr>
            <p:spPr>
              <a:xfrm rot="16200000" flipH="1">
                <a:off x="11276" y="-11277"/>
                <a:ext cx="127001" cy="149554"/>
              </a:xfrm>
              <a:prstGeom prst="rightArrow">
                <a:avLst>
                  <a:gd name="adj1" fmla="val 32944"/>
                  <a:gd name="adj2" fmla="val 47819"/>
                </a:avLst>
              </a:prstGeom>
              <a:solidFill>
                <a:srgbClr val="3D749D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750" name="Arrow"/>
              <p:cNvSpPr/>
              <p:nvPr/>
            </p:nvSpPr>
            <p:spPr>
              <a:xfrm rot="16200000" flipH="1">
                <a:off x="341029" y="-11277"/>
                <a:ext cx="127001" cy="149554"/>
              </a:xfrm>
              <a:prstGeom prst="rightArrow">
                <a:avLst>
                  <a:gd name="adj1" fmla="val 32944"/>
                  <a:gd name="adj2" fmla="val 47819"/>
                </a:avLst>
              </a:prstGeom>
              <a:solidFill>
                <a:srgbClr val="3D749D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751" name="Arrow"/>
              <p:cNvSpPr/>
              <p:nvPr/>
            </p:nvSpPr>
            <p:spPr>
              <a:xfrm rot="16200000" flipH="1">
                <a:off x="670782" y="-11277"/>
                <a:ext cx="127001" cy="149554"/>
              </a:xfrm>
              <a:prstGeom prst="rightArrow">
                <a:avLst>
                  <a:gd name="adj1" fmla="val 32944"/>
                  <a:gd name="adj2" fmla="val 47819"/>
                </a:avLst>
              </a:prstGeom>
              <a:solidFill>
                <a:srgbClr val="3D749D"/>
              </a:solidFill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6" name="Figure 5. The Value Fun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The Value Function </a:t>
            </a:r>
          </a:p>
        </p:txBody>
      </p:sp>
      <p:sp>
        <p:nvSpPr>
          <p:cNvPr id="757" name="Line"/>
          <p:cNvSpPr/>
          <p:nvPr/>
        </p:nvSpPr>
        <p:spPr>
          <a:xfrm flipV="1">
            <a:off x="6364911" y="3381993"/>
            <a:ext cx="1" cy="312226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58" name="Line"/>
          <p:cNvSpPr/>
          <p:nvPr/>
        </p:nvSpPr>
        <p:spPr>
          <a:xfrm>
            <a:off x="4872613" y="4739792"/>
            <a:ext cx="322707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59" name="Offering performance"/>
          <p:cNvSpPr txBox="1"/>
          <p:nvPr/>
        </p:nvSpPr>
        <p:spPr>
          <a:xfrm>
            <a:off x="6394632" y="4790302"/>
            <a:ext cx="1674280" cy="5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Offering performance</a:t>
            </a:r>
          </a:p>
        </p:txBody>
      </p:sp>
      <p:sp>
        <p:nvSpPr>
          <p:cNvPr id="760" name="Value"/>
          <p:cNvSpPr txBox="1"/>
          <p:nvPr/>
        </p:nvSpPr>
        <p:spPr>
          <a:xfrm>
            <a:off x="5822859" y="3089262"/>
            <a:ext cx="1089325" cy="28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Value</a:t>
            </a:r>
          </a:p>
        </p:txBody>
      </p:sp>
      <p:sp>
        <p:nvSpPr>
          <p:cNvPr id="766" name="Connection Line"/>
          <p:cNvSpPr/>
          <p:nvPr/>
        </p:nvSpPr>
        <p:spPr>
          <a:xfrm>
            <a:off x="6365291" y="3524299"/>
            <a:ext cx="1932244" cy="1215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2" extrusionOk="0">
                <a:moveTo>
                  <a:pt x="0" y="21402"/>
                </a:moveTo>
                <a:cubicBezTo>
                  <a:pt x="3986" y="6935"/>
                  <a:pt x="11186" y="-198"/>
                  <a:pt x="21600" y="4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67" name="Connection Line"/>
          <p:cNvSpPr/>
          <p:nvPr/>
        </p:nvSpPr>
        <p:spPr>
          <a:xfrm>
            <a:off x="5085733" y="4702706"/>
            <a:ext cx="1287464" cy="1734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555" y="12712"/>
                  <a:pt x="13355" y="19912"/>
                  <a:pt x="0" y="21600"/>
                </a:cubicBezTo>
              </a:path>
            </a:pathLst>
          </a:custGeom>
          <a:ln w="38100">
            <a:solidFill>
              <a:srgbClr val="3D749D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763" name="Circle"/>
          <p:cNvSpPr/>
          <p:nvPr/>
        </p:nvSpPr>
        <p:spPr>
          <a:xfrm>
            <a:off x="6297741" y="4672330"/>
            <a:ext cx="137350" cy="13646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64" name="Rectangle"/>
          <p:cNvSpPr/>
          <p:nvPr/>
        </p:nvSpPr>
        <p:spPr>
          <a:xfrm>
            <a:off x="8047164" y="3049053"/>
            <a:ext cx="525696" cy="750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765" name="Rectangle"/>
          <p:cNvSpPr/>
          <p:nvPr/>
        </p:nvSpPr>
        <p:spPr>
          <a:xfrm>
            <a:off x="3678866" y="5519916"/>
            <a:ext cx="710846" cy="750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363</Words>
  <Application>Microsoft Macintosh PowerPoint</Application>
  <PresentationFormat>Custom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Zapf Dingbats</vt:lpstr>
      <vt:lpstr>Century Gothic</vt:lpstr>
      <vt:lpstr>Gill Sans</vt:lpstr>
      <vt:lpstr>Helvetica</vt:lpstr>
      <vt:lpstr>Lucida Grande</vt:lpstr>
      <vt:lpstr>Tahoma</vt:lpstr>
      <vt:lpstr>Black</vt:lpstr>
      <vt:lpstr>PowerPoint Presentation</vt:lpstr>
      <vt:lpstr>PowerPoint Presentation</vt:lpstr>
      <vt:lpstr>Part II: Understanding the Market</vt:lpstr>
      <vt:lpstr>Chapter 4</vt:lpstr>
      <vt:lpstr>Figure 1. The Customer Journey Map</vt:lpstr>
      <vt:lpstr>Figure 2. Customer Need States</vt:lpstr>
      <vt:lpstr>Figure 3. The Dynamics of Customer Needs</vt:lpstr>
      <vt:lpstr>Figure 4. The Information Processing Funnel</vt:lpstr>
      <vt:lpstr>Figure 5. The Value Function </vt:lpstr>
      <vt:lpstr>Figure 6. Reference-Point Dependence</vt:lpstr>
      <vt:lpstr>Figure 7. Loss Aversion</vt:lpstr>
      <vt:lpstr>Figure 8. Diminishing Marginal Value</vt:lpstr>
      <vt:lpstr>Figure 9. Maslow’s Hierarchy of Needs </vt:lpstr>
      <vt:lpstr>Chapter 5</vt:lpstr>
      <vt:lpstr>Figure 1. The Problem-Driven Market Research Process</vt:lpstr>
      <vt:lpstr>Figure 2. Key Types of Business Problems</vt:lpstr>
      <vt:lpstr>Figure 3. Experimentation as a Tool for Gathering Market Insights</vt:lpstr>
      <vt:lpstr>Figure 4. Managing Decision Errors</vt:lpstr>
      <vt:lpstr>Figure 5. Evidence-Based Decision Making</vt:lpstr>
      <vt:lpstr>Figure 6. Making Necessary Tradeoffs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29</cp:revision>
  <dcterms:modified xsi:type="dcterms:W3CDTF">2019-06-27T06:27:17Z</dcterms:modified>
</cp:coreProperties>
</file>