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3"/>
  </p:notesMasterIdLst>
  <p:sldIdLst>
    <p:sldId id="256" r:id="rId2"/>
    <p:sldId id="257" r:id="rId3"/>
    <p:sldId id="447" r:id="rId4"/>
    <p:sldId id="298" r:id="rId5"/>
    <p:sldId id="299" r:id="rId6"/>
    <p:sldId id="300" r:id="rId7"/>
    <p:sldId id="301" r:id="rId8"/>
    <p:sldId id="302" r:id="rId9"/>
    <p:sldId id="303" r:id="rId10"/>
    <p:sldId id="304" r:id="rId11"/>
    <p:sldId id="305" r:id="rId12"/>
    <p:sldId id="306" r:id="rId13"/>
    <p:sldId id="307" r:id="rId14"/>
    <p:sldId id="308" r:id="rId15"/>
    <p:sldId id="309" r:id="rId16"/>
    <p:sldId id="310" r:id="rId17"/>
    <p:sldId id="311" r:id="rId18"/>
    <p:sldId id="312" r:id="rId19"/>
    <p:sldId id="313" r:id="rId20"/>
    <p:sldId id="314" r:id="rId21"/>
    <p:sldId id="315" r:id="rId22"/>
    <p:sldId id="316" r:id="rId23"/>
    <p:sldId id="317" r:id="rId24"/>
    <p:sldId id="318" r:id="rId25"/>
    <p:sldId id="319" r:id="rId26"/>
    <p:sldId id="320" r:id="rId27"/>
    <p:sldId id="321" r:id="rId28"/>
    <p:sldId id="322" r:id="rId29"/>
    <p:sldId id="323" r:id="rId30"/>
    <p:sldId id="324" r:id="rId31"/>
    <p:sldId id="325" r:id="rId32"/>
    <p:sldId id="326" r:id="rId33"/>
    <p:sldId id="327" r:id="rId34"/>
    <p:sldId id="328" r:id="rId35"/>
    <p:sldId id="329" r:id="rId36"/>
    <p:sldId id="330" r:id="rId37"/>
    <p:sldId id="331" r:id="rId38"/>
    <p:sldId id="332" r:id="rId39"/>
    <p:sldId id="333" r:id="rId40"/>
    <p:sldId id="334" r:id="rId41"/>
    <p:sldId id="446" r:id="rId42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entury Gothic"/>
      </a:defRPr>
    </a:lvl1pPr>
    <a:lvl2pPr marL="0" marR="0" indent="3429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entury Gothic"/>
      </a:defRPr>
    </a:lvl2pPr>
    <a:lvl3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entury Gothic"/>
      </a:defRPr>
    </a:lvl3pPr>
    <a:lvl4pPr marL="0" marR="0" indent="10287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entury Gothic"/>
      </a:defRPr>
    </a:lvl4pPr>
    <a:lvl5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entury Gothic"/>
      </a:defRPr>
    </a:lvl5pPr>
    <a:lvl6pPr marL="0" marR="0" indent="17145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entury Gothic"/>
      </a:defRPr>
    </a:lvl6pPr>
    <a:lvl7pPr marL="0" marR="0" indent="2057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entury Gothic"/>
      </a:defRPr>
    </a:lvl7pPr>
    <a:lvl8pPr marL="0" marR="0" indent="24003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entury Gothic"/>
      </a:defRPr>
    </a:lvl8pPr>
    <a:lvl9pPr marL="0" marR="0" indent="2743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entury Gothic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3C0FC">
              <a:alpha val="26000"/>
            </a:srgbClr>
          </a:solidFill>
        </a:fill>
      </a:tcStyle>
    </a:band2H>
    <a:firstCol>
      <a:tcTxStyle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D6D6D6"/>
              </a:solidFill>
              <a:prstDash val="solid"/>
              <a:miter lim="400000"/>
            </a:ln>
          </a:left>
          <a:right>
            <a:ln w="254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1497FC"/>
          </a:solidFill>
        </a:fill>
      </a:tcStyle>
    </a:firstCol>
    <a:lastRow>
      <a:tcTxStyle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254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6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/>
          </a:solidFill>
        </a:fill>
      </a:tcStyle>
    </a:lastRow>
    <a:firstRow>
      <a:tcTxStyle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6D6"/>
              </a:solidFill>
              <a:prstDash val="solid"/>
              <a:miter lim="400000"/>
            </a:ln>
          </a:top>
          <a:bottom>
            <a:ln w="254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8EA5CB">
              <a:alpha val="25000"/>
            </a:srgbClr>
          </a:solidFill>
        </a:fill>
      </a:tcStyle>
    </a:band2H>
    <a:firstCol>
      <a:tcTxStyle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4CB9"/>
          </a:solidFill>
        </a:fill>
      </a:tcStyle>
    </a:lastRow>
    <a:firstRow>
      <a:tcTxStyle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4CB9"/>
          </a:solidFill>
        </a:fill>
      </a:tcStyle>
    </a:firstRow>
  </a:tblStyle>
  <a:tblStyle styleId="{EEE7283C-3CF3-47DC-8721-378D4A62B228}" styleName="">
    <a:tblBg/>
    <a:wholeTbl>
      <a:tcTxStyle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AAAAAA"/>
              </a:solidFill>
              <a:prstDash val="solid"/>
              <a:miter lim="400000"/>
            </a:ln>
          </a:left>
          <a:right>
            <a:ln w="12700" cap="flat">
              <a:solidFill>
                <a:srgbClr val="AAAAAA"/>
              </a:solidFill>
              <a:prstDash val="solid"/>
              <a:miter lim="400000"/>
            </a:ln>
          </a:right>
          <a:top>
            <a:ln w="12700" cap="flat">
              <a:solidFill>
                <a:srgbClr val="AAAAAA"/>
              </a:solidFill>
              <a:prstDash val="solid"/>
              <a:miter lim="400000"/>
            </a:ln>
          </a:top>
          <a:bottom>
            <a:ln w="12700" cap="flat">
              <a:solidFill>
                <a:srgbClr val="AAAAAA"/>
              </a:solidFill>
              <a:prstDash val="solid"/>
              <a:miter lim="400000"/>
            </a:ln>
          </a:bottom>
          <a:insideH>
            <a:ln w="12700" cap="flat">
              <a:solidFill>
                <a:srgbClr val="AAAAAA"/>
              </a:solidFill>
              <a:prstDash val="solid"/>
              <a:miter lim="400000"/>
            </a:ln>
          </a:insideH>
          <a:insideV>
            <a:ln w="12700" cap="flat">
              <a:solidFill>
                <a:srgbClr val="AAAAA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chemeClr val="accent3">
              <a:alpha val="35000"/>
            </a:schemeClr>
          </a:solidFill>
        </a:fill>
      </a:tcStyle>
    </a:band2H>
    <a:firstCol>
      <a:tcTxStyle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solidFill>
            <a:srgbClr val="2D7132"/>
          </a:solidFill>
        </a:fill>
      </a:tcStyle>
    </a:firstCol>
    <a:lastRow>
      <a:tcTxStyle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/>
          </a:solidFill>
        </a:fill>
      </a:tcStyle>
    </a:lastRow>
    <a:firstRow>
      <a:tcTxStyle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noFill/>
              <a:miter lim="400000"/>
            </a:ln>
          </a:bottom>
          <a:insideH>
            <a:ln w="254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BF630E"/>
          </a:solidFill>
        </a:fill>
      </a:tcStyle>
    </a:firstCol>
    <a:lastRow>
      <a:tcTxStyle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B4407"/>
          </a:solidFill>
        </a:fill>
      </a:tcStyle>
    </a:lastRow>
    <a:firstRow>
      <a:tcTxStyle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B4407"/>
          </a:solidFill>
        </a:fill>
      </a:tcStyle>
    </a:firstRow>
  </a:tblStyle>
  <a:tblStyle styleId="{33BA23B1-9221-436E-865A-0063620EA4FD}" styleName="">
    <a:tblBg/>
    <a:wholeTbl>
      <a:tcTxStyle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909090"/>
              </a:solidFill>
              <a:prstDash val="solid"/>
              <a:miter lim="400000"/>
            </a:ln>
          </a:left>
          <a:right>
            <a:ln w="12700" cap="flat">
              <a:solidFill>
                <a:srgbClr val="909090"/>
              </a:solidFill>
              <a:prstDash val="solid"/>
              <a:miter lim="400000"/>
            </a:ln>
          </a:right>
          <a:top>
            <a:ln w="12700" cap="flat">
              <a:solidFill>
                <a:srgbClr val="909090"/>
              </a:solidFill>
              <a:prstDash val="solid"/>
              <a:miter lim="400000"/>
            </a:ln>
          </a:top>
          <a:bottom>
            <a:ln w="12700" cap="flat">
              <a:solidFill>
                <a:srgbClr val="909090"/>
              </a:solidFill>
              <a:prstDash val="solid"/>
              <a:miter lim="400000"/>
            </a:ln>
          </a:bottom>
          <a:insideH>
            <a:ln w="12700" cap="flat">
              <a:solidFill>
                <a:srgbClr val="909090"/>
              </a:solidFill>
              <a:prstDash val="solid"/>
              <a:miter lim="400000"/>
            </a:ln>
          </a:insideH>
          <a:insideV>
            <a:ln w="12700" cap="flat">
              <a:solidFill>
                <a:srgbClr val="90909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1F2428"/>
          </a:solidFill>
        </a:fill>
      </a:tcStyle>
    </a:firstCol>
    <a:lastRow>
      <a:tcTxStyle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lastRow>
    <a:firstRow>
      <a:tcTxStyle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firstRow>
  </a:tblStyle>
  <a:tblStyle styleId="{2708684C-4D16-4618-839F-0558EEFCDFE6}" styleName="">
    <a:tblBg/>
    <a:wholeTbl>
      <a:tcTxStyle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8F44A2F1-9E1F-4B54-A3A2-5F16C0AD49E2}" styleName="">
    <a:tblBg/>
    <a:wholeTbl>
      <a:tcTxStyle b="off" i="off">
        <a:font>
          <a:latin typeface="Tahoma"/>
          <a:ea typeface="Tahoma"/>
          <a:cs typeface="Tahoma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3FAF1"/>
          </a:solidFill>
        </a:fill>
      </a:tcStyle>
    </a:wholeTbl>
    <a:band2H>
      <a:tcTxStyle/>
      <a:tcStyle>
        <a:tcBdr/>
        <a:fill>
          <a:solidFill>
            <a:srgbClr val="EBFCF8"/>
          </a:solidFill>
        </a:fill>
      </a:tcStyle>
    </a:band2H>
    <a:firstCol>
      <a:tcTxStyle b="on" i="off">
        <a:font>
          <a:latin typeface="Tahoma"/>
          <a:ea typeface="Tahoma"/>
          <a:cs typeface="Tahom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381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E6B7"/>
          </a:solidFill>
        </a:fill>
      </a:tcStyle>
    </a:firstCol>
    <a:lastRow>
      <a:tcTxStyle b="on" i="off">
        <a:font>
          <a:latin typeface="Tahoma"/>
          <a:ea typeface="Tahoma"/>
          <a:cs typeface="Tahom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E6B7"/>
          </a:solidFill>
        </a:fill>
      </a:tcStyle>
    </a:lastRow>
    <a:firstRow>
      <a:tcTxStyle b="on" i="off">
        <a:font>
          <a:latin typeface="Tahoma"/>
          <a:ea typeface="Tahoma"/>
          <a:cs typeface="Tahom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E6B7"/>
          </a:solidFill>
        </a:fill>
      </a:tcStyle>
    </a:firstRow>
  </a:tblStyle>
  <a:tblStyle styleId="{D51ADE6A-740E-44AE-83CC-AE7238B6C88D}" styleName="">
    <a:tblBg/>
    <a:wholeTbl>
      <a:tcTxStyle b="off" i="off">
        <a:fontRef idx="maj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25400" cap="flat">
              <a:solidFill>
                <a:srgbClr val="FFFFFF"/>
              </a:solidFill>
              <a:prstDash val="solid"/>
              <a:miter lim="400000"/>
            </a:ln>
          </a:insideH>
          <a:insideV>
            <a:ln w="254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8C8D8F">
              <a:alpha val="30000"/>
            </a:srgbClr>
          </a:solidFill>
        </a:fill>
      </a:tcStyle>
    </a:band2H>
    <a:firstCol>
      <a:tcTxStyle b="off" i="off">
        <a:fontRef idx="maj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25400" cap="flat">
              <a:solidFill>
                <a:srgbClr val="FFFFFF"/>
              </a:solidFill>
              <a:prstDash val="solid"/>
              <a:miter lim="400000"/>
            </a:ln>
          </a:insideH>
          <a:insideV>
            <a:ln w="254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29292">
              <a:alpha val="50000"/>
            </a:srgbClr>
          </a:solidFill>
        </a:fill>
      </a:tcStyle>
    </a:firstCol>
    <a:lastRow>
      <a:tcTxStyle b="off" i="off">
        <a:fontRef idx="maj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25400" cap="flat">
              <a:solidFill>
                <a:srgbClr val="FFFFFF"/>
              </a:solidFill>
              <a:prstDash val="solid"/>
              <a:miter lim="400000"/>
            </a:ln>
          </a:insideH>
          <a:insideV>
            <a:ln w="254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29292">
              <a:alpha val="50000"/>
            </a:srgbClr>
          </a:solidFill>
        </a:fill>
      </a:tcStyle>
    </a:lastRow>
    <a:firstRow>
      <a:tcTxStyle b="off" i="off">
        <a:fontRef idx="maj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25400" cap="flat">
              <a:solidFill>
                <a:srgbClr val="FFFFFF"/>
              </a:solidFill>
              <a:prstDash val="solid"/>
              <a:miter lim="400000"/>
            </a:ln>
          </a:insideH>
          <a:insideV>
            <a:ln w="254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29292">
              <a:alpha val="50000"/>
            </a:srgb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9843"/>
    <p:restoredTop sz="94562"/>
  </p:normalViewPr>
  <p:slideViewPr>
    <p:cSldViewPr snapToGrid="0" snapToObjects="1">
      <p:cViewPr varScale="1">
        <p:scale>
          <a:sx n="61" d="100"/>
          <a:sy n="61" d="100"/>
        </p:scale>
        <p:origin x="2144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84" name="Shape 84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87506241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584200" latinLnBrk="0">
      <a:defRPr sz="2200">
        <a:latin typeface="Lucida Grande"/>
        <a:ea typeface="Lucida Grande"/>
        <a:cs typeface="Lucida Grande"/>
        <a:sym typeface="Lucida Grande"/>
      </a:defRPr>
    </a:lvl1pPr>
    <a:lvl2pPr indent="228600" defTabSz="584200" latinLnBrk="0">
      <a:defRPr sz="2200">
        <a:latin typeface="Lucida Grande"/>
        <a:ea typeface="Lucida Grande"/>
        <a:cs typeface="Lucida Grande"/>
        <a:sym typeface="Lucida Grande"/>
      </a:defRPr>
    </a:lvl2pPr>
    <a:lvl3pPr indent="457200" defTabSz="584200" latinLnBrk="0">
      <a:defRPr sz="2200">
        <a:latin typeface="Lucida Grande"/>
        <a:ea typeface="Lucida Grande"/>
        <a:cs typeface="Lucida Grande"/>
        <a:sym typeface="Lucida Grande"/>
      </a:defRPr>
    </a:lvl3pPr>
    <a:lvl4pPr indent="685800" defTabSz="584200" latinLnBrk="0">
      <a:defRPr sz="2200">
        <a:latin typeface="Lucida Grande"/>
        <a:ea typeface="Lucida Grande"/>
        <a:cs typeface="Lucida Grande"/>
        <a:sym typeface="Lucida Grande"/>
      </a:defRPr>
    </a:lvl4pPr>
    <a:lvl5pPr indent="914400" defTabSz="584200" latinLnBrk="0">
      <a:defRPr sz="2200">
        <a:latin typeface="Lucida Grande"/>
        <a:ea typeface="Lucida Grande"/>
        <a:cs typeface="Lucida Grande"/>
        <a:sym typeface="Lucida Grande"/>
      </a:defRPr>
    </a:lvl5pPr>
    <a:lvl6pPr indent="1143000" defTabSz="584200" latinLnBrk="0">
      <a:defRPr sz="2200">
        <a:latin typeface="Lucida Grande"/>
        <a:ea typeface="Lucida Grande"/>
        <a:cs typeface="Lucida Grande"/>
        <a:sym typeface="Lucida Grande"/>
      </a:defRPr>
    </a:lvl6pPr>
    <a:lvl7pPr indent="1371600" defTabSz="584200" latinLnBrk="0">
      <a:defRPr sz="2200">
        <a:latin typeface="Lucida Grande"/>
        <a:ea typeface="Lucida Grande"/>
        <a:cs typeface="Lucida Grande"/>
        <a:sym typeface="Lucida Grande"/>
      </a:defRPr>
    </a:lvl7pPr>
    <a:lvl8pPr indent="1600200" defTabSz="584200" latinLnBrk="0">
      <a:defRPr sz="2200">
        <a:latin typeface="Lucida Grande"/>
        <a:ea typeface="Lucida Grande"/>
        <a:cs typeface="Lucida Grande"/>
        <a:sym typeface="Lucida Grande"/>
      </a:defRPr>
    </a:lvl8pPr>
    <a:lvl9pPr indent="1828800" defTabSz="584200" latinLnBrk="0">
      <a:defRPr sz="2200">
        <a:latin typeface="Lucida Grande"/>
        <a:ea typeface="Lucida Grande"/>
        <a:cs typeface="Lucida Grande"/>
        <a:sym typeface="Lucida Grand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Line"/>
          <p:cNvSpPr/>
          <p:nvPr/>
        </p:nvSpPr>
        <p:spPr>
          <a:xfrm>
            <a:off x="243959" y="4546844"/>
            <a:ext cx="12484380" cy="2261"/>
          </a:xfrm>
          <a:prstGeom prst="line">
            <a:avLst/>
          </a:prstGeom>
          <a:solidFill>
            <a:srgbClr val="00E6B7"/>
          </a:solidFill>
          <a:ln w="635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2" name="Title Text"/>
          <p:cNvSpPr txBox="1">
            <a:spLocks noGrp="1"/>
          </p:cNvSpPr>
          <p:nvPr>
            <p:ph type="title"/>
          </p:nvPr>
        </p:nvSpPr>
        <p:spPr>
          <a:xfrm>
            <a:off x="239607" y="1030675"/>
            <a:ext cx="12229412" cy="3197261"/>
          </a:xfrm>
          <a:prstGeom prst="rect">
            <a:avLst/>
          </a:prstGeom>
        </p:spPr>
        <p:txBody>
          <a:bodyPr lIns="63500" tIns="63500" rIns="63500" bIns="63500"/>
          <a:lstStyle>
            <a:lvl1pPr defTabSz="914400">
              <a:defRPr>
                <a:solidFill>
                  <a:srgbClr val="4349AA"/>
                </a:solidFill>
                <a:uFill>
                  <a:solidFill>
                    <a:srgbClr val="4349AA"/>
                  </a:solidFill>
                </a:uFill>
              </a:defRPr>
            </a:lvl1pPr>
          </a:lstStyle>
          <a:p>
            <a:r>
              <a:t>Title Text</a:t>
            </a:r>
          </a:p>
        </p:txBody>
      </p:sp>
      <p:sp>
        <p:nvSpPr>
          <p:cNvPr id="13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1951672" y="5528838"/>
            <a:ext cx="9311105" cy="4224762"/>
          </a:xfrm>
          <a:prstGeom prst="rect">
            <a:avLst/>
          </a:prstGeom>
        </p:spPr>
        <p:txBody>
          <a:bodyPr lIns="63500" tIns="63500" rIns="63500" bIns="63500"/>
          <a:lstStyle>
            <a:lvl1pPr marL="0" indent="0" algn="ctr" defTabSz="914400">
              <a:buClr>
                <a:srgbClr val="434ED6"/>
              </a:buClr>
              <a:buSzTx/>
              <a:buNone/>
              <a:defRPr b="1">
                <a:solidFill>
                  <a:srgbClr val="424242"/>
                </a:solidFill>
                <a:uFill>
                  <a:solidFill>
                    <a:srgbClr val="424242"/>
                  </a:solidFill>
                </a:uFill>
              </a:defRPr>
            </a:lvl1pPr>
            <a:lvl2pPr marL="1057069" indent="-406564" defTabSz="914400">
              <a:spcBef>
                <a:spcPts val="0"/>
              </a:spcBef>
              <a:buClr>
                <a:srgbClr val="FF2600"/>
              </a:buClr>
              <a:buChar char=""/>
              <a:defRPr sz="2800">
                <a:uFill>
                  <a:solidFill>
                    <a:srgbClr val="000000"/>
                  </a:solidFill>
                </a:uFill>
              </a:defRPr>
            </a:lvl2pPr>
            <a:lvl3pPr marL="1626260" indent="-325252" defTabSz="914400">
              <a:spcBef>
                <a:spcPts val="0"/>
              </a:spcBef>
              <a:buClr>
                <a:srgbClr val="434ED6"/>
              </a:buClr>
              <a:buChar char=""/>
              <a:defRPr sz="1800">
                <a:uFill>
                  <a:solidFill>
                    <a:srgbClr val="000000"/>
                  </a:solidFill>
                </a:uFill>
              </a:defRPr>
            </a:lvl3pPr>
            <a:lvl4pPr marL="2276764" indent="-325252" defTabSz="914400">
              <a:spcBef>
                <a:spcPts val="600"/>
              </a:spcBef>
              <a:buClr>
                <a:srgbClr val="FFD600"/>
              </a:buClr>
              <a:buChar char=""/>
              <a:defRPr sz="2800">
                <a:uFill>
                  <a:solidFill>
                    <a:srgbClr val="000000"/>
                  </a:solidFill>
                </a:uFill>
                <a:latin typeface="Tahoma"/>
                <a:ea typeface="Tahoma"/>
                <a:cs typeface="Tahoma"/>
                <a:sym typeface="Tahoma"/>
              </a:defRPr>
            </a:lvl4pPr>
            <a:lvl5pPr marL="2927268" indent="-325252" defTabSz="914400">
              <a:spcBef>
                <a:spcPts val="600"/>
              </a:spcBef>
              <a:buClr>
                <a:srgbClr val="00E6B7"/>
              </a:buClr>
              <a:buChar char=""/>
              <a:defRPr sz="2800">
                <a:uFill>
                  <a:solidFill>
                    <a:srgbClr val="000000"/>
                  </a:solidFill>
                </a:uFill>
                <a:latin typeface="Tahoma"/>
                <a:ea typeface="Tahoma"/>
                <a:cs typeface="Tahoma"/>
                <a:sym typeface="Tahoma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046188" y="9280032"/>
            <a:ext cx="308373" cy="279401"/>
          </a:xfrm>
          <a:prstGeom prst="rect">
            <a:avLst/>
          </a:prstGeom>
        </p:spPr>
        <p:txBody>
          <a:bodyPr lIns="50800" tIns="50800" rIns="50800" bIns="50800" anchor="t"/>
          <a:lstStyle>
            <a:lvl1pPr defTabSz="914400">
              <a:defRPr sz="1200">
                <a:uFill>
                  <a:solidFill>
                    <a:srgbClr val="000000"/>
                  </a:solidFill>
                </a:u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Line"/>
          <p:cNvSpPr/>
          <p:nvPr/>
        </p:nvSpPr>
        <p:spPr>
          <a:xfrm>
            <a:off x="243959" y="1131974"/>
            <a:ext cx="12484380" cy="2259"/>
          </a:xfrm>
          <a:prstGeom prst="line">
            <a:avLst/>
          </a:prstGeom>
          <a:solidFill>
            <a:srgbClr val="00E6B7"/>
          </a:solidFill>
          <a:ln w="635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8" name="Title Text"/>
          <p:cNvSpPr txBox="1">
            <a:spLocks noGrp="1"/>
          </p:cNvSpPr>
          <p:nvPr>
            <p:ph type="title"/>
          </p:nvPr>
        </p:nvSpPr>
        <p:spPr>
          <a:xfrm>
            <a:off x="249590" y="0"/>
            <a:ext cx="12476944" cy="1054726"/>
          </a:xfrm>
          <a:prstGeom prst="rect">
            <a:avLst/>
          </a:prstGeom>
        </p:spPr>
        <p:txBody>
          <a:bodyPr lIns="63500" tIns="63500" rIns="63500" bIns="63500"/>
          <a:lstStyle>
            <a:lvl1pPr defTabSz="914400">
              <a:defRPr>
                <a:solidFill>
                  <a:srgbClr val="4349AA"/>
                </a:solidFill>
                <a:uFill>
                  <a:solidFill>
                    <a:srgbClr val="4349AA"/>
                  </a:solidFill>
                </a:uFill>
              </a:defRPr>
            </a:lvl1pPr>
          </a:lstStyle>
          <a:p>
            <a:r>
              <a:t>Title Text</a:t>
            </a:r>
          </a:p>
        </p:txBody>
      </p:sp>
      <p:sp>
        <p:nvSpPr>
          <p:cNvPr id="39" name="Body Level One…"/>
          <p:cNvSpPr txBox="1">
            <a:spLocks noGrp="1"/>
          </p:cNvSpPr>
          <p:nvPr>
            <p:ph type="body" idx="1"/>
          </p:nvPr>
        </p:nvSpPr>
        <p:spPr>
          <a:xfrm>
            <a:off x="768019" y="1628388"/>
            <a:ext cx="11974325" cy="8125212"/>
          </a:xfrm>
          <a:prstGeom prst="rect">
            <a:avLst/>
          </a:prstGeom>
        </p:spPr>
        <p:txBody>
          <a:bodyPr lIns="63500" tIns="63500" rIns="63500" bIns="63500"/>
          <a:lstStyle>
            <a:lvl1pPr marL="487877" indent="-487877" defTabSz="914400">
              <a:buClr>
                <a:srgbClr val="434ED6"/>
              </a:buClr>
              <a:buChar char=""/>
              <a:defRPr>
                <a:uFill>
                  <a:solidFill>
                    <a:srgbClr val="000000"/>
                  </a:solidFill>
                </a:uFill>
              </a:defRPr>
            </a:lvl1pPr>
            <a:lvl2pPr marL="1057069" indent="-406564" defTabSz="914400">
              <a:spcBef>
                <a:spcPts val="0"/>
              </a:spcBef>
              <a:buClr>
                <a:srgbClr val="FF2600"/>
              </a:buClr>
              <a:buChar char=""/>
              <a:defRPr sz="2800">
                <a:uFill>
                  <a:solidFill>
                    <a:srgbClr val="000000"/>
                  </a:solidFill>
                </a:uFill>
              </a:defRPr>
            </a:lvl2pPr>
            <a:lvl3pPr marL="1626260" indent="-325252" defTabSz="914400">
              <a:spcBef>
                <a:spcPts val="0"/>
              </a:spcBef>
              <a:buClr>
                <a:srgbClr val="434ED6"/>
              </a:buClr>
              <a:buChar char=""/>
              <a:defRPr sz="1800">
                <a:uFill>
                  <a:solidFill>
                    <a:srgbClr val="000000"/>
                  </a:solidFill>
                </a:uFill>
              </a:defRPr>
            </a:lvl3pPr>
            <a:lvl4pPr marL="2276764" indent="-325252" defTabSz="914400">
              <a:spcBef>
                <a:spcPts val="600"/>
              </a:spcBef>
              <a:buClr>
                <a:srgbClr val="FFD600"/>
              </a:buClr>
              <a:buChar char=""/>
              <a:defRPr sz="2800">
                <a:uFill>
                  <a:solidFill>
                    <a:srgbClr val="000000"/>
                  </a:solidFill>
                </a:uFill>
                <a:latin typeface="Tahoma"/>
                <a:ea typeface="Tahoma"/>
                <a:cs typeface="Tahoma"/>
                <a:sym typeface="Tahoma"/>
              </a:defRPr>
            </a:lvl4pPr>
            <a:lvl5pPr marL="2927268" indent="-325252" defTabSz="914400">
              <a:spcBef>
                <a:spcPts val="600"/>
              </a:spcBef>
              <a:buClr>
                <a:srgbClr val="00E6B7"/>
              </a:buClr>
              <a:buChar char=""/>
              <a:defRPr sz="2800">
                <a:uFill>
                  <a:solidFill>
                    <a:srgbClr val="000000"/>
                  </a:solidFill>
                </a:uFill>
                <a:latin typeface="Tahoma"/>
                <a:ea typeface="Tahoma"/>
                <a:cs typeface="Tahoma"/>
                <a:sym typeface="Tahoma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19E3238-15AC-A746-B429-EB3D03FCFA87}"/>
              </a:ext>
            </a:extLst>
          </p:cNvPr>
          <p:cNvSpPr/>
          <p:nvPr userDrawn="1"/>
        </p:nvSpPr>
        <p:spPr>
          <a:xfrm>
            <a:off x="243959" y="9292774"/>
            <a:ext cx="2135521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dirty="0"/>
              <a:t>© 2019 by Alexander </a:t>
            </a:r>
            <a:r>
              <a:rPr lang="en-US" sz="1050" dirty="0" err="1"/>
              <a:t>Chernev</a:t>
            </a:r>
            <a:endParaRPr lang="en-US" sz="1050" dirty="0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Line"/>
          <p:cNvSpPr/>
          <p:nvPr/>
        </p:nvSpPr>
        <p:spPr>
          <a:xfrm>
            <a:off x="243959" y="1131974"/>
            <a:ext cx="12484380" cy="2259"/>
          </a:xfrm>
          <a:prstGeom prst="line">
            <a:avLst/>
          </a:prstGeom>
          <a:solidFill>
            <a:srgbClr val="00E6B7"/>
          </a:solidFill>
          <a:ln w="635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2" name="Title Text"/>
          <p:cNvSpPr txBox="1">
            <a:spLocks noGrp="1"/>
          </p:cNvSpPr>
          <p:nvPr>
            <p:ph type="title"/>
          </p:nvPr>
        </p:nvSpPr>
        <p:spPr>
          <a:xfrm>
            <a:off x="249590" y="0"/>
            <a:ext cx="12476944" cy="1054726"/>
          </a:xfrm>
          <a:prstGeom prst="rect">
            <a:avLst/>
          </a:prstGeom>
        </p:spPr>
        <p:txBody>
          <a:bodyPr lIns="63500" tIns="63500" rIns="63500" bIns="63500"/>
          <a:lstStyle>
            <a:lvl1pPr defTabSz="914400">
              <a:defRPr sz="2800">
                <a:solidFill>
                  <a:srgbClr val="4349AA"/>
                </a:solidFill>
                <a:uFill>
                  <a:solidFill>
                    <a:srgbClr val="4349AA"/>
                  </a:solidFill>
                </a:uFill>
              </a:defRPr>
            </a:lvl1pPr>
          </a:lstStyle>
          <a:p>
            <a:r>
              <a:t>Title Text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C18478A-A9EB-6243-9746-6A52326E9351}"/>
              </a:ext>
            </a:extLst>
          </p:cNvPr>
          <p:cNvSpPr/>
          <p:nvPr userDrawn="1"/>
        </p:nvSpPr>
        <p:spPr>
          <a:xfrm>
            <a:off x="243959" y="9292774"/>
            <a:ext cx="2135521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dirty="0"/>
              <a:t>© 2019 by Alexander </a:t>
            </a:r>
            <a:r>
              <a:rPr lang="en-US" sz="1050" dirty="0" err="1"/>
              <a:t>Chernev</a:t>
            </a:r>
            <a:endParaRPr lang="en-US" sz="1050" dirty="0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5A68FC1-190B-1143-9BFD-343D72277CF0}"/>
              </a:ext>
            </a:extLst>
          </p:cNvPr>
          <p:cNvSpPr/>
          <p:nvPr userDrawn="1"/>
        </p:nvSpPr>
        <p:spPr>
          <a:xfrm>
            <a:off x="243959" y="9292774"/>
            <a:ext cx="2135521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dirty="0"/>
              <a:t>© 2019 by Alexander </a:t>
            </a:r>
            <a:r>
              <a:rPr lang="en-US" sz="1050" dirty="0" err="1"/>
              <a:t>Chernev</a:t>
            </a:r>
            <a:endParaRPr lang="en-US" sz="1050" dirty="0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650239" y="-1"/>
            <a:ext cx="11704322" cy="20161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65023" tIns="65023" rIns="65023" bIns="65023" anchor="b"/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650239" y="2275839"/>
            <a:ext cx="11704322" cy="74777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65023" tIns="65023" rIns="65023" bIns="65023"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285653" y="8779792"/>
            <a:ext cx="3034455" cy="520701"/>
          </a:xfrm>
          <a:prstGeom prst="rect">
            <a:avLst/>
          </a:prstGeom>
          <a:ln w="12700">
            <a:miter lim="400000"/>
          </a:ln>
        </p:spPr>
        <p:txBody>
          <a:bodyPr wrap="none" lIns="65023" tIns="65023" rIns="65023" bIns="65023" anchor="ctr">
            <a:spAutoFit/>
          </a:bodyPr>
          <a:lstStyle>
            <a:lvl1pPr algn="r" defTabSz="1300480">
              <a:defRPr b="1"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0" r:id="rId3"/>
    <p:sldLayoutId id="2147483651" r:id="rId4"/>
  </p:sldLayoutIdLst>
  <p:transition spd="med"/>
  <p:txStyles>
    <p:titleStyle>
      <a:lvl1pPr marL="0" marR="0" indent="0" algn="l" defTabSz="130048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400" b="1" i="0" u="none" strike="noStrike" cap="none" spc="0" baseline="0">
          <a:ln>
            <a:noFill/>
          </a:ln>
          <a:solidFill>
            <a:srgbClr val="333399"/>
          </a:solidFill>
          <a:uFillTx/>
          <a:latin typeface="+mn-lt"/>
          <a:ea typeface="+mn-ea"/>
          <a:cs typeface="+mn-cs"/>
          <a:sym typeface="Century Gothic"/>
        </a:defRPr>
      </a:lvl1pPr>
      <a:lvl2pPr marL="0" marR="0" indent="0" algn="l" defTabSz="130048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400" b="1" i="0" u="none" strike="noStrike" cap="none" spc="0" baseline="0">
          <a:ln>
            <a:noFill/>
          </a:ln>
          <a:solidFill>
            <a:srgbClr val="333399"/>
          </a:solidFill>
          <a:uFillTx/>
          <a:latin typeface="+mn-lt"/>
          <a:ea typeface="+mn-ea"/>
          <a:cs typeface="+mn-cs"/>
          <a:sym typeface="Century Gothic"/>
        </a:defRPr>
      </a:lvl2pPr>
      <a:lvl3pPr marL="0" marR="0" indent="0" algn="l" defTabSz="130048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400" b="1" i="0" u="none" strike="noStrike" cap="none" spc="0" baseline="0">
          <a:ln>
            <a:noFill/>
          </a:ln>
          <a:solidFill>
            <a:srgbClr val="333399"/>
          </a:solidFill>
          <a:uFillTx/>
          <a:latin typeface="+mn-lt"/>
          <a:ea typeface="+mn-ea"/>
          <a:cs typeface="+mn-cs"/>
          <a:sym typeface="Century Gothic"/>
        </a:defRPr>
      </a:lvl3pPr>
      <a:lvl4pPr marL="0" marR="0" indent="0" algn="l" defTabSz="130048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400" b="1" i="0" u="none" strike="noStrike" cap="none" spc="0" baseline="0">
          <a:ln>
            <a:noFill/>
          </a:ln>
          <a:solidFill>
            <a:srgbClr val="333399"/>
          </a:solidFill>
          <a:uFillTx/>
          <a:latin typeface="+mn-lt"/>
          <a:ea typeface="+mn-ea"/>
          <a:cs typeface="+mn-cs"/>
          <a:sym typeface="Century Gothic"/>
        </a:defRPr>
      </a:lvl4pPr>
      <a:lvl5pPr marL="0" marR="0" indent="0" algn="l" defTabSz="130048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400" b="1" i="0" u="none" strike="noStrike" cap="none" spc="0" baseline="0">
          <a:ln>
            <a:noFill/>
          </a:ln>
          <a:solidFill>
            <a:srgbClr val="333399"/>
          </a:solidFill>
          <a:uFillTx/>
          <a:latin typeface="+mn-lt"/>
          <a:ea typeface="+mn-ea"/>
          <a:cs typeface="+mn-cs"/>
          <a:sym typeface="Century Gothic"/>
        </a:defRPr>
      </a:lvl5pPr>
      <a:lvl6pPr marL="0" marR="0" indent="457200" algn="l" defTabSz="130048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400" b="1" i="0" u="none" strike="noStrike" cap="none" spc="0" baseline="0">
          <a:ln>
            <a:noFill/>
          </a:ln>
          <a:solidFill>
            <a:srgbClr val="333399"/>
          </a:solidFill>
          <a:uFillTx/>
          <a:latin typeface="+mn-lt"/>
          <a:ea typeface="+mn-ea"/>
          <a:cs typeface="+mn-cs"/>
          <a:sym typeface="Century Gothic"/>
        </a:defRPr>
      </a:lvl6pPr>
      <a:lvl7pPr marL="0" marR="0" indent="914400" algn="l" defTabSz="130048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400" b="1" i="0" u="none" strike="noStrike" cap="none" spc="0" baseline="0">
          <a:ln>
            <a:noFill/>
          </a:ln>
          <a:solidFill>
            <a:srgbClr val="333399"/>
          </a:solidFill>
          <a:uFillTx/>
          <a:latin typeface="+mn-lt"/>
          <a:ea typeface="+mn-ea"/>
          <a:cs typeface="+mn-cs"/>
          <a:sym typeface="Century Gothic"/>
        </a:defRPr>
      </a:lvl7pPr>
      <a:lvl8pPr marL="0" marR="0" indent="1371600" algn="l" defTabSz="130048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400" b="1" i="0" u="none" strike="noStrike" cap="none" spc="0" baseline="0">
          <a:ln>
            <a:noFill/>
          </a:ln>
          <a:solidFill>
            <a:srgbClr val="333399"/>
          </a:solidFill>
          <a:uFillTx/>
          <a:latin typeface="+mn-lt"/>
          <a:ea typeface="+mn-ea"/>
          <a:cs typeface="+mn-cs"/>
          <a:sym typeface="Century Gothic"/>
        </a:defRPr>
      </a:lvl8pPr>
      <a:lvl9pPr marL="0" marR="0" indent="1828800" algn="l" defTabSz="130048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400" b="1" i="0" u="none" strike="noStrike" cap="none" spc="0" baseline="0">
          <a:ln>
            <a:noFill/>
          </a:ln>
          <a:solidFill>
            <a:srgbClr val="333399"/>
          </a:solidFill>
          <a:uFillTx/>
          <a:latin typeface="+mn-lt"/>
          <a:ea typeface="+mn-ea"/>
          <a:cs typeface="+mn-cs"/>
          <a:sym typeface="Century Gothic"/>
        </a:defRPr>
      </a:lvl9pPr>
    </p:titleStyle>
    <p:bodyStyle>
      <a:lvl1pPr marL="485775" marR="0" indent="-485775" algn="l" defTabSz="1300480" latinLnBrk="0">
        <a:lnSpc>
          <a:spcPct val="100000"/>
        </a:lnSpc>
        <a:spcBef>
          <a:spcPts val="1000"/>
        </a:spcBef>
        <a:spcAft>
          <a:spcPts val="0"/>
        </a:spcAft>
        <a:buClr>
          <a:srgbClr val="3333CC"/>
        </a:buClr>
        <a:buSzPct val="60000"/>
        <a:buFontTx/>
        <a:buChar char="■"/>
        <a:tabLst/>
        <a:defRPr sz="3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entury Gothic"/>
        </a:defRPr>
      </a:lvl1pPr>
      <a:lvl2pPr marL="942975" marR="0" indent="-485775" algn="l" defTabSz="1300480" latinLnBrk="0">
        <a:lnSpc>
          <a:spcPct val="100000"/>
        </a:lnSpc>
        <a:spcBef>
          <a:spcPts val="1000"/>
        </a:spcBef>
        <a:spcAft>
          <a:spcPts val="0"/>
        </a:spcAft>
        <a:buClr>
          <a:srgbClr val="3333CC"/>
        </a:buClr>
        <a:buSzPct val="55000"/>
        <a:buFontTx/>
        <a:buChar char="■"/>
        <a:tabLst/>
        <a:defRPr sz="3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entury Gothic"/>
        </a:defRPr>
      </a:lvl2pPr>
      <a:lvl3pPr marL="1346200" marR="0" indent="-431800" algn="l" defTabSz="1300480" latinLnBrk="0">
        <a:lnSpc>
          <a:spcPct val="100000"/>
        </a:lnSpc>
        <a:spcBef>
          <a:spcPts val="1000"/>
        </a:spcBef>
        <a:spcAft>
          <a:spcPts val="0"/>
        </a:spcAft>
        <a:buClr>
          <a:srgbClr val="3333CC"/>
        </a:buClr>
        <a:buSzPct val="50000"/>
        <a:buFontTx/>
        <a:buChar char="■"/>
        <a:tabLst/>
        <a:defRPr sz="3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entury Gothic"/>
        </a:defRPr>
      </a:lvl3pPr>
      <a:lvl4pPr marL="1760220" marR="0" indent="-388620" algn="l" defTabSz="1300480" latinLnBrk="0">
        <a:lnSpc>
          <a:spcPct val="100000"/>
        </a:lnSpc>
        <a:spcBef>
          <a:spcPts val="1000"/>
        </a:spcBef>
        <a:spcAft>
          <a:spcPts val="0"/>
        </a:spcAft>
        <a:buClr>
          <a:srgbClr val="3333CC"/>
        </a:buClr>
        <a:buSzPct val="55000"/>
        <a:buFontTx/>
        <a:buChar char="■"/>
        <a:tabLst/>
        <a:defRPr sz="3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entury Gothic"/>
        </a:defRPr>
      </a:lvl4pPr>
      <a:lvl5pPr marL="2217420" marR="0" indent="-388620" algn="l" defTabSz="1300480" latinLnBrk="0">
        <a:lnSpc>
          <a:spcPct val="100000"/>
        </a:lnSpc>
        <a:spcBef>
          <a:spcPts val="1000"/>
        </a:spcBef>
        <a:spcAft>
          <a:spcPts val="0"/>
        </a:spcAft>
        <a:buClr>
          <a:srgbClr val="3333CC"/>
        </a:buClr>
        <a:buSzPct val="50000"/>
        <a:buFontTx/>
        <a:buChar char="■"/>
        <a:tabLst/>
        <a:defRPr sz="3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entury Gothic"/>
        </a:defRPr>
      </a:lvl5pPr>
      <a:lvl6pPr marL="2674620" marR="0" indent="-388620" algn="l" defTabSz="1300480" latinLnBrk="0">
        <a:lnSpc>
          <a:spcPct val="100000"/>
        </a:lnSpc>
        <a:spcBef>
          <a:spcPts val="1000"/>
        </a:spcBef>
        <a:spcAft>
          <a:spcPts val="0"/>
        </a:spcAft>
        <a:buClr>
          <a:srgbClr val="3333CC"/>
        </a:buClr>
        <a:buSzPct val="50000"/>
        <a:buFontTx/>
        <a:buChar char="■"/>
        <a:tabLst/>
        <a:defRPr sz="3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entury Gothic"/>
        </a:defRPr>
      </a:lvl6pPr>
      <a:lvl7pPr marL="3131820" marR="0" indent="-388620" algn="l" defTabSz="1300480" latinLnBrk="0">
        <a:lnSpc>
          <a:spcPct val="100000"/>
        </a:lnSpc>
        <a:spcBef>
          <a:spcPts val="1000"/>
        </a:spcBef>
        <a:spcAft>
          <a:spcPts val="0"/>
        </a:spcAft>
        <a:buClr>
          <a:srgbClr val="3333CC"/>
        </a:buClr>
        <a:buSzPct val="50000"/>
        <a:buFontTx/>
        <a:buChar char="■"/>
        <a:tabLst/>
        <a:defRPr sz="3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entury Gothic"/>
        </a:defRPr>
      </a:lvl7pPr>
      <a:lvl8pPr marL="3589020" marR="0" indent="-388620" algn="l" defTabSz="1300480" latinLnBrk="0">
        <a:lnSpc>
          <a:spcPct val="100000"/>
        </a:lnSpc>
        <a:spcBef>
          <a:spcPts val="1000"/>
        </a:spcBef>
        <a:spcAft>
          <a:spcPts val="0"/>
        </a:spcAft>
        <a:buClr>
          <a:srgbClr val="3333CC"/>
        </a:buClr>
        <a:buSzPct val="50000"/>
        <a:buFontTx/>
        <a:buChar char="■"/>
        <a:tabLst/>
        <a:defRPr sz="3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entury Gothic"/>
        </a:defRPr>
      </a:lvl8pPr>
      <a:lvl9pPr marL="4046220" marR="0" indent="-388620" algn="l" defTabSz="1300480" latinLnBrk="0">
        <a:lnSpc>
          <a:spcPct val="100000"/>
        </a:lnSpc>
        <a:spcBef>
          <a:spcPts val="1000"/>
        </a:spcBef>
        <a:spcAft>
          <a:spcPts val="0"/>
        </a:spcAft>
        <a:buClr>
          <a:srgbClr val="3333CC"/>
        </a:buClr>
        <a:buSzPct val="50000"/>
        <a:buFontTx/>
        <a:buChar char="■"/>
        <a:tabLst/>
        <a:defRPr sz="3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entury Gothic"/>
        </a:defRPr>
      </a:lvl9pPr>
    </p:bodyStyle>
    <p:otherStyle>
      <a:lvl1pPr marL="0" marR="0" indent="0" algn="r" defTabSz="130048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ahoma"/>
        </a:defRPr>
      </a:lvl1pPr>
      <a:lvl2pPr marL="0" marR="0" indent="457200" algn="r" defTabSz="130048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ahoma"/>
        </a:defRPr>
      </a:lvl2pPr>
      <a:lvl3pPr marL="0" marR="0" indent="914400" algn="r" defTabSz="130048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ahoma"/>
        </a:defRPr>
      </a:lvl3pPr>
      <a:lvl4pPr marL="0" marR="0" indent="1371600" algn="r" defTabSz="130048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ahoma"/>
        </a:defRPr>
      </a:lvl4pPr>
      <a:lvl5pPr marL="0" marR="0" indent="1828800" algn="r" defTabSz="130048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ahoma"/>
        </a:defRPr>
      </a:lvl5pPr>
      <a:lvl6pPr marL="0" marR="0" indent="2286000" algn="r" defTabSz="130048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ahoma"/>
        </a:defRPr>
      </a:lvl6pPr>
      <a:lvl7pPr marL="0" marR="0" indent="2743200" algn="r" defTabSz="130048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ahoma"/>
        </a:defRPr>
      </a:lvl7pPr>
      <a:lvl8pPr marL="0" marR="0" indent="3200400" algn="r" defTabSz="130048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ahoma"/>
        </a:defRPr>
      </a:lvl8pPr>
      <a:lvl9pPr marL="0" marR="0" indent="3657600" algn="r" defTabSz="130048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ahoma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" name="SMMTP_Front.jpg" descr="SMMTP_Front.jpg"/>
          <p:cNvPicPr>
            <a:picLocks noChangeAspect="1"/>
          </p:cNvPicPr>
          <p:nvPr/>
        </p:nvPicPr>
        <p:blipFill>
          <a:blip r:embed="rId2">
            <a:extLst/>
          </a:blip>
          <a:srcRect t="11062" b="8785"/>
          <a:stretch>
            <a:fillRect/>
          </a:stretch>
        </p:blipFill>
        <p:spPr>
          <a:xfrm>
            <a:off x="1574204" y="198"/>
            <a:ext cx="9856255" cy="975311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2" name="Line"/>
          <p:cNvSpPr/>
          <p:nvPr/>
        </p:nvSpPr>
        <p:spPr>
          <a:xfrm>
            <a:off x="243959" y="1131974"/>
            <a:ext cx="12484380" cy="2259"/>
          </a:xfrm>
          <a:prstGeom prst="line">
            <a:avLst/>
          </a:prstGeom>
          <a:solidFill>
            <a:srgbClr val="00E6B7"/>
          </a:solidFill>
          <a:ln w="635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153" name="Figure 6. Tactical Targeting: Effectiveness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Figure 6. Tactical Targeting: Effectiveness</a:t>
            </a:r>
          </a:p>
        </p:txBody>
      </p:sp>
      <p:sp>
        <p:nvSpPr>
          <p:cNvPr id="1154" name="“Sniper”  targeting…"/>
          <p:cNvSpPr txBox="1"/>
          <p:nvPr/>
        </p:nvSpPr>
        <p:spPr>
          <a:xfrm>
            <a:off x="1490010" y="5581163"/>
            <a:ext cx="2617718" cy="711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/>
          <a:p>
            <a:pPr defTabSz="914400">
              <a:lnSpc>
                <a:spcPct val="90000"/>
              </a:lnSpc>
              <a:buClr>
                <a:srgbClr val="000000"/>
              </a:buClr>
              <a:buFont typeface="Century Gothic"/>
              <a:defRPr>
                <a:uFill>
                  <a:solidFill>
                    <a:srgbClr val="FFFFFF"/>
                  </a:solidFill>
                </a:uFill>
              </a:defRPr>
            </a:pPr>
            <a:r>
              <a:t>“Sniper” </a:t>
            </a:r>
            <a:br/>
            <a:r>
              <a:t>targeting</a:t>
            </a:r>
          </a:p>
          <a:p>
            <a:pPr defTabSz="914400">
              <a:lnSpc>
                <a:spcPct val="90000"/>
              </a:lnSpc>
              <a:buClr>
                <a:srgbClr val="000000"/>
              </a:buClr>
              <a:buFont typeface="Century Gothic"/>
              <a:defRPr>
                <a:uFill>
                  <a:solidFill>
                    <a:srgbClr val="FFFFFF"/>
                  </a:solidFill>
                </a:uFill>
              </a:defRPr>
            </a:pPr>
            <a:r>
              <a:t>(optimal)</a:t>
            </a:r>
          </a:p>
        </p:txBody>
      </p:sp>
      <p:sp>
        <p:nvSpPr>
          <p:cNvPr id="1155" name="“Slice-of-the-pie”  targeting…"/>
          <p:cNvSpPr txBox="1"/>
          <p:nvPr/>
        </p:nvSpPr>
        <p:spPr>
          <a:xfrm>
            <a:off x="3801293" y="5581163"/>
            <a:ext cx="2743124" cy="711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/>
          <a:p>
            <a:pPr defTabSz="914400">
              <a:lnSpc>
                <a:spcPct val="90000"/>
              </a:lnSpc>
              <a:buClr>
                <a:srgbClr val="000000"/>
              </a:buClr>
              <a:buFont typeface="Century Gothic"/>
              <a:defRPr>
                <a:uFill>
                  <a:solidFill>
                    <a:srgbClr val="FFFFFF"/>
                  </a:solidFill>
                </a:uFill>
              </a:defRPr>
            </a:pPr>
            <a:r>
              <a:t>“Slice-of-the-pie” </a:t>
            </a:r>
            <a:br/>
            <a:r>
              <a:t>targeting</a:t>
            </a:r>
          </a:p>
          <a:p>
            <a:pPr defTabSz="914400">
              <a:lnSpc>
                <a:spcPct val="90000"/>
              </a:lnSpc>
              <a:buClr>
                <a:srgbClr val="000000"/>
              </a:buClr>
              <a:buFont typeface="Century Gothic"/>
              <a:defRPr>
                <a:uFill>
                  <a:solidFill>
                    <a:srgbClr val="FFFFFF"/>
                  </a:solidFill>
                </a:uFill>
              </a:defRPr>
            </a:pPr>
            <a:r>
              <a:t>(too narrow)</a:t>
            </a:r>
          </a:p>
        </p:txBody>
      </p:sp>
      <p:sp>
        <p:nvSpPr>
          <p:cNvPr id="1156" name="Shape"/>
          <p:cNvSpPr/>
          <p:nvPr/>
        </p:nvSpPr>
        <p:spPr>
          <a:xfrm rot="540000">
            <a:off x="2286845" y="4452441"/>
            <a:ext cx="660708" cy="10228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86" extrusionOk="0">
                <a:moveTo>
                  <a:pt x="16353" y="0"/>
                </a:moveTo>
                <a:lnTo>
                  <a:pt x="21600" y="20921"/>
                </a:lnTo>
                <a:cubicBezTo>
                  <a:pt x="17995" y="21438"/>
                  <a:pt x="14296" y="21600"/>
                  <a:pt x="10658" y="21408"/>
                </a:cubicBezTo>
                <a:cubicBezTo>
                  <a:pt x="6962" y="21212"/>
                  <a:pt x="3358" y="20652"/>
                  <a:pt x="0" y="19755"/>
                </a:cubicBezTo>
                <a:lnTo>
                  <a:pt x="16353" y="0"/>
                </a:lnTo>
                <a:close/>
              </a:path>
            </a:pathLst>
          </a:custGeom>
          <a:solidFill>
            <a:srgbClr val="006FD7"/>
          </a:solidFill>
          <a:ln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defRPr sz="12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1157" name="Oval"/>
          <p:cNvSpPr/>
          <p:nvPr/>
        </p:nvSpPr>
        <p:spPr>
          <a:xfrm>
            <a:off x="1735997" y="3467313"/>
            <a:ext cx="2125744" cy="2029852"/>
          </a:xfrm>
          <a:prstGeom prst="ellipse">
            <a:avLst/>
          </a:prstGeom>
          <a:ln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defRPr sz="12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grpSp>
        <p:nvGrpSpPr>
          <p:cNvPr id="1165" name="Group"/>
          <p:cNvGrpSpPr/>
          <p:nvPr/>
        </p:nvGrpSpPr>
        <p:grpSpPr>
          <a:xfrm>
            <a:off x="2322188" y="4716071"/>
            <a:ext cx="515375" cy="732424"/>
            <a:chOff x="0" y="0"/>
            <a:chExt cx="515373" cy="732423"/>
          </a:xfrm>
        </p:grpSpPr>
        <p:sp>
          <p:nvSpPr>
            <p:cNvPr id="1158" name="Oval"/>
            <p:cNvSpPr/>
            <p:nvPr/>
          </p:nvSpPr>
          <p:spPr>
            <a:xfrm>
              <a:off x="364742" y="599421"/>
              <a:ext cx="143655" cy="133003"/>
            </a:xfrm>
            <a:prstGeom prst="ellipse">
              <a:avLst/>
            </a:prstGeom>
            <a:solidFill>
              <a:srgbClr val="FFA400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buClr>
                  <a:srgbClr val="000000"/>
                </a:buClr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159" name="Circle"/>
            <p:cNvSpPr/>
            <p:nvPr/>
          </p:nvSpPr>
          <p:spPr>
            <a:xfrm>
              <a:off x="371719" y="0"/>
              <a:ext cx="143655" cy="136095"/>
            </a:xfrm>
            <a:prstGeom prst="ellipse">
              <a:avLst/>
            </a:prstGeom>
            <a:solidFill>
              <a:srgbClr val="FFA400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buClr>
                  <a:srgbClr val="000000"/>
                </a:buClr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160" name="Circle"/>
            <p:cNvSpPr/>
            <p:nvPr/>
          </p:nvSpPr>
          <p:spPr>
            <a:xfrm>
              <a:off x="313446" y="189491"/>
              <a:ext cx="140391" cy="136096"/>
            </a:xfrm>
            <a:prstGeom prst="ellipse">
              <a:avLst/>
            </a:prstGeom>
            <a:solidFill>
              <a:srgbClr val="FFA400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buClr>
                  <a:srgbClr val="000000"/>
                </a:buClr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161" name="Circle"/>
            <p:cNvSpPr/>
            <p:nvPr/>
          </p:nvSpPr>
          <p:spPr>
            <a:xfrm>
              <a:off x="0" y="511288"/>
              <a:ext cx="140391" cy="136095"/>
            </a:xfrm>
            <a:prstGeom prst="ellipse">
              <a:avLst/>
            </a:prstGeom>
            <a:solidFill>
              <a:srgbClr val="FFA400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buClr>
                  <a:srgbClr val="000000"/>
                </a:buClr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162" name="Oval"/>
            <p:cNvSpPr/>
            <p:nvPr/>
          </p:nvSpPr>
          <p:spPr>
            <a:xfrm>
              <a:off x="195480" y="499871"/>
              <a:ext cx="143655" cy="133003"/>
            </a:xfrm>
            <a:prstGeom prst="ellipse">
              <a:avLst/>
            </a:prstGeom>
            <a:solidFill>
              <a:srgbClr val="FFA400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buClr>
                  <a:srgbClr val="000000"/>
                </a:buClr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163" name="Shape"/>
            <p:cNvSpPr/>
            <p:nvPr/>
          </p:nvSpPr>
          <p:spPr>
            <a:xfrm>
              <a:off x="143566" y="299544"/>
              <a:ext cx="140392" cy="1360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800"/>
                  </a:moveTo>
                  <a:cubicBezTo>
                    <a:pt x="21600" y="16691"/>
                    <a:pt x="17079" y="21600"/>
                    <a:pt x="10549" y="21600"/>
                  </a:cubicBezTo>
                  <a:cubicBezTo>
                    <a:pt x="5023" y="21600"/>
                    <a:pt x="0" y="16691"/>
                    <a:pt x="0" y="10800"/>
                  </a:cubicBezTo>
                  <a:cubicBezTo>
                    <a:pt x="0" y="4909"/>
                    <a:pt x="5023" y="0"/>
                    <a:pt x="10549" y="0"/>
                  </a:cubicBezTo>
                  <a:cubicBezTo>
                    <a:pt x="17079" y="0"/>
                    <a:pt x="21600" y="4909"/>
                    <a:pt x="21600" y="10800"/>
                  </a:cubicBezTo>
                </a:path>
              </a:pathLst>
            </a:custGeom>
            <a:solidFill>
              <a:srgbClr val="FFA400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buClr>
                  <a:srgbClr val="000000"/>
                </a:buClr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164" name="Oval"/>
            <p:cNvSpPr/>
            <p:nvPr/>
          </p:nvSpPr>
          <p:spPr>
            <a:xfrm>
              <a:off x="358554" y="379069"/>
              <a:ext cx="143656" cy="133003"/>
            </a:xfrm>
            <a:prstGeom prst="ellipse">
              <a:avLst/>
            </a:prstGeom>
            <a:solidFill>
              <a:srgbClr val="FFA400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buClr>
                  <a:srgbClr val="000000"/>
                </a:buClr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</p:grpSp>
      <p:grpSp>
        <p:nvGrpSpPr>
          <p:cNvPr id="1177" name="Group"/>
          <p:cNvGrpSpPr/>
          <p:nvPr/>
        </p:nvGrpSpPr>
        <p:grpSpPr>
          <a:xfrm>
            <a:off x="4109983" y="3461236"/>
            <a:ext cx="2125744" cy="2041457"/>
            <a:chOff x="0" y="0"/>
            <a:chExt cx="2125742" cy="2041455"/>
          </a:xfrm>
        </p:grpSpPr>
        <p:sp>
          <p:nvSpPr>
            <p:cNvPr id="1166" name="Shape"/>
            <p:cNvSpPr/>
            <p:nvPr/>
          </p:nvSpPr>
          <p:spPr>
            <a:xfrm rot="360000">
              <a:off x="903089" y="1026495"/>
              <a:ext cx="280526" cy="10030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4" extrusionOk="0">
                  <a:moveTo>
                    <a:pt x="6211" y="0"/>
                  </a:moveTo>
                  <a:lnTo>
                    <a:pt x="21600" y="21265"/>
                  </a:lnTo>
                  <a:cubicBezTo>
                    <a:pt x="17785" y="21427"/>
                    <a:pt x="13940" y="21528"/>
                    <a:pt x="10084" y="21566"/>
                  </a:cubicBezTo>
                  <a:cubicBezTo>
                    <a:pt x="6722" y="21600"/>
                    <a:pt x="3357" y="21586"/>
                    <a:pt x="0" y="21525"/>
                  </a:cubicBezTo>
                  <a:lnTo>
                    <a:pt x="6211" y="0"/>
                  </a:lnTo>
                  <a:close/>
                </a:path>
              </a:pathLst>
            </a:custGeom>
            <a:solidFill>
              <a:srgbClr val="006FD7"/>
            </a:solidFill>
            <a:ln w="9525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grpSp>
          <p:nvGrpSpPr>
            <p:cNvPr id="1176" name="Group"/>
            <p:cNvGrpSpPr/>
            <p:nvPr/>
          </p:nvGrpSpPr>
          <p:grpSpPr>
            <a:xfrm>
              <a:off x="-1" y="0"/>
              <a:ext cx="2125744" cy="2029585"/>
              <a:chOff x="0" y="0"/>
              <a:chExt cx="2125742" cy="2029584"/>
            </a:xfrm>
          </p:grpSpPr>
          <p:sp>
            <p:nvSpPr>
              <p:cNvPr id="1167" name="Oval"/>
              <p:cNvSpPr/>
              <p:nvPr/>
            </p:nvSpPr>
            <p:spPr>
              <a:xfrm>
                <a:off x="-1" y="0"/>
                <a:ext cx="2125744" cy="2029585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defRPr sz="12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grpSp>
            <p:nvGrpSpPr>
              <p:cNvPr id="1175" name="Group"/>
              <p:cNvGrpSpPr/>
              <p:nvPr/>
            </p:nvGrpSpPr>
            <p:grpSpPr>
              <a:xfrm>
                <a:off x="588339" y="1219720"/>
                <a:ext cx="515375" cy="732328"/>
                <a:chOff x="0" y="0"/>
                <a:chExt cx="515373" cy="732327"/>
              </a:xfrm>
            </p:grpSpPr>
            <p:sp>
              <p:nvSpPr>
                <p:cNvPr id="1168" name="Oval"/>
                <p:cNvSpPr/>
                <p:nvPr/>
              </p:nvSpPr>
              <p:spPr>
                <a:xfrm>
                  <a:off x="364742" y="599343"/>
                  <a:ext cx="143655" cy="132985"/>
                </a:xfrm>
                <a:prstGeom prst="ellipse">
                  <a:avLst/>
                </a:prstGeom>
                <a:solidFill>
                  <a:srgbClr val="FFA400"/>
                </a:solidFill>
                <a:ln w="9525" cap="flat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algn="l" defTabSz="457200">
                    <a:buClr>
                      <a:srgbClr val="000000"/>
                    </a:buClr>
                    <a:defRPr sz="1200"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  <a:endParaRPr/>
                </a:p>
              </p:txBody>
            </p:sp>
            <p:sp>
              <p:nvSpPr>
                <p:cNvPr id="1169" name="Circle"/>
                <p:cNvSpPr/>
                <p:nvPr/>
              </p:nvSpPr>
              <p:spPr>
                <a:xfrm>
                  <a:off x="371719" y="0"/>
                  <a:ext cx="143655" cy="136077"/>
                </a:xfrm>
                <a:prstGeom prst="ellipse">
                  <a:avLst/>
                </a:prstGeom>
                <a:solidFill>
                  <a:srgbClr val="FFA400"/>
                </a:solidFill>
                <a:ln w="9525" cap="flat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algn="l" defTabSz="457200">
                    <a:buClr>
                      <a:srgbClr val="000000"/>
                    </a:buClr>
                    <a:defRPr sz="1200"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  <a:endParaRPr/>
                </a:p>
              </p:txBody>
            </p:sp>
            <p:sp>
              <p:nvSpPr>
                <p:cNvPr id="1170" name="Circle"/>
                <p:cNvSpPr/>
                <p:nvPr/>
              </p:nvSpPr>
              <p:spPr>
                <a:xfrm>
                  <a:off x="313446" y="189466"/>
                  <a:ext cx="140391" cy="136078"/>
                </a:xfrm>
                <a:prstGeom prst="ellipse">
                  <a:avLst/>
                </a:prstGeom>
                <a:solidFill>
                  <a:srgbClr val="FFA400"/>
                </a:solidFill>
                <a:ln w="9525" cap="flat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algn="l" defTabSz="457200">
                    <a:buClr>
                      <a:srgbClr val="000000"/>
                    </a:buClr>
                    <a:defRPr sz="1200"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  <a:endParaRPr/>
                </a:p>
              </p:txBody>
            </p:sp>
            <p:sp>
              <p:nvSpPr>
                <p:cNvPr id="1171" name="Circle"/>
                <p:cNvSpPr/>
                <p:nvPr/>
              </p:nvSpPr>
              <p:spPr>
                <a:xfrm>
                  <a:off x="0" y="511221"/>
                  <a:ext cx="140391" cy="136077"/>
                </a:xfrm>
                <a:prstGeom prst="ellipse">
                  <a:avLst/>
                </a:prstGeom>
                <a:solidFill>
                  <a:srgbClr val="FFA400"/>
                </a:solidFill>
                <a:ln w="9525" cap="flat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algn="l" defTabSz="457200">
                    <a:buClr>
                      <a:srgbClr val="000000"/>
                    </a:buClr>
                    <a:defRPr sz="1200"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  <a:endParaRPr/>
                </a:p>
              </p:txBody>
            </p:sp>
            <p:sp>
              <p:nvSpPr>
                <p:cNvPr id="1172" name="Oval"/>
                <p:cNvSpPr/>
                <p:nvPr/>
              </p:nvSpPr>
              <p:spPr>
                <a:xfrm>
                  <a:off x="195480" y="499806"/>
                  <a:ext cx="143655" cy="132985"/>
                </a:xfrm>
                <a:prstGeom prst="ellipse">
                  <a:avLst/>
                </a:prstGeom>
                <a:solidFill>
                  <a:srgbClr val="FFA400"/>
                </a:solidFill>
                <a:ln w="9525" cap="flat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algn="l" defTabSz="457200">
                    <a:buClr>
                      <a:srgbClr val="000000"/>
                    </a:buClr>
                    <a:defRPr sz="1200"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  <a:endParaRPr/>
                </a:p>
              </p:txBody>
            </p:sp>
            <p:sp>
              <p:nvSpPr>
                <p:cNvPr id="1173" name="Shape"/>
                <p:cNvSpPr/>
                <p:nvPr/>
              </p:nvSpPr>
              <p:spPr>
                <a:xfrm>
                  <a:off x="143566" y="299504"/>
                  <a:ext cx="140392" cy="136078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21600" y="10800"/>
                      </a:moveTo>
                      <a:cubicBezTo>
                        <a:pt x="21600" y="16691"/>
                        <a:pt x="17079" y="21600"/>
                        <a:pt x="10549" y="21600"/>
                      </a:cubicBezTo>
                      <a:cubicBezTo>
                        <a:pt x="5023" y="21600"/>
                        <a:pt x="0" y="16691"/>
                        <a:pt x="0" y="10800"/>
                      </a:cubicBezTo>
                      <a:cubicBezTo>
                        <a:pt x="0" y="4909"/>
                        <a:pt x="5023" y="0"/>
                        <a:pt x="10549" y="0"/>
                      </a:cubicBezTo>
                      <a:cubicBezTo>
                        <a:pt x="17079" y="0"/>
                        <a:pt x="21600" y="4909"/>
                        <a:pt x="21600" y="10800"/>
                      </a:cubicBezTo>
                    </a:path>
                  </a:pathLst>
                </a:custGeom>
                <a:solidFill>
                  <a:srgbClr val="FFA400"/>
                </a:solidFill>
                <a:ln w="9525" cap="flat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algn="l" defTabSz="457200">
                    <a:buClr>
                      <a:srgbClr val="000000"/>
                    </a:buClr>
                    <a:defRPr sz="1200"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  <a:endParaRPr/>
                </a:p>
              </p:txBody>
            </p:sp>
            <p:sp>
              <p:nvSpPr>
                <p:cNvPr id="1174" name="Oval"/>
                <p:cNvSpPr/>
                <p:nvPr/>
              </p:nvSpPr>
              <p:spPr>
                <a:xfrm>
                  <a:off x="358554" y="379020"/>
                  <a:ext cx="143656" cy="132985"/>
                </a:xfrm>
                <a:prstGeom prst="ellipse">
                  <a:avLst/>
                </a:prstGeom>
                <a:solidFill>
                  <a:srgbClr val="FFA400"/>
                </a:solidFill>
                <a:ln w="9525" cap="flat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algn="l" defTabSz="457200">
                    <a:buClr>
                      <a:srgbClr val="000000"/>
                    </a:buClr>
                    <a:defRPr sz="1200"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  <a:endParaRPr/>
                </a:p>
              </p:txBody>
            </p:sp>
          </p:grpSp>
        </p:grpSp>
      </p:grpSp>
      <p:grpSp>
        <p:nvGrpSpPr>
          <p:cNvPr id="1189" name="Group"/>
          <p:cNvGrpSpPr/>
          <p:nvPr/>
        </p:nvGrpSpPr>
        <p:grpSpPr>
          <a:xfrm>
            <a:off x="6530883" y="3465665"/>
            <a:ext cx="2126054" cy="2040396"/>
            <a:chOff x="0" y="0"/>
            <a:chExt cx="2126052" cy="2040395"/>
          </a:xfrm>
        </p:grpSpPr>
        <p:sp>
          <p:nvSpPr>
            <p:cNvPr id="1178" name="Shape"/>
            <p:cNvSpPr/>
            <p:nvPr/>
          </p:nvSpPr>
          <p:spPr>
            <a:xfrm>
              <a:off x="1063938" y="1021070"/>
              <a:ext cx="1047515" cy="9179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600" y="3803"/>
                  </a:lnTo>
                  <a:cubicBezTo>
                    <a:pt x="20469" y="11553"/>
                    <a:pt x="15964" y="18183"/>
                    <a:pt x="9548" y="2160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6FD7"/>
            </a:solidFill>
            <a:ln w="9525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grpSp>
          <p:nvGrpSpPr>
            <p:cNvPr id="1188" name="Group"/>
            <p:cNvGrpSpPr/>
            <p:nvPr/>
          </p:nvGrpSpPr>
          <p:grpSpPr>
            <a:xfrm>
              <a:off x="0" y="0"/>
              <a:ext cx="2126053" cy="2040396"/>
              <a:chOff x="0" y="0"/>
              <a:chExt cx="2126052" cy="2040395"/>
            </a:xfrm>
          </p:grpSpPr>
          <p:sp>
            <p:nvSpPr>
              <p:cNvPr id="1179" name="Oval"/>
              <p:cNvSpPr/>
              <p:nvPr/>
            </p:nvSpPr>
            <p:spPr>
              <a:xfrm>
                <a:off x="0" y="0"/>
                <a:ext cx="2126053" cy="2040396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defRPr sz="12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grpSp>
            <p:nvGrpSpPr>
              <p:cNvPr id="1187" name="Group"/>
              <p:cNvGrpSpPr/>
              <p:nvPr/>
            </p:nvGrpSpPr>
            <p:grpSpPr>
              <a:xfrm>
                <a:off x="582552" y="1226026"/>
                <a:ext cx="521644" cy="745693"/>
                <a:chOff x="0" y="0"/>
                <a:chExt cx="521642" cy="745691"/>
              </a:xfrm>
            </p:grpSpPr>
            <p:sp>
              <p:nvSpPr>
                <p:cNvPr id="1180" name="Circle"/>
                <p:cNvSpPr/>
                <p:nvPr/>
              </p:nvSpPr>
              <p:spPr>
                <a:xfrm>
                  <a:off x="369178" y="610280"/>
                  <a:ext cx="145403" cy="135412"/>
                </a:xfrm>
                <a:prstGeom prst="ellipse">
                  <a:avLst/>
                </a:prstGeom>
                <a:solidFill>
                  <a:srgbClr val="FFA400"/>
                </a:solidFill>
                <a:ln w="9525" cap="flat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algn="l" defTabSz="457200">
                    <a:buClr>
                      <a:srgbClr val="000000"/>
                    </a:buClr>
                    <a:defRPr sz="1200"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  <a:endParaRPr/>
                </a:p>
              </p:txBody>
            </p:sp>
            <p:sp>
              <p:nvSpPr>
                <p:cNvPr id="1181" name="Circle"/>
                <p:cNvSpPr/>
                <p:nvPr/>
              </p:nvSpPr>
              <p:spPr>
                <a:xfrm>
                  <a:off x="376240" y="0"/>
                  <a:ext cx="145403" cy="138560"/>
                </a:xfrm>
                <a:prstGeom prst="ellipse">
                  <a:avLst/>
                </a:prstGeom>
                <a:solidFill>
                  <a:srgbClr val="FFA400"/>
                </a:solidFill>
                <a:ln w="9525" cap="flat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algn="l" defTabSz="457200">
                    <a:buClr>
                      <a:srgbClr val="000000"/>
                    </a:buClr>
                    <a:defRPr sz="1200"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  <a:endParaRPr/>
                </a:p>
              </p:txBody>
            </p:sp>
            <p:sp>
              <p:nvSpPr>
                <p:cNvPr id="1182" name="Circle"/>
                <p:cNvSpPr/>
                <p:nvPr/>
              </p:nvSpPr>
              <p:spPr>
                <a:xfrm>
                  <a:off x="317258" y="192924"/>
                  <a:ext cx="142100" cy="138561"/>
                </a:xfrm>
                <a:prstGeom prst="ellipse">
                  <a:avLst/>
                </a:prstGeom>
                <a:solidFill>
                  <a:srgbClr val="FFA400"/>
                </a:solidFill>
                <a:ln w="9525" cap="flat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algn="l" defTabSz="457200">
                    <a:buClr>
                      <a:srgbClr val="000000"/>
                    </a:buClr>
                    <a:defRPr sz="1200"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  <a:endParaRPr/>
                </a:p>
              </p:txBody>
            </p:sp>
            <p:sp>
              <p:nvSpPr>
                <p:cNvPr id="1183" name="Circle"/>
                <p:cNvSpPr/>
                <p:nvPr/>
              </p:nvSpPr>
              <p:spPr>
                <a:xfrm>
                  <a:off x="0" y="520550"/>
                  <a:ext cx="142099" cy="138561"/>
                </a:xfrm>
                <a:prstGeom prst="ellipse">
                  <a:avLst/>
                </a:prstGeom>
                <a:solidFill>
                  <a:srgbClr val="FFA400"/>
                </a:solidFill>
                <a:ln w="9525" cap="flat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algn="l" defTabSz="457200">
                    <a:buClr>
                      <a:srgbClr val="000000"/>
                    </a:buClr>
                    <a:defRPr sz="1200"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  <a:endParaRPr/>
                </a:p>
              </p:txBody>
            </p:sp>
            <p:sp>
              <p:nvSpPr>
                <p:cNvPr id="1184" name="Circle"/>
                <p:cNvSpPr/>
                <p:nvPr/>
              </p:nvSpPr>
              <p:spPr>
                <a:xfrm>
                  <a:off x="197857" y="508927"/>
                  <a:ext cx="145403" cy="135412"/>
                </a:xfrm>
                <a:prstGeom prst="ellipse">
                  <a:avLst/>
                </a:prstGeom>
                <a:solidFill>
                  <a:srgbClr val="FFA400"/>
                </a:solidFill>
                <a:ln w="9525" cap="flat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algn="l" defTabSz="457200">
                    <a:buClr>
                      <a:srgbClr val="000000"/>
                    </a:buClr>
                    <a:defRPr sz="1200"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  <a:endParaRPr/>
                </a:p>
              </p:txBody>
            </p:sp>
            <p:sp>
              <p:nvSpPr>
                <p:cNvPr id="1185" name="Shape"/>
                <p:cNvSpPr/>
                <p:nvPr/>
              </p:nvSpPr>
              <p:spPr>
                <a:xfrm>
                  <a:off x="145312" y="304970"/>
                  <a:ext cx="142100" cy="138562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21600" y="10800"/>
                      </a:moveTo>
                      <a:cubicBezTo>
                        <a:pt x="21600" y="16691"/>
                        <a:pt x="17079" y="21600"/>
                        <a:pt x="10549" y="21600"/>
                      </a:cubicBezTo>
                      <a:cubicBezTo>
                        <a:pt x="5023" y="21600"/>
                        <a:pt x="0" y="16691"/>
                        <a:pt x="0" y="10800"/>
                      </a:cubicBezTo>
                      <a:cubicBezTo>
                        <a:pt x="0" y="4909"/>
                        <a:pt x="5023" y="0"/>
                        <a:pt x="10549" y="0"/>
                      </a:cubicBezTo>
                      <a:cubicBezTo>
                        <a:pt x="17079" y="0"/>
                        <a:pt x="21600" y="4909"/>
                        <a:pt x="21600" y="10800"/>
                      </a:cubicBezTo>
                    </a:path>
                  </a:pathLst>
                </a:custGeom>
                <a:solidFill>
                  <a:srgbClr val="FFA400"/>
                </a:solidFill>
                <a:ln w="9525" cap="flat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algn="l" defTabSz="457200">
                    <a:buClr>
                      <a:srgbClr val="000000"/>
                    </a:buClr>
                    <a:defRPr sz="1200"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  <a:endParaRPr/>
                </a:p>
              </p:txBody>
            </p:sp>
            <p:sp>
              <p:nvSpPr>
                <p:cNvPr id="1186" name="Circle"/>
                <p:cNvSpPr/>
                <p:nvPr/>
              </p:nvSpPr>
              <p:spPr>
                <a:xfrm>
                  <a:off x="362916" y="385937"/>
                  <a:ext cx="145402" cy="135412"/>
                </a:xfrm>
                <a:prstGeom prst="ellipse">
                  <a:avLst/>
                </a:prstGeom>
                <a:solidFill>
                  <a:srgbClr val="FFA400"/>
                </a:solidFill>
                <a:ln w="9525" cap="flat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algn="l" defTabSz="457200">
                    <a:buClr>
                      <a:srgbClr val="000000"/>
                    </a:buClr>
                    <a:defRPr sz="1200"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  <a:endParaRPr/>
                </a:p>
              </p:txBody>
            </p:sp>
          </p:grpSp>
        </p:grpSp>
      </p:grpSp>
      <p:sp>
        <p:nvSpPr>
          <p:cNvPr id="1190" name="“Shot-in-the-dark”  targeting…"/>
          <p:cNvSpPr txBox="1"/>
          <p:nvPr/>
        </p:nvSpPr>
        <p:spPr>
          <a:xfrm>
            <a:off x="6222347" y="5581163"/>
            <a:ext cx="2743124" cy="711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/>
          <a:p>
            <a:pPr defTabSz="914400">
              <a:lnSpc>
                <a:spcPct val="90000"/>
              </a:lnSpc>
              <a:buClr>
                <a:srgbClr val="000000"/>
              </a:buClr>
              <a:buFont typeface="Century Gothic"/>
              <a:defRPr>
                <a:uFill>
                  <a:solidFill>
                    <a:srgbClr val="FFFFFF"/>
                  </a:solidFill>
                </a:uFill>
              </a:defRPr>
            </a:pPr>
            <a:r>
              <a:t>“Shot-in-the-dark” </a:t>
            </a:r>
            <a:br/>
            <a:r>
              <a:t>targeting</a:t>
            </a:r>
          </a:p>
          <a:p>
            <a:pPr defTabSz="914400">
              <a:lnSpc>
                <a:spcPct val="90000"/>
              </a:lnSpc>
              <a:buClr>
                <a:srgbClr val="000000"/>
              </a:buClr>
              <a:buFont typeface="Century Gothic"/>
              <a:defRPr>
                <a:uFill>
                  <a:solidFill>
                    <a:srgbClr val="FFFFFF"/>
                  </a:solidFill>
                </a:uFill>
              </a:defRPr>
            </a:pPr>
            <a:r>
              <a:t>(off base)</a:t>
            </a:r>
          </a:p>
        </p:txBody>
      </p:sp>
      <p:grpSp>
        <p:nvGrpSpPr>
          <p:cNvPr id="1195" name="Group"/>
          <p:cNvGrpSpPr/>
          <p:nvPr/>
        </p:nvGrpSpPr>
        <p:grpSpPr>
          <a:xfrm>
            <a:off x="9077822" y="4146234"/>
            <a:ext cx="1952711" cy="1011440"/>
            <a:chOff x="0" y="0"/>
            <a:chExt cx="1952709" cy="1011439"/>
          </a:xfrm>
        </p:grpSpPr>
        <p:sp>
          <p:nvSpPr>
            <p:cNvPr id="1191" name="Value-based segment"/>
            <p:cNvSpPr txBox="1"/>
            <p:nvPr/>
          </p:nvSpPr>
          <p:spPr>
            <a:xfrm>
              <a:off x="256813" y="0"/>
              <a:ext cx="1695897" cy="4826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 defTabSz="914400">
                <a:lnSpc>
                  <a:spcPct val="90000"/>
                </a:lnSpc>
                <a:buClr>
                  <a:srgbClr val="000000"/>
                </a:buClr>
                <a:buFont typeface="Century Gothic"/>
                <a:defRPr>
                  <a:uFill>
                    <a:solidFill>
                      <a:srgbClr val="FFFFFF"/>
                    </a:solidFill>
                  </a:uFill>
                </a:defRPr>
              </a:lvl1pPr>
            </a:lstStyle>
            <a:p>
              <a:r>
                <a:t>Value-based segment </a:t>
              </a:r>
            </a:p>
          </p:txBody>
        </p:sp>
        <p:sp>
          <p:nvSpPr>
            <p:cNvPr id="1192" name="Profile-based segment"/>
            <p:cNvSpPr txBox="1"/>
            <p:nvPr/>
          </p:nvSpPr>
          <p:spPr>
            <a:xfrm>
              <a:off x="275907" y="528839"/>
              <a:ext cx="1619223" cy="4826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 defTabSz="914400">
                <a:lnSpc>
                  <a:spcPct val="90000"/>
                </a:lnSpc>
                <a:buClr>
                  <a:srgbClr val="000000"/>
                </a:buClr>
                <a:buFont typeface="Century Gothic"/>
                <a:defRPr>
                  <a:uFill>
                    <a:solidFill>
                      <a:srgbClr val="FFFFFF"/>
                    </a:solidFill>
                  </a:uFill>
                </a:defRPr>
              </a:lvl1pPr>
            </a:lstStyle>
            <a:p>
              <a:r>
                <a:t>Profile-based segment </a:t>
              </a:r>
            </a:p>
          </p:txBody>
        </p:sp>
        <p:sp>
          <p:nvSpPr>
            <p:cNvPr id="1193" name="Square"/>
            <p:cNvSpPr/>
            <p:nvPr/>
          </p:nvSpPr>
          <p:spPr>
            <a:xfrm>
              <a:off x="4044" y="587878"/>
              <a:ext cx="151580" cy="150807"/>
            </a:xfrm>
            <a:prstGeom prst="rect">
              <a:avLst/>
            </a:prstGeom>
            <a:solidFill>
              <a:srgbClr val="006FD7"/>
            </a:solidFill>
            <a:ln w="9525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63500" tIns="63500" rIns="63500" bIns="63500" numCol="1" anchor="t">
              <a:noAutofit/>
            </a:bodyPr>
            <a:lstStyle/>
            <a:p>
              <a:pPr algn="l" defTabSz="914400">
                <a:buClr>
                  <a:srgbClr val="000000"/>
                </a:buClr>
                <a:defRPr sz="2000"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1194" name="Circle"/>
            <p:cNvSpPr/>
            <p:nvPr/>
          </p:nvSpPr>
          <p:spPr>
            <a:xfrm>
              <a:off x="0" y="72452"/>
              <a:ext cx="152119" cy="151282"/>
            </a:xfrm>
            <a:prstGeom prst="ellipse">
              <a:avLst/>
            </a:prstGeom>
            <a:solidFill>
              <a:srgbClr val="FFA400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buClr>
                  <a:srgbClr val="000000"/>
                </a:buClr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</p:grp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7" name="Line"/>
          <p:cNvSpPr/>
          <p:nvPr/>
        </p:nvSpPr>
        <p:spPr>
          <a:xfrm>
            <a:off x="243959" y="1131974"/>
            <a:ext cx="12484380" cy="2259"/>
          </a:xfrm>
          <a:prstGeom prst="line">
            <a:avLst/>
          </a:prstGeom>
          <a:solidFill>
            <a:srgbClr val="00E6B7"/>
          </a:solidFill>
          <a:ln w="635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198" name="Figure 7. Tactical Targeting: Cost-Efficiency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Figure 7. Tactical Targeting: Cost-Efficiency</a:t>
            </a:r>
          </a:p>
        </p:txBody>
      </p:sp>
      <p:sp>
        <p:nvSpPr>
          <p:cNvPr id="1199" name="“Sniper”  targeting…"/>
          <p:cNvSpPr txBox="1"/>
          <p:nvPr/>
        </p:nvSpPr>
        <p:spPr>
          <a:xfrm>
            <a:off x="3744792" y="5658925"/>
            <a:ext cx="2617718" cy="711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/>
          <a:p>
            <a:pPr defTabSz="914400">
              <a:lnSpc>
                <a:spcPct val="90000"/>
              </a:lnSpc>
              <a:buClr>
                <a:srgbClr val="000000"/>
              </a:buClr>
              <a:buFont typeface="Century Gothic"/>
              <a:defRPr>
                <a:uFill>
                  <a:solidFill>
                    <a:srgbClr val="FFFFFF"/>
                  </a:solidFill>
                </a:uFill>
              </a:defRPr>
            </a:pPr>
            <a:r>
              <a:t>“Sniper” </a:t>
            </a:r>
            <a:br/>
            <a:r>
              <a:t>targeting</a:t>
            </a:r>
          </a:p>
          <a:p>
            <a:pPr defTabSz="914400">
              <a:lnSpc>
                <a:spcPct val="90000"/>
              </a:lnSpc>
              <a:buClr>
                <a:srgbClr val="000000"/>
              </a:buClr>
              <a:buFont typeface="Century Gothic"/>
              <a:defRPr>
                <a:uFill>
                  <a:solidFill>
                    <a:srgbClr val="FFFFFF"/>
                  </a:solidFill>
                </a:uFill>
              </a:defRPr>
            </a:pPr>
            <a:r>
              <a:t>(optimal)</a:t>
            </a:r>
          </a:p>
        </p:txBody>
      </p:sp>
      <p:grpSp>
        <p:nvGrpSpPr>
          <p:cNvPr id="1211" name="Group"/>
          <p:cNvGrpSpPr/>
          <p:nvPr/>
        </p:nvGrpSpPr>
        <p:grpSpPr>
          <a:xfrm>
            <a:off x="6489144" y="3538135"/>
            <a:ext cx="2125010" cy="2040451"/>
            <a:chOff x="0" y="0"/>
            <a:chExt cx="2125008" cy="2040450"/>
          </a:xfrm>
        </p:grpSpPr>
        <p:sp>
          <p:nvSpPr>
            <p:cNvPr id="1200" name="Shape"/>
            <p:cNvSpPr/>
            <p:nvPr/>
          </p:nvSpPr>
          <p:spPr>
            <a:xfrm>
              <a:off x="-1" y="41428"/>
              <a:ext cx="2105190" cy="1998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2" h="20662" extrusionOk="0">
                  <a:moveTo>
                    <a:pt x="10444" y="10112"/>
                  </a:moveTo>
                  <a:lnTo>
                    <a:pt x="20672" y="12194"/>
                  </a:lnTo>
                  <a:cubicBezTo>
                    <a:pt x="19537" y="17903"/>
                    <a:pt x="14031" y="21600"/>
                    <a:pt x="8384" y="20453"/>
                  </a:cubicBezTo>
                  <a:cubicBezTo>
                    <a:pt x="2729" y="19306"/>
                    <a:pt x="-928" y="13747"/>
                    <a:pt x="207" y="8029"/>
                  </a:cubicBezTo>
                  <a:cubicBezTo>
                    <a:pt x="975" y="4209"/>
                    <a:pt x="3759" y="1121"/>
                    <a:pt x="7459" y="0"/>
                  </a:cubicBezTo>
                  <a:lnTo>
                    <a:pt x="10444" y="10112"/>
                  </a:lnTo>
                  <a:close/>
                </a:path>
              </a:pathLst>
            </a:custGeom>
            <a:solidFill>
              <a:srgbClr val="006FD7"/>
            </a:solidFill>
            <a:ln w="9525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grpSp>
          <p:nvGrpSpPr>
            <p:cNvPr id="1210" name="Group"/>
            <p:cNvGrpSpPr/>
            <p:nvPr/>
          </p:nvGrpSpPr>
          <p:grpSpPr>
            <a:xfrm>
              <a:off x="962" y="0"/>
              <a:ext cx="2124046" cy="2040451"/>
              <a:chOff x="0" y="0"/>
              <a:chExt cx="2124045" cy="2040450"/>
            </a:xfrm>
          </p:grpSpPr>
          <p:sp>
            <p:nvSpPr>
              <p:cNvPr id="1201" name="Oval"/>
              <p:cNvSpPr/>
              <p:nvPr/>
            </p:nvSpPr>
            <p:spPr>
              <a:xfrm>
                <a:off x="-1" y="0"/>
                <a:ext cx="2124046" cy="2040451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defRPr sz="12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grpSp>
            <p:nvGrpSpPr>
              <p:cNvPr id="1209" name="Group"/>
              <p:cNvGrpSpPr/>
              <p:nvPr/>
            </p:nvGrpSpPr>
            <p:grpSpPr>
              <a:xfrm>
                <a:off x="587425" y="1235908"/>
                <a:ext cx="514963" cy="736249"/>
                <a:chOff x="0" y="0"/>
                <a:chExt cx="514962" cy="736248"/>
              </a:xfrm>
            </p:grpSpPr>
            <p:sp>
              <p:nvSpPr>
                <p:cNvPr id="1202" name="Circle"/>
                <p:cNvSpPr/>
                <p:nvPr/>
              </p:nvSpPr>
              <p:spPr>
                <a:xfrm>
                  <a:off x="364450" y="602551"/>
                  <a:ext cx="143541" cy="133698"/>
                </a:xfrm>
                <a:prstGeom prst="ellipse">
                  <a:avLst/>
                </a:prstGeom>
                <a:solidFill>
                  <a:srgbClr val="FFA400"/>
                </a:solidFill>
                <a:ln w="9525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algn="l" defTabSz="457200">
                    <a:buClr>
                      <a:srgbClr val="000000"/>
                    </a:buClr>
                    <a:defRPr sz="1200"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  <a:endParaRPr/>
                </a:p>
              </p:txBody>
            </p:sp>
            <p:sp>
              <p:nvSpPr>
                <p:cNvPr id="1203" name="Circle"/>
                <p:cNvSpPr/>
                <p:nvPr/>
              </p:nvSpPr>
              <p:spPr>
                <a:xfrm>
                  <a:off x="371422" y="0"/>
                  <a:ext cx="143541" cy="136805"/>
                </a:xfrm>
                <a:prstGeom prst="ellipse">
                  <a:avLst/>
                </a:prstGeom>
                <a:solidFill>
                  <a:srgbClr val="FFA400"/>
                </a:solidFill>
                <a:ln w="9525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algn="l" defTabSz="457200">
                    <a:buClr>
                      <a:srgbClr val="000000"/>
                    </a:buClr>
                    <a:defRPr sz="1200"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  <a:endParaRPr/>
                </a:p>
              </p:txBody>
            </p:sp>
            <p:sp>
              <p:nvSpPr>
                <p:cNvPr id="1204" name="Circle"/>
                <p:cNvSpPr/>
                <p:nvPr/>
              </p:nvSpPr>
              <p:spPr>
                <a:xfrm>
                  <a:off x="313195" y="190481"/>
                  <a:ext cx="140280" cy="136806"/>
                </a:xfrm>
                <a:prstGeom prst="ellipse">
                  <a:avLst/>
                </a:prstGeom>
                <a:solidFill>
                  <a:srgbClr val="FFA400"/>
                </a:solidFill>
                <a:ln w="9525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algn="l" defTabSz="457200">
                    <a:buClr>
                      <a:srgbClr val="000000"/>
                    </a:buClr>
                    <a:defRPr sz="1200"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  <a:endParaRPr/>
                </a:p>
              </p:txBody>
            </p:sp>
            <p:sp>
              <p:nvSpPr>
                <p:cNvPr id="1205" name="Circle"/>
                <p:cNvSpPr/>
                <p:nvPr/>
              </p:nvSpPr>
              <p:spPr>
                <a:xfrm>
                  <a:off x="0" y="513958"/>
                  <a:ext cx="140279" cy="136806"/>
                </a:xfrm>
                <a:prstGeom prst="ellipse">
                  <a:avLst/>
                </a:prstGeom>
                <a:solidFill>
                  <a:srgbClr val="FFA400"/>
                </a:solidFill>
                <a:ln w="9525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algn="l" defTabSz="457200">
                    <a:buClr>
                      <a:srgbClr val="000000"/>
                    </a:buClr>
                    <a:defRPr sz="1200"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  <a:endParaRPr/>
                </a:p>
              </p:txBody>
            </p:sp>
            <p:sp>
              <p:nvSpPr>
                <p:cNvPr id="1206" name="Circle"/>
                <p:cNvSpPr/>
                <p:nvPr/>
              </p:nvSpPr>
              <p:spPr>
                <a:xfrm>
                  <a:off x="195323" y="502481"/>
                  <a:ext cx="143541" cy="133698"/>
                </a:xfrm>
                <a:prstGeom prst="ellipse">
                  <a:avLst/>
                </a:prstGeom>
                <a:solidFill>
                  <a:srgbClr val="FFA400"/>
                </a:solidFill>
                <a:ln w="9525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algn="l" defTabSz="457200">
                    <a:buClr>
                      <a:srgbClr val="000000"/>
                    </a:buClr>
                    <a:defRPr sz="1200"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  <a:endParaRPr/>
                </a:p>
              </p:txBody>
            </p:sp>
            <p:sp>
              <p:nvSpPr>
                <p:cNvPr id="1207" name="Shape"/>
                <p:cNvSpPr/>
                <p:nvPr/>
              </p:nvSpPr>
              <p:spPr>
                <a:xfrm>
                  <a:off x="143451" y="301108"/>
                  <a:ext cx="140280" cy="136806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21600" y="10800"/>
                      </a:moveTo>
                      <a:cubicBezTo>
                        <a:pt x="21600" y="16691"/>
                        <a:pt x="17079" y="21600"/>
                        <a:pt x="10549" y="21600"/>
                      </a:cubicBezTo>
                      <a:cubicBezTo>
                        <a:pt x="5023" y="21600"/>
                        <a:pt x="0" y="16691"/>
                        <a:pt x="0" y="10800"/>
                      </a:cubicBezTo>
                      <a:cubicBezTo>
                        <a:pt x="0" y="4909"/>
                        <a:pt x="5023" y="0"/>
                        <a:pt x="10549" y="0"/>
                      </a:cubicBezTo>
                      <a:cubicBezTo>
                        <a:pt x="17079" y="0"/>
                        <a:pt x="21600" y="4909"/>
                        <a:pt x="21600" y="10800"/>
                      </a:cubicBezTo>
                    </a:path>
                  </a:pathLst>
                </a:custGeom>
                <a:solidFill>
                  <a:srgbClr val="FFA400"/>
                </a:solidFill>
                <a:ln w="9525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algn="l" defTabSz="457200">
                    <a:buClr>
                      <a:srgbClr val="000000"/>
                    </a:buClr>
                    <a:defRPr sz="1200"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  <a:endParaRPr/>
                </a:p>
              </p:txBody>
            </p:sp>
            <p:sp>
              <p:nvSpPr>
                <p:cNvPr id="1208" name="Circle"/>
                <p:cNvSpPr/>
                <p:nvPr/>
              </p:nvSpPr>
              <p:spPr>
                <a:xfrm>
                  <a:off x="358268" y="381049"/>
                  <a:ext cx="143541" cy="133697"/>
                </a:xfrm>
                <a:prstGeom prst="ellipse">
                  <a:avLst/>
                </a:prstGeom>
                <a:solidFill>
                  <a:srgbClr val="FFA400"/>
                </a:solidFill>
                <a:ln w="9525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algn="l" defTabSz="457200">
                    <a:buClr>
                      <a:srgbClr val="000000"/>
                    </a:buClr>
                    <a:defRPr sz="1200"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  <a:endParaRPr/>
                </a:p>
              </p:txBody>
            </p:sp>
          </p:grpSp>
        </p:grpSp>
      </p:grpSp>
      <p:sp>
        <p:nvSpPr>
          <p:cNvPr id="1212" name="“Shotgun”  targeting…"/>
          <p:cNvSpPr txBox="1"/>
          <p:nvPr/>
        </p:nvSpPr>
        <p:spPr>
          <a:xfrm>
            <a:off x="6242790" y="5658925"/>
            <a:ext cx="2617718" cy="711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/>
          <a:p>
            <a:pPr defTabSz="914400">
              <a:lnSpc>
                <a:spcPct val="90000"/>
              </a:lnSpc>
              <a:buClr>
                <a:srgbClr val="000000"/>
              </a:buClr>
              <a:buFont typeface="Century Gothic"/>
              <a:defRPr>
                <a:uFill>
                  <a:solidFill>
                    <a:srgbClr val="FFFFFF"/>
                  </a:solidFill>
                </a:uFill>
              </a:defRPr>
            </a:pPr>
            <a:r>
              <a:t>“Shotgun” </a:t>
            </a:r>
            <a:br/>
            <a:r>
              <a:t>targeting</a:t>
            </a:r>
          </a:p>
          <a:p>
            <a:pPr defTabSz="914400">
              <a:lnSpc>
                <a:spcPct val="90000"/>
              </a:lnSpc>
              <a:buClr>
                <a:srgbClr val="000000"/>
              </a:buClr>
              <a:buFont typeface="Century Gothic"/>
              <a:defRPr>
                <a:uFill>
                  <a:solidFill>
                    <a:srgbClr val="FFFFFF"/>
                  </a:solidFill>
                </a:uFill>
              </a:defRPr>
            </a:pPr>
            <a:r>
              <a:t>(too broad)</a:t>
            </a:r>
          </a:p>
        </p:txBody>
      </p:sp>
      <p:grpSp>
        <p:nvGrpSpPr>
          <p:cNvPr id="1223" name="Group"/>
          <p:cNvGrpSpPr/>
          <p:nvPr/>
        </p:nvGrpSpPr>
        <p:grpSpPr>
          <a:xfrm>
            <a:off x="3991657" y="3531437"/>
            <a:ext cx="2123988" cy="2047150"/>
            <a:chOff x="0" y="0"/>
            <a:chExt cx="2123987" cy="2047148"/>
          </a:xfrm>
        </p:grpSpPr>
        <p:sp>
          <p:nvSpPr>
            <p:cNvPr id="1213" name="Shape"/>
            <p:cNvSpPr/>
            <p:nvPr/>
          </p:nvSpPr>
          <p:spPr>
            <a:xfrm rot="540000">
              <a:off x="548058" y="971547"/>
              <a:ext cx="664204" cy="9872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4" extrusionOk="0">
                  <a:moveTo>
                    <a:pt x="16419" y="0"/>
                  </a:moveTo>
                  <a:lnTo>
                    <a:pt x="21600" y="21128"/>
                  </a:lnTo>
                  <a:cubicBezTo>
                    <a:pt x="14262" y="21600"/>
                    <a:pt x="6862" y="21217"/>
                    <a:pt x="0" y="19993"/>
                  </a:cubicBezTo>
                  <a:lnTo>
                    <a:pt x="16419" y="0"/>
                  </a:lnTo>
                  <a:close/>
                </a:path>
              </a:pathLst>
            </a:custGeom>
            <a:solidFill>
              <a:srgbClr val="006FD7"/>
            </a:solidFill>
            <a:ln w="9525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1214" name="Shape"/>
            <p:cNvSpPr/>
            <p:nvPr/>
          </p:nvSpPr>
          <p:spPr>
            <a:xfrm rot="840000">
              <a:off x="487932" y="1841901"/>
              <a:ext cx="646175" cy="129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62" h="19337" extrusionOk="0">
                  <a:moveTo>
                    <a:pt x="16803" y="2372"/>
                  </a:moveTo>
                  <a:cubicBezTo>
                    <a:pt x="20631" y="5876"/>
                    <a:pt x="20613" y="11983"/>
                    <a:pt x="16762" y="16012"/>
                  </a:cubicBezTo>
                  <a:cubicBezTo>
                    <a:pt x="12912" y="20042"/>
                    <a:pt x="6687" y="20469"/>
                    <a:pt x="2859" y="16966"/>
                  </a:cubicBezTo>
                  <a:cubicBezTo>
                    <a:pt x="-969" y="13462"/>
                    <a:pt x="-951" y="7355"/>
                    <a:pt x="2900" y="3326"/>
                  </a:cubicBezTo>
                  <a:cubicBezTo>
                    <a:pt x="6750" y="-704"/>
                    <a:pt x="12975" y="-1131"/>
                    <a:pt x="16803" y="2372"/>
                  </a:cubicBezTo>
                  <a:close/>
                </a:path>
              </a:pathLst>
            </a:custGeom>
            <a:solidFill>
              <a:srgbClr val="006FD7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+mj-lt"/>
                  <a:ea typeface="+mj-ea"/>
                  <a:cs typeface="+mj-cs"/>
                  <a:sym typeface="Gill Sans"/>
                </a:defRPr>
              </a:pPr>
              <a:endParaRPr/>
            </a:p>
          </p:txBody>
        </p:sp>
        <p:sp>
          <p:nvSpPr>
            <p:cNvPr id="1215" name="Oval"/>
            <p:cNvSpPr/>
            <p:nvPr/>
          </p:nvSpPr>
          <p:spPr>
            <a:xfrm>
              <a:off x="950147" y="1823958"/>
              <a:ext cx="143537" cy="131260"/>
            </a:xfrm>
            <a:prstGeom prst="ellipse">
              <a:avLst/>
            </a:prstGeom>
            <a:solidFill>
              <a:srgbClr val="FFA400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buClr>
                  <a:srgbClr val="000000"/>
                </a:buClr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216" name="Circle"/>
            <p:cNvSpPr/>
            <p:nvPr/>
          </p:nvSpPr>
          <p:spPr>
            <a:xfrm>
              <a:off x="957118" y="1232392"/>
              <a:ext cx="143537" cy="134311"/>
            </a:xfrm>
            <a:prstGeom prst="ellipse">
              <a:avLst/>
            </a:prstGeom>
            <a:solidFill>
              <a:srgbClr val="FFA400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buClr>
                  <a:srgbClr val="000000"/>
                </a:buClr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217" name="Circle"/>
            <p:cNvSpPr/>
            <p:nvPr/>
          </p:nvSpPr>
          <p:spPr>
            <a:xfrm>
              <a:off x="898893" y="1419400"/>
              <a:ext cx="140276" cy="134312"/>
            </a:xfrm>
            <a:prstGeom prst="ellipse">
              <a:avLst/>
            </a:prstGeom>
            <a:solidFill>
              <a:srgbClr val="FFA400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buClr>
                  <a:srgbClr val="000000"/>
                </a:buClr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218" name="Circle"/>
            <p:cNvSpPr/>
            <p:nvPr/>
          </p:nvSpPr>
          <p:spPr>
            <a:xfrm>
              <a:off x="585706" y="1736980"/>
              <a:ext cx="140276" cy="134312"/>
            </a:xfrm>
            <a:prstGeom prst="ellipse">
              <a:avLst/>
            </a:prstGeom>
            <a:solidFill>
              <a:srgbClr val="FFA400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buClr>
                  <a:srgbClr val="000000"/>
                </a:buClr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219" name="Oval"/>
            <p:cNvSpPr/>
            <p:nvPr/>
          </p:nvSpPr>
          <p:spPr>
            <a:xfrm>
              <a:off x="781025" y="1725713"/>
              <a:ext cx="143537" cy="131259"/>
            </a:xfrm>
            <a:prstGeom prst="ellipse">
              <a:avLst/>
            </a:prstGeom>
            <a:solidFill>
              <a:srgbClr val="FFA400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buClr>
                  <a:srgbClr val="000000"/>
                </a:buClr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220" name="Shape"/>
            <p:cNvSpPr/>
            <p:nvPr/>
          </p:nvSpPr>
          <p:spPr>
            <a:xfrm>
              <a:off x="729154" y="1528010"/>
              <a:ext cx="140276" cy="134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800"/>
                  </a:moveTo>
                  <a:cubicBezTo>
                    <a:pt x="21600" y="16691"/>
                    <a:pt x="17079" y="21600"/>
                    <a:pt x="10549" y="21600"/>
                  </a:cubicBezTo>
                  <a:cubicBezTo>
                    <a:pt x="5023" y="21600"/>
                    <a:pt x="0" y="16691"/>
                    <a:pt x="0" y="10800"/>
                  </a:cubicBezTo>
                  <a:cubicBezTo>
                    <a:pt x="0" y="4909"/>
                    <a:pt x="5023" y="0"/>
                    <a:pt x="10549" y="0"/>
                  </a:cubicBezTo>
                  <a:cubicBezTo>
                    <a:pt x="17079" y="0"/>
                    <a:pt x="21600" y="4909"/>
                    <a:pt x="21600" y="10800"/>
                  </a:cubicBezTo>
                </a:path>
              </a:pathLst>
            </a:custGeom>
            <a:solidFill>
              <a:srgbClr val="FFA400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buClr>
                  <a:srgbClr val="000000"/>
                </a:buClr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221" name="Oval"/>
            <p:cNvSpPr/>
            <p:nvPr/>
          </p:nvSpPr>
          <p:spPr>
            <a:xfrm>
              <a:off x="943965" y="1606494"/>
              <a:ext cx="143537" cy="131259"/>
            </a:xfrm>
            <a:prstGeom prst="ellipse">
              <a:avLst/>
            </a:prstGeom>
            <a:solidFill>
              <a:srgbClr val="FFA400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buClr>
                  <a:srgbClr val="000000"/>
                </a:buClr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222" name="Oval"/>
            <p:cNvSpPr/>
            <p:nvPr/>
          </p:nvSpPr>
          <p:spPr>
            <a:xfrm>
              <a:off x="-1" y="0"/>
              <a:ext cx="2123989" cy="2003250"/>
            </a:xfrm>
            <a:prstGeom prst="ellipse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</p:grpSp>
      <p:grpSp>
        <p:nvGrpSpPr>
          <p:cNvPr id="1228" name="Group"/>
          <p:cNvGrpSpPr/>
          <p:nvPr/>
        </p:nvGrpSpPr>
        <p:grpSpPr>
          <a:xfrm>
            <a:off x="9065122" y="4158934"/>
            <a:ext cx="1952711" cy="1011440"/>
            <a:chOff x="0" y="0"/>
            <a:chExt cx="1952709" cy="1011439"/>
          </a:xfrm>
        </p:grpSpPr>
        <p:sp>
          <p:nvSpPr>
            <p:cNvPr id="1224" name="Value-based segment"/>
            <p:cNvSpPr txBox="1"/>
            <p:nvPr/>
          </p:nvSpPr>
          <p:spPr>
            <a:xfrm>
              <a:off x="256813" y="0"/>
              <a:ext cx="1695897" cy="4826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 defTabSz="914400">
                <a:lnSpc>
                  <a:spcPct val="90000"/>
                </a:lnSpc>
                <a:buClr>
                  <a:srgbClr val="000000"/>
                </a:buClr>
                <a:buFont typeface="Century Gothic"/>
                <a:defRPr>
                  <a:uFill>
                    <a:solidFill>
                      <a:srgbClr val="FFFFFF"/>
                    </a:solidFill>
                  </a:uFill>
                </a:defRPr>
              </a:lvl1pPr>
            </a:lstStyle>
            <a:p>
              <a:r>
                <a:t>Value-based segment </a:t>
              </a:r>
            </a:p>
          </p:txBody>
        </p:sp>
        <p:sp>
          <p:nvSpPr>
            <p:cNvPr id="1225" name="Profile-based segment"/>
            <p:cNvSpPr txBox="1"/>
            <p:nvPr/>
          </p:nvSpPr>
          <p:spPr>
            <a:xfrm>
              <a:off x="275907" y="528839"/>
              <a:ext cx="1619223" cy="4826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 defTabSz="914400">
                <a:lnSpc>
                  <a:spcPct val="90000"/>
                </a:lnSpc>
                <a:buClr>
                  <a:srgbClr val="000000"/>
                </a:buClr>
                <a:buFont typeface="Century Gothic"/>
                <a:defRPr>
                  <a:uFill>
                    <a:solidFill>
                      <a:srgbClr val="FFFFFF"/>
                    </a:solidFill>
                  </a:uFill>
                </a:defRPr>
              </a:lvl1pPr>
            </a:lstStyle>
            <a:p>
              <a:r>
                <a:t>Profile-based segment </a:t>
              </a:r>
            </a:p>
          </p:txBody>
        </p:sp>
        <p:sp>
          <p:nvSpPr>
            <p:cNvPr id="1226" name="Square"/>
            <p:cNvSpPr/>
            <p:nvPr/>
          </p:nvSpPr>
          <p:spPr>
            <a:xfrm>
              <a:off x="4044" y="587878"/>
              <a:ext cx="151580" cy="150807"/>
            </a:xfrm>
            <a:prstGeom prst="rect">
              <a:avLst/>
            </a:prstGeom>
            <a:solidFill>
              <a:srgbClr val="006FD7"/>
            </a:solidFill>
            <a:ln w="9525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63500" tIns="63500" rIns="63500" bIns="63500" numCol="1" anchor="t">
              <a:noAutofit/>
            </a:bodyPr>
            <a:lstStyle/>
            <a:p>
              <a:pPr algn="l" defTabSz="914400">
                <a:buClr>
                  <a:srgbClr val="000000"/>
                </a:buClr>
                <a:defRPr sz="2000"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1227" name="Circle"/>
            <p:cNvSpPr/>
            <p:nvPr/>
          </p:nvSpPr>
          <p:spPr>
            <a:xfrm>
              <a:off x="0" y="72452"/>
              <a:ext cx="152119" cy="151282"/>
            </a:xfrm>
            <a:prstGeom prst="ellipse">
              <a:avLst/>
            </a:prstGeom>
            <a:solidFill>
              <a:srgbClr val="FFA400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buClr>
                  <a:srgbClr val="000000"/>
                </a:buClr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</p:grp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0" name="Line"/>
          <p:cNvSpPr/>
          <p:nvPr/>
        </p:nvSpPr>
        <p:spPr>
          <a:xfrm>
            <a:off x="243959" y="1131974"/>
            <a:ext cx="12484380" cy="2259"/>
          </a:xfrm>
          <a:prstGeom prst="line">
            <a:avLst/>
          </a:prstGeom>
          <a:solidFill>
            <a:srgbClr val="00E6B7"/>
          </a:solidFill>
          <a:ln w="635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231" name="Figure 8. Targeting Multiple Segments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Figure 8. Targeting Multiple Segments</a:t>
            </a:r>
          </a:p>
        </p:txBody>
      </p:sp>
      <p:grpSp>
        <p:nvGrpSpPr>
          <p:cNvPr id="1283" name="Group"/>
          <p:cNvGrpSpPr/>
          <p:nvPr/>
        </p:nvGrpSpPr>
        <p:grpSpPr>
          <a:xfrm>
            <a:off x="6718579" y="4103554"/>
            <a:ext cx="2146975" cy="2063939"/>
            <a:chOff x="0" y="-2454"/>
            <a:chExt cx="2146973" cy="2063937"/>
          </a:xfrm>
        </p:grpSpPr>
        <p:sp>
          <p:nvSpPr>
            <p:cNvPr id="1232" name="Rectangle"/>
            <p:cNvSpPr/>
            <p:nvPr/>
          </p:nvSpPr>
          <p:spPr>
            <a:xfrm>
              <a:off x="1116739" y="641708"/>
              <a:ext cx="139791" cy="125805"/>
            </a:xfrm>
            <a:prstGeom prst="rect">
              <a:avLst/>
            </a:prstGeom>
            <a:solidFill>
              <a:srgbClr val="253A6C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38100" tIns="38100" rIns="38100" bIns="38100" numCol="1" anchor="t">
              <a:noAutofit/>
            </a:bodyPr>
            <a:lstStyle/>
            <a:p>
              <a:pPr algn="l" defTabSz="914400">
                <a:buClr>
                  <a:srgbClr val="000000"/>
                </a:buClr>
                <a:defRPr sz="2400" b="1">
                  <a:uFill>
                    <a:solidFill>
                      <a:srgbClr val="000000"/>
                    </a:solidFill>
                  </a:uFill>
                  <a:latin typeface="Tahoma"/>
                  <a:ea typeface="Tahoma"/>
                  <a:cs typeface="Tahoma"/>
                  <a:sym typeface="Tahoma"/>
                </a:defRPr>
              </a:pPr>
              <a:endParaRPr/>
            </a:p>
          </p:txBody>
        </p:sp>
        <p:sp>
          <p:nvSpPr>
            <p:cNvPr id="1233" name="Oval"/>
            <p:cNvSpPr/>
            <p:nvPr/>
          </p:nvSpPr>
          <p:spPr>
            <a:xfrm>
              <a:off x="3027" y="452"/>
              <a:ext cx="2143947" cy="2061032"/>
            </a:xfrm>
            <a:prstGeom prst="ellipse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38100" tIns="38100" rIns="38100" bIns="38100" numCol="1" anchor="t">
              <a:noAutofit/>
            </a:bodyPr>
            <a:lstStyle/>
            <a:p>
              <a:pPr algn="l" defTabSz="914400">
                <a:buClr>
                  <a:srgbClr val="000000"/>
                </a:buClr>
                <a:defRPr sz="2400" b="1"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  <a:latin typeface="Tahoma"/>
                  <a:ea typeface="Tahoma"/>
                  <a:cs typeface="Tahoma"/>
                  <a:sym typeface="Tahoma"/>
                </a:defRPr>
              </a:pPr>
              <a:endParaRPr/>
            </a:p>
          </p:txBody>
        </p:sp>
        <p:sp>
          <p:nvSpPr>
            <p:cNvPr id="1234" name="Circle"/>
            <p:cNvSpPr/>
            <p:nvPr/>
          </p:nvSpPr>
          <p:spPr>
            <a:xfrm>
              <a:off x="1060304" y="1335352"/>
              <a:ext cx="126502" cy="122947"/>
            </a:xfrm>
            <a:prstGeom prst="ellipse">
              <a:avLst/>
            </a:prstGeom>
            <a:solidFill>
              <a:srgbClr val="FFA400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buClr>
                  <a:srgbClr val="000000"/>
                </a:buClr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235" name="Line"/>
            <p:cNvSpPr/>
            <p:nvPr/>
          </p:nvSpPr>
          <p:spPr>
            <a:xfrm flipV="1">
              <a:off x="1070850" y="-2455"/>
              <a:ext cx="1" cy="1030573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236" name="Rectangle"/>
            <p:cNvSpPr/>
            <p:nvPr/>
          </p:nvSpPr>
          <p:spPr>
            <a:xfrm>
              <a:off x="1758418" y="1192581"/>
              <a:ext cx="139791" cy="125805"/>
            </a:xfrm>
            <a:prstGeom prst="rect">
              <a:avLst/>
            </a:prstGeom>
            <a:solidFill>
              <a:srgbClr val="253A6C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38100" tIns="38100" rIns="38100" bIns="38100" numCol="1" anchor="t">
              <a:noAutofit/>
            </a:bodyPr>
            <a:lstStyle/>
            <a:p>
              <a:pPr algn="l" defTabSz="914400">
                <a:buClr>
                  <a:srgbClr val="000000"/>
                </a:buClr>
                <a:defRPr sz="2400" b="1">
                  <a:uFill>
                    <a:solidFill>
                      <a:srgbClr val="000000"/>
                    </a:solidFill>
                  </a:uFill>
                  <a:latin typeface="Tahoma"/>
                  <a:ea typeface="Tahoma"/>
                  <a:cs typeface="Tahoma"/>
                  <a:sym typeface="Tahoma"/>
                </a:defRPr>
              </a:pPr>
              <a:endParaRPr/>
            </a:p>
          </p:txBody>
        </p:sp>
        <p:sp>
          <p:nvSpPr>
            <p:cNvPr id="1237" name="Rectangle"/>
            <p:cNvSpPr/>
            <p:nvPr/>
          </p:nvSpPr>
          <p:spPr>
            <a:xfrm>
              <a:off x="1157899" y="409385"/>
              <a:ext cx="142666" cy="125805"/>
            </a:xfrm>
            <a:prstGeom prst="rect">
              <a:avLst/>
            </a:prstGeom>
            <a:solidFill>
              <a:srgbClr val="253A6C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38100" tIns="38100" rIns="38100" bIns="38100" numCol="1" anchor="t">
              <a:noAutofit/>
            </a:bodyPr>
            <a:lstStyle/>
            <a:p>
              <a:pPr algn="l" defTabSz="914400">
                <a:buClr>
                  <a:srgbClr val="000000"/>
                </a:buClr>
                <a:defRPr sz="2400" b="1">
                  <a:uFill>
                    <a:solidFill>
                      <a:srgbClr val="000000"/>
                    </a:solidFill>
                  </a:uFill>
                  <a:latin typeface="Tahoma"/>
                  <a:ea typeface="Tahoma"/>
                  <a:cs typeface="Tahoma"/>
                  <a:sym typeface="Tahoma"/>
                </a:defRPr>
              </a:pPr>
              <a:endParaRPr/>
            </a:p>
          </p:txBody>
        </p:sp>
        <p:sp>
          <p:nvSpPr>
            <p:cNvPr id="1238" name="Rectangle"/>
            <p:cNvSpPr/>
            <p:nvPr/>
          </p:nvSpPr>
          <p:spPr>
            <a:xfrm>
              <a:off x="1570799" y="707706"/>
              <a:ext cx="139791" cy="125805"/>
            </a:xfrm>
            <a:prstGeom prst="rect">
              <a:avLst/>
            </a:prstGeom>
            <a:solidFill>
              <a:srgbClr val="253A6C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38100" tIns="38100" rIns="38100" bIns="38100" numCol="1" anchor="t">
              <a:noAutofit/>
            </a:bodyPr>
            <a:lstStyle/>
            <a:p>
              <a:pPr algn="l" defTabSz="914400">
                <a:buClr>
                  <a:srgbClr val="000000"/>
                </a:buClr>
                <a:defRPr sz="2400" b="1">
                  <a:uFill>
                    <a:solidFill>
                      <a:srgbClr val="000000"/>
                    </a:solidFill>
                  </a:uFill>
                  <a:latin typeface="Tahoma"/>
                  <a:ea typeface="Tahoma"/>
                  <a:cs typeface="Tahoma"/>
                  <a:sym typeface="Tahoma"/>
                </a:defRPr>
              </a:pPr>
              <a:endParaRPr/>
            </a:p>
          </p:txBody>
        </p:sp>
        <p:sp>
          <p:nvSpPr>
            <p:cNvPr id="1239" name="Rectangle"/>
            <p:cNvSpPr/>
            <p:nvPr/>
          </p:nvSpPr>
          <p:spPr>
            <a:xfrm>
              <a:off x="1883840" y="759973"/>
              <a:ext cx="139791" cy="125805"/>
            </a:xfrm>
            <a:prstGeom prst="rect">
              <a:avLst/>
            </a:prstGeom>
            <a:solidFill>
              <a:srgbClr val="253A6C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38100" tIns="38100" rIns="38100" bIns="38100" numCol="1" anchor="t">
              <a:noAutofit/>
            </a:bodyPr>
            <a:lstStyle/>
            <a:p>
              <a:pPr algn="l" defTabSz="914400">
                <a:buClr>
                  <a:srgbClr val="000000"/>
                </a:buClr>
                <a:defRPr sz="2400" b="1">
                  <a:uFill>
                    <a:solidFill>
                      <a:srgbClr val="000000"/>
                    </a:solidFill>
                  </a:uFill>
                  <a:latin typeface="Tahoma"/>
                  <a:ea typeface="Tahoma"/>
                  <a:cs typeface="Tahoma"/>
                  <a:sym typeface="Tahoma"/>
                </a:defRPr>
              </a:pPr>
              <a:endParaRPr/>
            </a:p>
          </p:txBody>
        </p:sp>
        <p:sp>
          <p:nvSpPr>
            <p:cNvPr id="1240" name="Rectangle"/>
            <p:cNvSpPr/>
            <p:nvPr/>
          </p:nvSpPr>
          <p:spPr>
            <a:xfrm>
              <a:off x="1677991" y="888026"/>
              <a:ext cx="142666" cy="122947"/>
            </a:xfrm>
            <a:prstGeom prst="rect">
              <a:avLst/>
            </a:prstGeom>
            <a:solidFill>
              <a:srgbClr val="253A6C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38100" tIns="38100" rIns="38100" bIns="38100" numCol="1" anchor="t">
              <a:noAutofit/>
            </a:bodyPr>
            <a:lstStyle/>
            <a:p>
              <a:pPr algn="l" defTabSz="914400">
                <a:buClr>
                  <a:srgbClr val="000000"/>
                </a:buClr>
                <a:defRPr sz="2400" b="1">
                  <a:uFill>
                    <a:solidFill>
                      <a:srgbClr val="000000"/>
                    </a:solidFill>
                  </a:uFill>
                  <a:latin typeface="Tahoma"/>
                  <a:ea typeface="Tahoma"/>
                  <a:cs typeface="Tahoma"/>
                  <a:sym typeface="Tahoma"/>
                </a:defRPr>
              </a:pPr>
              <a:endParaRPr/>
            </a:p>
          </p:txBody>
        </p:sp>
        <p:sp>
          <p:nvSpPr>
            <p:cNvPr id="1241" name="Rectangle"/>
            <p:cNvSpPr/>
            <p:nvPr/>
          </p:nvSpPr>
          <p:spPr>
            <a:xfrm>
              <a:off x="1386786" y="1010248"/>
              <a:ext cx="142666" cy="122946"/>
            </a:xfrm>
            <a:prstGeom prst="rect">
              <a:avLst/>
            </a:prstGeom>
            <a:solidFill>
              <a:srgbClr val="253A6C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38100" tIns="38100" rIns="38100" bIns="38100" numCol="1" anchor="t">
              <a:noAutofit/>
            </a:bodyPr>
            <a:lstStyle/>
            <a:p>
              <a:pPr algn="l" defTabSz="914400">
                <a:buClr>
                  <a:srgbClr val="000000"/>
                </a:buClr>
                <a:defRPr sz="2400" b="1">
                  <a:uFill>
                    <a:solidFill>
                      <a:srgbClr val="000000"/>
                    </a:solidFill>
                  </a:uFill>
                  <a:latin typeface="Tahoma"/>
                  <a:ea typeface="Tahoma"/>
                  <a:cs typeface="Tahoma"/>
                  <a:sym typeface="Tahoma"/>
                </a:defRPr>
              </a:pPr>
              <a:endParaRPr/>
            </a:p>
          </p:txBody>
        </p:sp>
        <p:sp>
          <p:nvSpPr>
            <p:cNvPr id="1242" name="Rectangle"/>
            <p:cNvSpPr/>
            <p:nvPr/>
          </p:nvSpPr>
          <p:spPr>
            <a:xfrm>
              <a:off x="1159809" y="907472"/>
              <a:ext cx="142666" cy="122946"/>
            </a:xfrm>
            <a:prstGeom prst="rect">
              <a:avLst/>
            </a:prstGeom>
            <a:solidFill>
              <a:srgbClr val="253A6C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38100" tIns="38100" rIns="38100" bIns="38100" numCol="1" anchor="t">
              <a:noAutofit/>
            </a:bodyPr>
            <a:lstStyle/>
            <a:p>
              <a:pPr algn="l" defTabSz="914400">
                <a:buClr>
                  <a:srgbClr val="000000"/>
                </a:buClr>
                <a:defRPr sz="2400" b="1">
                  <a:uFill>
                    <a:solidFill>
                      <a:srgbClr val="000000"/>
                    </a:solidFill>
                  </a:uFill>
                  <a:latin typeface="Tahoma"/>
                  <a:ea typeface="Tahoma"/>
                  <a:cs typeface="Tahoma"/>
                  <a:sym typeface="Tahoma"/>
                </a:defRPr>
              </a:pPr>
              <a:endParaRPr/>
            </a:p>
          </p:txBody>
        </p:sp>
        <p:sp>
          <p:nvSpPr>
            <p:cNvPr id="1243" name="Rectangle"/>
            <p:cNvSpPr/>
            <p:nvPr/>
          </p:nvSpPr>
          <p:spPr>
            <a:xfrm>
              <a:off x="1360739" y="775393"/>
              <a:ext cx="142666" cy="125805"/>
            </a:xfrm>
            <a:prstGeom prst="rect">
              <a:avLst/>
            </a:prstGeom>
            <a:solidFill>
              <a:srgbClr val="253A6C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38100" tIns="38100" rIns="38100" bIns="38100" numCol="1" anchor="t">
              <a:noAutofit/>
            </a:bodyPr>
            <a:lstStyle/>
            <a:p>
              <a:pPr algn="l" defTabSz="914400">
                <a:buClr>
                  <a:srgbClr val="000000"/>
                </a:buClr>
                <a:defRPr sz="2400" b="1">
                  <a:uFill>
                    <a:solidFill>
                      <a:srgbClr val="000000"/>
                    </a:solidFill>
                  </a:uFill>
                  <a:latin typeface="Tahoma"/>
                  <a:ea typeface="Tahoma"/>
                  <a:cs typeface="Tahoma"/>
                  <a:sym typeface="Tahoma"/>
                </a:defRPr>
              </a:pPr>
              <a:endParaRPr/>
            </a:p>
          </p:txBody>
        </p:sp>
        <p:sp>
          <p:nvSpPr>
            <p:cNvPr id="1244" name="Rectangle"/>
            <p:cNvSpPr/>
            <p:nvPr/>
          </p:nvSpPr>
          <p:spPr>
            <a:xfrm>
              <a:off x="1357440" y="205579"/>
              <a:ext cx="139792" cy="125805"/>
            </a:xfrm>
            <a:prstGeom prst="rect">
              <a:avLst/>
            </a:prstGeom>
            <a:solidFill>
              <a:srgbClr val="253A6C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38100" tIns="38100" rIns="38100" bIns="38100" numCol="1" anchor="t">
              <a:noAutofit/>
            </a:bodyPr>
            <a:lstStyle/>
            <a:p>
              <a:pPr algn="l" defTabSz="914400">
                <a:buClr>
                  <a:srgbClr val="000000"/>
                </a:buClr>
                <a:defRPr sz="2400" b="1">
                  <a:uFill>
                    <a:solidFill>
                      <a:srgbClr val="000000"/>
                    </a:solidFill>
                  </a:uFill>
                  <a:latin typeface="Tahoma"/>
                  <a:ea typeface="Tahoma"/>
                  <a:cs typeface="Tahoma"/>
                  <a:sym typeface="Tahoma"/>
                </a:defRPr>
              </a:pPr>
              <a:endParaRPr/>
            </a:p>
          </p:txBody>
        </p:sp>
        <p:sp>
          <p:nvSpPr>
            <p:cNvPr id="1245" name="Rectangle"/>
            <p:cNvSpPr/>
            <p:nvPr/>
          </p:nvSpPr>
          <p:spPr>
            <a:xfrm>
              <a:off x="1931954" y="994947"/>
              <a:ext cx="142666" cy="122946"/>
            </a:xfrm>
            <a:prstGeom prst="rect">
              <a:avLst/>
            </a:prstGeom>
            <a:solidFill>
              <a:srgbClr val="253A6C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38100" tIns="38100" rIns="38100" bIns="38100" numCol="1" anchor="t">
              <a:noAutofit/>
            </a:bodyPr>
            <a:lstStyle/>
            <a:p>
              <a:pPr algn="l" defTabSz="914400">
                <a:buClr>
                  <a:srgbClr val="000000"/>
                </a:buClr>
                <a:defRPr sz="2400" b="1">
                  <a:uFill>
                    <a:solidFill>
                      <a:srgbClr val="000000"/>
                    </a:solidFill>
                  </a:uFill>
                  <a:latin typeface="Tahoma"/>
                  <a:ea typeface="Tahoma"/>
                  <a:cs typeface="Tahoma"/>
                  <a:sym typeface="Tahoma"/>
                </a:defRPr>
              </a:pPr>
              <a:endParaRPr/>
            </a:p>
          </p:txBody>
        </p:sp>
        <p:sp>
          <p:nvSpPr>
            <p:cNvPr id="1246" name="Rectangle"/>
            <p:cNvSpPr/>
            <p:nvPr/>
          </p:nvSpPr>
          <p:spPr>
            <a:xfrm>
              <a:off x="1596354" y="284708"/>
              <a:ext cx="139792" cy="122945"/>
            </a:xfrm>
            <a:prstGeom prst="rect">
              <a:avLst/>
            </a:prstGeom>
            <a:solidFill>
              <a:srgbClr val="253A6C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38100" tIns="38100" rIns="38100" bIns="38100" numCol="1" anchor="t">
              <a:noAutofit/>
            </a:bodyPr>
            <a:lstStyle/>
            <a:p>
              <a:pPr algn="l" defTabSz="914400">
                <a:buClr>
                  <a:srgbClr val="000000"/>
                </a:buClr>
                <a:defRPr sz="2400" b="1">
                  <a:uFill>
                    <a:solidFill>
                      <a:srgbClr val="000000"/>
                    </a:solidFill>
                  </a:uFill>
                  <a:latin typeface="Tahoma"/>
                  <a:ea typeface="Tahoma"/>
                  <a:cs typeface="Tahoma"/>
                  <a:sym typeface="Tahoma"/>
                </a:defRPr>
              </a:pPr>
              <a:endParaRPr/>
            </a:p>
          </p:txBody>
        </p:sp>
        <p:sp>
          <p:nvSpPr>
            <p:cNvPr id="1247" name="Rectangle"/>
            <p:cNvSpPr/>
            <p:nvPr/>
          </p:nvSpPr>
          <p:spPr>
            <a:xfrm>
              <a:off x="1124162" y="113243"/>
              <a:ext cx="139793" cy="125805"/>
            </a:xfrm>
            <a:prstGeom prst="rect">
              <a:avLst/>
            </a:prstGeom>
            <a:solidFill>
              <a:srgbClr val="253A6C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38100" tIns="38100" rIns="38100" bIns="38100" numCol="1" anchor="t">
              <a:noAutofit/>
            </a:bodyPr>
            <a:lstStyle/>
            <a:p>
              <a:pPr algn="l" defTabSz="914400">
                <a:buClr>
                  <a:srgbClr val="000000"/>
                </a:buClr>
                <a:defRPr sz="2400" b="1">
                  <a:uFill>
                    <a:solidFill>
                      <a:srgbClr val="000000"/>
                    </a:solidFill>
                  </a:uFill>
                  <a:latin typeface="Tahoma"/>
                  <a:ea typeface="Tahoma"/>
                  <a:cs typeface="Tahoma"/>
                  <a:sym typeface="Tahoma"/>
                </a:defRPr>
              </a:pPr>
              <a:endParaRPr/>
            </a:p>
          </p:txBody>
        </p:sp>
        <p:sp>
          <p:nvSpPr>
            <p:cNvPr id="1248" name="Rectangle"/>
            <p:cNvSpPr/>
            <p:nvPr/>
          </p:nvSpPr>
          <p:spPr>
            <a:xfrm>
              <a:off x="1401870" y="506058"/>
              <a:ext cx="139792" cy="122945"/>
            </a:xfrm>
            <a:prstGeom prst="rect">
              <a:avLst/>
            </a:prstGeom>
            <a:solidFill>
              <a:srgbClr val="253A6C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38100" tIns="38100" rIns="38100" bIns="38100" numCol="1" anchor="t">
              <a:noAutofit/>
            </a:bodyPr>
            <a:lstStyle/>
            <a:p>
              <a:pPr algn="l" defTabSz="914400">
                <a:buClr>
                  <a:srgbClr val="000000"/>
                </a:buClr>
                <a:defRPr sz="2400" b="1">
                  <a:uFill>
                    <a:solidFill>
                      <a:srgbClr val="000000"/>
                    </a:solidFill>
                  </a:uFill>
                  <a:latin typeface="Tahoma"/>
                  <a:ea typeface="Tahoma"/>
                  <a:cs typeface="Tahoma"/>
                  <a:sym typeface="Tahoma"/>
                </a:defRPr>
              </a:pPr>
              <a:endParaRPr/>
            </a:p>
          </p:txBody>
        </p:sp>
        <p:sp>
          <p:nvSpPr>
            <p:cNvPr id="1249" name="Rectangle"/>
            <p:cNvSpPr/>
            <p:nvPr/>
          </p:nvSpPr>
          <p:spPr>
            <a:xfrm>
              <a:off x="1736373" y="510752"/>
              <a:ext cx="139792" cy="122946"/>
            </a:xfrm>
            <a:prstGeom prst="rect">
              <a:avLst/>
            </a:prstGeom>
            <a:solidFill>
              <a:srgbClr val="253A6C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38100" tIns="38100" rIns="38100" bIns="38100" numCol="1" anchor="t">
              <a:noAutofit/>
            </a:bodyPr>
            <a:lstStyle/>
            <a:p>
              <a:pPr algn="l" defTabSz="914400">
                <a:buClr>
                  <a:srgbClr val="000000"/>
                </a:buClr>
                <a:defRPr sz="2400" b="1">
                  <a:uFill>
                    <a:solidFill>
                      <a:srgbClr val="000000"/>
                    </a:solidFill>
                  </a:uFill>
                  <a:latin typeface="Tahoma"/>
                  <a:ea typeface="Tahoma"/>
                  <a:cs typeface="Tahoma"/>
                  <a:sym typeface="Tahoma"/>
                </a:defRPr>
              </a:pPr>
              <a:endParaRPr/>
            </a:p>
          </p:txBody>
        </p:sp>
        <p:sp>
          <p:nvSpPr>
            <p:cNvPr id="1250" name="Triangle"/>
            <p:cNvSpPr/>
            <p:nvPr/>
          </p:nvSpPr>
          <p:spPr>
            <a:xfrm>
              <a:off x="428612" y="578110"/>
              <a:ext cx="158129" cy="1543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10996" y="0"/>
                  </a:lnTo>
                  <a:lnTo>
                    <a:pt x="0" y="2160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accent5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buClr>
                  <a:srgbClr val="000000"/>
                </a:buClr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251" name="Triangle"/>
            <p:cNvSpPr/>
            <p:nvPr/>
          </p:nvSpPr>
          <p:spPr>
            <a:xfrm>
              <a:off x="559451" y="170205"/>
              <a:ext cx="155254" cy="1543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10800" y="0"/>
                  </a:lnTo>
                  <a:lnTo>
                    <a:pt x="0" y="2160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accent5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buClr>
                  <a:srgbClr val="000000"/>
                </a:buClr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252" name="Triangle"/>
            <p:cNvSpPr/>
            <p:nvPr/>
          </p:nvSpPr>
          <p:spPr>
            <a:xfrm>
              <a:off x="850646" y="842442"/>
              <a:ext cx="158129" cy="1572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10996" y="0"/>
                  </a:lnTo>
                  <a:lnTo>
                    <a:pt x="0" y="2160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accent5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buClr>
                  <a:srgbClr val="000000"/>
                </a:buClr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253" name="Triangle"/>
            <p:cNvSpPr/>
            <p:nvPr/>
          </p:nvSpPr>
          <p:spPr>
            <a:xfrm>
              <a:off x="45837" y="878964"/>
              <a:ext cx="155253" cy="1572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10800" y="0"/>
                  </a:lnTo>
                  <a:lnTo>
                    <a:pt x="0" y="2160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accent5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buClr>
                  <a:srgbClr val="000000"/>
                </a:buClr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254" name="Triangle"/>
            <p:cNvSpPr/>
            <p:nvPr/>
          </p:nvSpPr>
          <p:spPr>
            <a:xfrm>
              <a:off x="280778" y="833058"/>
              <a:ext cx="158128" cy="1543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10996" y="0"/>
                  </a:lnTo>
                  <a:lnTo>
                    <a:pt x="0" y="2160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accent5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buClr>
                  <a:srgbClr val="000000"/>
                </a:buClr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255" name="Triangle"/>
            <p:cNvSpPr/>
            <p:nvPr/>
          </p:nvSpPr>
          <p:spPr>
            <a:xfrm>
              <a:off x="329506" y="324223"/>
              <a:ext cx="155253" cy="1543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10800" y="0"/>
                  </a:lnTo>
                  <a:lnTo>
                    <a:pt x="0" y="2160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accent5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buClr>
                  <a:srgbClr val="000000"/>
                </a:buClr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256" name="Triangle"/>
            <p:cNvSpPr/>
            <p:nvPr/>
          </p:nvSpPr>
          <p:spPr>
            <a:xfrm>
              <a:off x="870878" y="376883"/>
              <a:ext cx="155253" cy="1543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10800" y="0"/>
                  </a:lnTo>
                  <a:lnTo>
                    <a:pt x="0" y="2160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accent5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buClr>
                  <a:srgbClr val="000000"/>
                </a:buClr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257" name="Triangle"/>
            <p:cNvSpPr/>
            <p:nvPr/>
          </p:nvSpPr>
          <p:spPr>
            <a:xfrm>
              <a:off x="609215" y="393325"/>
              <a:ext cx="155253" cy="1543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10800" y="0"/>
                  </a:lnTo>
                  <a:lnTo>
                    <a:pt x="0" y="2160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accent5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buClr>
                  <a:srgbClr val="000000"/>
                </a:buClr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258" name="Triangle"/>
            <p:cNvSpPr/>
            <p:nvPr/>
          </p:nvSpPr>
          <p:spPr>
            <a:xfrm>
              <a:off x="135601" y="576988"/>
              <a:ext cx="155253" cy="1543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10800" y="0"/>
                  </a:lnTo>
                  <a:lnTo>
                    <a:pt x="0" y="2160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accent5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buClr>
                  <a:srgbClr val="000000"/>
                </a:buClr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259" name="Triangle"/>
            <p:cNvSpPr/>
            <p:nvPr/>
          </p:nvSpPr>
          <p:spPr>
            <a:xfrm>
              <a:off x="130387" y="1141295"/>
              <a:ext cx="149503" cy="148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10800" y="0"/>
                  </a:lnTo>
                  <a:lnTo>
                    <a:pt x="0" y="2160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accent5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buClr>
                  <a:srgbClr val="000000"/>
                </a:buClr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260" name="Triangle"/>
            <p:cNvSpPr/>
            <p:nvPr/>
          </p:nvSpPr>
          <p:spPr>
            <a:xfrm>
              <a:off x="493471" y="1009569"/>
              <a:ext cx="149503" cy="148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10800" y="0"/>
                  </a:lnTo>
                  <a:lnTo>
                    <a:pt x="0" y="2160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accent5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buClr>
                  <a:srgbClr val="000000"/>
                </a:buClr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261" name="Triangle"/>
            <p:cNvSpPr/>
            <p:nvPr/>
          </p:nvSpPr>
          <p:spPr>
            <a:xfrm>
              <a:off x="611487" y="795549"/>
              <a:ext cx="149503" cy="148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10800" y="0"/>
                  </a:lnTo>
                  <a:lnTo>
                    <a:pt x="0" y="2160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accent5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buClr>
                  <a:srgbClr val="000000"/>
                </a:buClr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262" name="Triangle"/>
            <p:cNvSpPr/>
            <p:nvPr/>
          </p:nvSpPr>
          <p:spPr>
            <a:xfrm>
              <a:off x="821297" y="103140"/>
              <a:ext cx="146629" cy="148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11012" y="0"/>
                  </a:lnTo>
                  <a:lnTo>
                    <a:pt x="0" y="2160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accent5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buClr>
                  <a:srgbClr val="000000"/>
                </a:buClr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263" name="Triangle"/>
            <p:cNvSpPr/>
            <p:nvPr/>
          </p:nvSpPr>
          <p:spPr>
            <a:xfrm>
              <a:off x="784376" y="626329"/>
              <a:ext cx="146630" cy="148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11012" y="0"/>
                  </a:lnTo>
                  <a:lnTo>
                    <a:pt x="0" y="2160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accent5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buClr>
                  <a:srgbClr val="000000"/>
                </a:buClr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264" name="Circle"/>
            <p:cNvSpPr/>
            <p:nvPr/>
          </p:nvSpPr>
          <p:spPr>
            <a:xfrm>
              <a:off x="991824" y="1619389"/>
              <a:ext cx="126502" cy="122946"/>
            </a:xfrm>
            <a:prstGeom prst="ellipse">
              <a:avLst/>
            </a:prstGeom>
            <a:solidFill>
              <a:srgbClr val="FFA400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buClr>
                  <a:srgbClr val="000000"/>
                </a:buClr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265" name="Circle"/>
            <p:cNvSpPr/>
            <p:nvPr/>
          </p:nvSpPr>
          <p:spPr>
            <a:xfrm>
              <a:off x="676919" y="1554764"/>
              <a:ext cx="123628" cy="125805"/>
            </a:xfrm>
            <a:prstGeom prst="ellipse">
              <a:avLst/>
            </a:prstGeom>
            <a:solidFill>
              <a:srgbClr val="FFA400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buClr>
                  <a:srgbClr val="000000"/>
                </a:buClr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266" name="Circle"/>
            <p:cNvSpPr/>
            <p:nvPr/>
          </p:nvSpPr>
          <p:spPr>
            <a:xfrm>
              <a:off x="488974" y="1388455"/>
              <a:ext cx="123628" cy="125805"/>
            </a:xfrm>
            <a:prstGeom prst="ellipse">
              <a:avLst/>
            </a:prstGeom>
            <a:solidFill>
              <a:srgbClr val="FFA400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buClr>
                  <a:srgbClr val="000000"/>
                </a:buClr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267" name="Circle"/>
            <p:cNvSpPr/>
            <p:nvPr/>
          </p:nvSpPr>
          <p:spPr>
            <a:xfrm>
              <a:off x="712093" y="1818695"/>
              <a:ext cx="123628" cy="122946"/>
            </a:xfrm>
            <a:prstGeom prst="ellipse">
              <a:avLst/>
            </a:prstGeom>
            <a:solidFill>
              <a:srgbClr val="FFA400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buClr>
                  <a:srgbClr val="000000"/>
                </a:buClr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268" name="Circle"/>
            <p:cNvSpPr/>
            <p:nvPr/>
          </p:nvSpPr>
          <p:spPr>
            <a:xfrm>
              <a:off x="1027645" y="1101119"/>
              <a:ext cx="126502" cy="125805"/>
            </a:xfrm>
            <a:prstGeom prst="ellipse">
              <a:avLst/>
            </a:prstGeom>
            <a:solidFill>
              <a:srgbClr val="FFA400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buClr>
                  <a:srgbClr val="000000"/>
                </a:buClr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269" name="Circle"/>
            <p:cNvSpPr/>
            <p:nvPr/>
          </p:nvSpPr>
          <p:spPr>
            <a:xfrm>
              <a:off x="710160" y="1204492"/>
              <a:ext cx="123628" cy="125805"/>
            </a:xfrm>
            <a:prstGeom prst="ellipse">
              <a:avLst/>
            </a:prstGeom>
            <a:solidFill>
              <a:srgbClr val="FFA400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buClr>
                  <a:srgbClr val="000000"/>
                </a:buClr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270" name="Shape"/>
            <p:cNvSpPr/>
            <p:nvPr/>
          </p:nvSpPr>
          <p:spPr>
            <a:xfrm>
              <a:off x="1046160" y="1857276"/>
              <a:ext cx="123626" cy="1258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800"/>
                  </a:moveTo>
                  <a:cubicBezTo>
                    <a:pt x="21600" y="16691"/>
                    <a:pt x="17079" y="21600"/>
                    <a:pt x="10549" y="21600"/>
                  </a:cubicBezTo>
                  <a:cubicBezTo>
                    <a:pt x="5023" y="21600"/>
                    <a:pt x="0" y="16691"/>
                    <a:pt x="0" y="10800"/>
                  </a:cubicBezTo>
                  <a:cubicBezTo>
                    <a:pt x="0" y="4909"/>
                    <a:pt x="5023" y="0"/>
                    <a:pt x="10549" y="0"/>
                  </a:cubicBezTo>
                  <a:cubicBezTo>
                    <a:pt x="17079" y="0"/>
                    <a:pt x="21600" y="4909"/>
                    <a:pt x="21600" y="10800"/>
                  </a:cubicBezTo>
                </a:path>
              </a:pathLst>
            </a:custGeom>
            <a:solidFill>
              <a:srgbClr val="FFA400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buClr>
                  <a:srgbClr val="000000"/>
                </a:buClr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271" name="Circle"/>
            <p:cNvSpPr/>
            <p:nvPr/>
          </p:nvSpPr>
          <p:spPr>
            <a:xfrm>
              <a:off x="1742029" y="1489705"/>
              <a:ext cx="123628" cy="125805"/>
            </a:xfrm>
            <a:prstGeom prst="ellipse">
              <a:avLst/>
            </a:prstGeom>
            <a:solidFill>
              <a:srgbClr val="FFA400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buClr>
                  <a:srgbClr val="000000"/>
                </a:buClr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272" name="Circle"/>
            <p:cNvSpPr/>
            <p:nvPr/>
          </p:nvSpPr>
          <p:spPr>
            <a:xfrm>
              <a:off x="331040" y="1586354"/>
              <a:ext cx="126502" cy="125805"/>
            </a:xfrm>
            <a:prstGeom prst="ellipse">
              <a:avLst/>
            </a:prstGeom>
            <a:solidFill>
              <a:srgbClr val="FFA400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buClr>
                  <a:srgbClr val="000000"/>
                </a:buClr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273" name="Circle"/>
            <p:cNvSpPr/>
            <p:nvPr/>
          </p:nvSpPr>
          <p:spPr>
            <a:xfrm>
              <a:off x="1246359" y="1551987"/>
              <a:ext cx="126502" cy="122947"/>
            </a:xfrm>
            <a:prstGeom prst="ellipse">
              <a:avLst/>
            </a:prstGeom>
            <a:solidFill>
              <a:srgbClr val="FFA400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buClr>
                  <a:srgbClr val="000000"/>
                </a:buClr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274" name="Shape"/>
            <p:cNvSpPr/>
            <p:nvPr/>
          </p:nvSpPr>
          <p:spPr>
            <a:xfrm>
              <a:off x="1293438" y="1230156"/>
              <a:ext cx="123629" cy="1258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800"/>
                  </a:moveTo>
                  <a:cubicBezTo>
                    <a:pt x="21600" y="16691"/>
                    <a:pt x="17079" y="21600"/>
                    <a:pt x="10549" y="21600"/>
                  </a:cubicBezTo>
                  <a:cubicBezTo>
                    <a:pt x="5023" y="21600"/>
                    <a:pt x="0" y="16691"/>
                    <a:pt x="0" y="10800"/>
                  </a:cubicBezTo>
                  <a:cubicBezTo>
                    <a:pt x="0" y="4909"/>
                    <a:pt x="5023" y="0"/>
                    <a:pt x="10549" y="0"/>
                  </a:cubicBezTo>
                  <a:cubicBezTo>
                    <a:pt x="17079" y="0"/>
                    <a:pt x="21600" y="4909"/>
                    <a:pt x="21600" y="10800"/>
                  </a:cubicBezTo>
                </a:path>
              </a:pathLst>
            </a:custGeom>
            <a:solidFill>
              <a:srgbClr val="FFA400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buClr>
                  <a:srgbClr val="000000"/>
                </a:buClr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275" name="Circle"/>
            <p:cNvSpPr/>
            <p:nvPr/>
          </p:nvSpPr>
          <p:spPr>
            <a:xfrm>
              <a:off x="1451501" y="1390513"/>
              <a:ext cx="126502" cy="125805"/>
            </a:xfrm>
            <a:prstGeom prst="ellipse">
              <a:avLst/>
            </a:prstGeom>
            <a:solidFill>
              <a:srgbClr val="FFA400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buClr>
                  <a:srgbClr val="000000"/>
                </a:buClr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276" name="Circle"/>
            <p:cNvSpPr/>
            <p:nvPr/>
          </p:nvSpPr>
          <p:spPr>
            <a:xfrm>
              <a:off x="1448564" y="1630317"/>
              <a:ext cx="123628" cy="122946"/>
            </a:xfrm>
            <a:prstGeom prst="ellipse">
              <a:avLst/>
            </a:prstGeom>
            <a:solidFill>
              <a:srgbClr val="FFA400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buClr>
                  <a:srgbClr val="000000"/>
                </a:buClr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277" name="Circle"/>
            <p:cNvSpPr/>
            <p:nvPr/>
          </p:nvSpPr>
          <p:spPr>
            <a:xfrm>
              <a:off x="202520" y="1413340"/>
              <a:ext cx="123628" cy="122946"/>
            </a:xfrm>
            <a:prstGeom prst="ellipse">
              <a:avLst/>
            </a:prstGeom>
            <a:solidFill>
              <a:srgbClr val="FFA400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buClr>
                  <a:srgbClr val="000000"/>
                </a:buClr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278" name="Shape"/>
            <p:cNvSpPr/>
            <p:nvPr/>
          </p:nvSpPr>
          <p:spPr>
            <a:xfrm>
              <a:off x="1314440" y="1791145"/>
              <a:ext cx="123627" cy="1258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800"/>
                  </a:moveTo>
                  <a:cubicBezTo>
                    <a:pt x="21600" y="16691"/>
                    <a:pt x="17079" y="21600"/>
                    <a:pt x="10549" y="21600"/>
                  </a:cubicBezTo>
                  <a:cubicBezTo>
                    <a:pt x="5023" y="21600"/>
                    <a:pt x="0" y="16691"/>
                    <a:pt x="0" y="10800"/>
                  </a:cubicBezTo>
                  <a:cubicBezTo>
                    <a:pt x="0" y="4909"/>
                    <a:pt x="5023" y="0"/>
                    <a:pt x="10549" y="0"/>
                  </a:cubicBezTo>
                  <a:cubicBezTo>
                    <a:pt x="17079" y="0"/>
                    <a:pt x="21600" y="4909"/>
                    <a:pt x="21600" y="10800"/>
                  </a:cubicBezTo>
                </a:path>
              </a:pathLst>
            </a:custGeom>
            <a:solidFill>
              <a:srgbClr val="FFA400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buClr>
                  <a:srgbClr val="000000"/>
                </a:buClr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279" name="Circle"/>
            <p:cNvSpPr/>
            <p:nvPr/>
          </p:nvSpPr>
          <p:spPr>
            <a:xfrm>
              <a:off x="811090" y="1390069"/>
              <a:ext cx="126502" cy="122947"/>
            </a:xfrm>
            <a:prstGeom prst="ellipse">
              <a:avLst/>
            </a:prstGeom>
            <a:solidFill>
              <a:srgbClr val="FFA400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buClr>
                  <a:srgbClr val="000000"/>
                </a:buClr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280" name="Oval"/>
            <p:cNvSpPr/>
            <p:nvPr/>
          </p:nvSpPr>
          <p:spPr>
            <a:xfrm>
              <a:off x="0" y="0"/>
              <a:ext cx="2143946" cy="2061031"/>
            </a:xfrm>
            <a:prstGeom prst="ellipse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38100" tIns="38100" rIns="38100" bIns="38100" numCol="1" anchor="t">
              <a:noAutofit/>
            </a:bodyPr>
            <a:lstStyle/>
            <a:p>
              <a:pPr algn="l" defTabSz="914400">
                <a:buClr>
                  <a:srgbClr val="000000"/>
                </a:buClr>
                <a:defRPr sz="2400" b="1"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  <a:latin typeface="Tahoma"/>
                  <a:ea typeface="Tahoma"/>
                  <a:cs typeface="Tahoma"/>
                  <a:sym typeface="Tahoma"/>
                </a:defRPr>
              </a:pPr>
              <a:endParaRPr/>
            </a:p>
          </p:txBody>
        </p:sp>
        <p:sp>
          <p:nvSpPr>
            <p:cNvPr id="1281" name="Line"/>
            <p:cNvSpPr/>
            <p:nvPr/>
          </p:nvSpPr>
          <p:spPr>
            <a:xfrm>
              <a:off x="1063997" y="1024869"/>
              <a:ext cx="961051" cy="478296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282" name="Line"/>
            <p:cNvSpPr/>
            <p:nvPr/>
          </p:nvSpPr>
          <p:spPr>
            <a:xfrm flipH="1">
              <a:off x="73202" y="1029149"/>
              <a:ext cx="998558" cy="382489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</p:grpSp>
      <p:grpSp>
        <p:nvGrpSpPr>
          <p:cNvPr id="1331" name="Group"/>
          <p:cNvGrpSpPr/>
          <p:nvPr/>
        </p:nvGrpSpPr>
        <p:grpSpPr>
          <a:xfrm>
            <a:off x="3606590" y="4110287"/>
            <a:ext cx="2132965" cy="2050474"/>
            <a:chOff x="0" y="0"/>
            <a:chExt cx="2132963" cy="2050473"/>
          </a:xfrm>
        </p:grpSpPr>
        <p:sp>
          <p:nvSpPr>
            <p:cNvPr id="1284" name="Oval"/>
            <p:cNvSpPr/>
            <p:nvPr/>
          </p:nvSpPr>
          <p:spPr>
            <a:xfrm>
              <a:off x="0" y="0"/>
              <a:ext cx="2132964" cy="2050474"/>
            </a:xfrm>
            <a:prstGeom prst="ellipse">
              <a:avLst/>
            </a:prstGeom>
            <a:noFill/>
            <a:ln w="9525" cap="flat">
              <a:solidFill>
                <a:schemeClr val="accent1">
                  <a:hueOff val="300931"/>
                  <a:lumOff val="-21745"/>
                </a:schemeClr>
              </a:solidFill>
              <a:prstDash val="solid"/>
              <a:miter lim="400000"/>
            </a:ln>
            <a:effectLst/>
          </p:spPr>
          <p:txBody>
            <a:bodyPr wrap="square" lIns="38100" tIns="38100" rIns="38100" bIns="38100" numCol="1" anchor="t">
              <a:noAutofit/>
            </a:bodyPr>
            <a:lstStyle/>
            <a:p>
              <a:pPr algn="l" defTabSz="914400">
                <a:buClr>
                  <a:srgbClr val="000000"/>
                </a:buClr>
                <a:defRPr sz="2400" b="1"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  <a:latin typeface="Tahoma"/>
                  <a:ea typeface="Tahoma"/>
                  <a:cs typeface="Tahoma"/>
                  <a:sym typeface="Tahoma"/>
                </a:defRPr>
              </a:pPr>
              <a:endParaRPr/>
            </a:p>
          </p:txBody>
        </p:sp>
        <p:sp>
          <p:nvSpPr>
            <p:cNvPr id="1285" name="Circle"/>
            <p:cNvSpPr/>
            <p:nvPr/>
          </p:nvSpPr>
          <p:spPr>
            <a:xfrm>
              <a:off x="157607" y="598908"/>
              <a:ext cx="125854" cy="122316"/>
            </a:xfrm>
            <a:prstGeom prst="ellipse">
              <a:avLst/>
            </a:prstGeom>
            <a:solidFill>
              <a:srgbClr val="FFA400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buClr>
                  <a:srgbClr val="000000"/>
                </a:buClr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286" name="Rectangle"/>
            <p:cNvSpPr/>
            <p:nvPr/>
          </p:nvSpPr>
          <p:spPr>
            <a:xfrm>
              <a:off x="714487" y="1197816"/>
              <a:ext cx="139075" cy="125161"/>
            </a:xfrm>
            <a:prstGeom prst="rect">
              <a:avLst/>
            </a:prstGeom>
            <a:solidFill>
              <a:srgbClr val="253A6C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38100" tIns="38100" rIns="38100" bIns="38100" numCol="1" anchor="t">
              <a:noAutofit/>
            </a:bodyPr>
            <a:lstStyle/>
            <a:p>
              <a:pPr algn="l" defTabSz="914400">
                <a:buClr>
                  <a:srgbClr val="000000"/>
                </a:buClr>
                <a:defRPr sz="2400" b="1">
                  <a:uFill>
                    <a:solidFill>
                      <a:srgbClr val="000000"/>
                    </a:solidFill>
                  </a:uFill>
                  <a:latin typeface="Tahoma"/>
                  <a:ea typeface="Tahoma"/>
                  <a:cs typeface="Tahoma"/>
                  <a:sym typeface="Tahoma"/>
                </a:defRPr>
              </a:pPr>
              <a:endParaRPr/>
            </a:p>
          </p:txBody>
        </p:sp>
        <p:sp>
          <p:nvSpPr>
            <p:cNvPr id="1287" name="Rectangle"/>
            <p:cNvSpPr/>
            <p:nvPr/>
          </p:nvSpPr>
          <p:spPr>
            <a:xfrm>
              <a:off x="609415" y="746008"/>
              <a:ext cx="141935" cy="125161"/>
            </a:xfrm>
            <a:prstGeom prst="rect">
              <a:avLst/>
            </a:prstGeom>
            <a:solidFill>
              <a:srgbClr val="253A6C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38100" tIns="38100" rIns="38100" bIns="38100" numCol="1" anchor="t">
              <a:noAutofit/>
            </a:bodyPr>
            <a:lstStyle/>
            <a:p>
              <a:pPr algn="l" defTabSz="914400">
                <a:buClr>
                  <a:srgbClr val="000000"/>
                </a:buClr>
                <a:defRPr sz="2400" b="1">
                  <a:uFill>
                    <a:solidFill>
                      <a:srgbClr val="000000"/>
                    </a:solidFill>
                  </a:uFill>
                  <a:latin typeface="Tahoma"/>
                  <a:ea typeface="Tahoma"/>
                  <a:cs typeface="Tahoma"/>
                  <a:sym typeface="Tahoma"/>
                </a:defRPr>
              </a:pPr>
              <a:endParaRPr/>
            </a:p>
          </p:txBody>
        </p:sp>
        <p:sp>
          <p:nvSpPr>
            <p:cNvPr id="1288" name="Triangle"/>
            <p:cNvSpPr/>
            <p:nvPr/>
          </p:nvSpPr>
          <p:spPr>
            <a:xfrm>
              <a:off x="556879" y="1449988"/>
              <a:ext cx="157320" cy="1536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10996" y="0"/>
                  </a:lnTo>
                  <a:lnTo>
                    <a:pt x="0" y="2160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accent5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buClr>
                  <a:srgbClr val="000000"/>
                </a:buClr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289" name="Circle"/>
            <p:cNvSpPr/>
            <p:nvPr/>
          </p:nvSpPr>
          <p:spPr>
            <a:xfrm>
              <a:off x="588401" y="220650"/>
              <a:ext cx="122995" cy="125161"/>
            </a:xfrm>
            <a:prstGeom prst="ellipse">
              <a:avLst/>
            </a:prstGeom>
            <a:solidFill>
              <a:srgbClr val="FFA400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buClr>
                  <a:srgbClr val="000000"/>
                </a:buClr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290" name="Circle"/>
            <p:cNvSpPr/>
            <p:nvPr/>
          </p:nvSpPr>
          <p:spPr>
            <a:xfrm>
              <a:off x="1565567" y="1103252"/>
              <a:ext cx="122995" cy="125160"/>
            </a:xfrm>
            <a:prstGeom prst="ellipse">
              <a:avLst/>
            </a:prstGeom>
            <a:solidFill>
              <a:srgbClr val="FFD67E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buClr>
                  <a:srgbClr val="000000"/>
                </a:buClr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291" name="Circle"/>
            <p:cNvSpPr/>
            <p:nvPr/>
          </p:nvSpPr>
          <p:spPr>
            <a:xfrm>
              <a:off x="851080" y="651444"/>
              <a:ext cx="122994" cy="122316"/>
            </a:xfrm>
            <a:prstGeom prst="ellipse">
              <a:avLst/>
            </a:prstGeom>
            <a:solidFill>
              <a:srgbClr val="FFA400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buClr>
                  <a:srgbClr val="000000"/>
                </a:buClr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292" name="Circle"/>
            <p:cNvSpPr/>
            <p:nvPr/>
          </p:nvSpPr>
          <p:spPr>
            <a:xfrm>
              <a:off x="1733682" y="462315"/>
              <a:ext cx="125854" cy="125160"/>
            </a:xfrm>
            <a:prstGeom prst="ellipse">
              <a:avLst/>
            </a:prstGeom>
            <a:solidFill>
              <a:srgbClr val="FFA400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buClr>
                  <a:srgbClr val="000000"/>
                </a:buClr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293" name="Circle"/>
            <p:cNvSpPr/>
            <p:nvPr/>
          </p:nvSpPr>
          <p:spPr>
            <a:xfrm>
              <a:off x="336229" y="935137"/>
              <a:ext cx="122995" cy="125161"/>
            </a:xfrm>
            <a:prstGeom prst="ellipse">
              <a:avLst/>
            </a:prstGeom>
            <a:solidFill>
              <a:srgbClr val="FFA400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buClr>
                  <a:srgbClr val="000000"/>
                </a:buClr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294" name="Triangle"/>
            <p:cNvSpPr/>
            <p:nvPr/>
          </p:nvSpPr>
          <p:spPr>
            <a:xfrm>
              <a:off x="1754696" y="1124266"/>
              <a:ext cx="154458" cy="1536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10800" y="0"/>
                  </a:lnTo>
                  <a:lnTo>
                    <a:pt x="0" y="2160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accent5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buClr>
                  <a:srgbClr val="000000"/>
                </a:buClr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295" name="Shape"/>
            <p:cNvSpPr/>
            <p:nvPr/>
          </p:nvSpPr>
          <p:spPr>
            <a:xfrm>
              <a:off x="1040209" y="1849261"/>
              <a:ext cx="122993" cy="1251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800"/>
                  </a:moveTo>
                  <a:cubicBezTo>
                    <a:pt x="21600" y="16691"/>
                    <a:pt x="17079" y="21600"/>
                    <a:pt x="10549" y="21600"/>
                  </a:cubicBezTo>
                  <a:cubicBezTo>
                    <a:pt x="5023" y="21600"/>
                    <a:pt x="0" y="16691"/>
                    <a:pt x="0" y="10800"/>
                  </a:cubicBezTo>
                  <a:cubicBezTo>
                    <a:pt x="0" y="4909"/>
                    <a:pt x="5023" y="0"/>
                    <a:pt x="10549" y="0"/>
                  </a:cubicBezTo>
                  <a:cubicBezTo>
                    <a:pt x="17079" y="0"/>
                    <a:pt x="21600" y="4909"/>
                    <a:pt x="21600" y="10800"/>
                  </a:cubicBezTo>
                </a:path>
              </a:pathLst>
            </a:custGeom>
            <a:solidFill>
              <a:srgbClr val="FFA400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buClr>
                  <a:srgbClr val="000000"/>
                </a:buClr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296" name="Circle"/>
            <p:cNvSpPr/>
            <p:nvPr/>
          </p:nvSpPr>
          <p:spPr>
            <a:xfrm>
              <a:off x="945644" y="367750"/>
              <a:ext cx="122995" cy="125161"/>
            </a:xfrm>
            <a:prstGeom prst="ellipse">
              <a:avLst/>
            </a:prstGeom>
            <a:solidFill>
              <a:srgbClr val="FFA400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buClr>
                  <a:srgbClr val="000000"/>
                </a:buClr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297" name="Circle"/>
            <p:cNvSpPr/>
            <p:nvPr/>
          </p:nvSpPr>
          <p:spPr>
            <a:xfrm>
              <a:off x="451808" y="1670639"/>
              <a:ext cx="125854" cy="125161"/>
            </a:xfrm>
            <a:prstGeom prst="ellipse">
              <a:avLst/>
            </a:prstGeom>
            <a:solidFill>
              <a:srgbClr val="FFA400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buClr>
                  <a:srgbClr val="000000"/>
                </a:buClr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298" name="Circle"/>
            <p:cNvSpPr/>
            <p:nvPr/>
          </p:nvSpPr>
          <p:spPr>
            <a:xfrm>
              <a:off x="1239845" y="1544553"/>
              <a:ext cx="125854" cy="122316"/>
            </a:xfrm>
            <a:prstGeom prst="ellipse">
              <a:avLst/>
            </a:prstGeom>
            <a:solidFill>
              <a:srgbClr val="FFA400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buClr>
                  <a:srgbClr val="000000"/>
                </a:buClr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299" name="Rectangle"/>
            <p:cNvSpPr/>
            <p:nvPr/>
          </p:nvSpPr>
          <p:spPr>
            <a:xfrm>
              <a:off x="724994" y="1775710"/>
              <a:ext cx="139075" cy="125161"/>
            </a:xfrm>
            <a:prstGeom prst="rect">
              <a:avLst/>
            </a:prstGeom>
            <a:solidFill>
              <a:srgbClr val="253A6C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38100" tIns="38100" rIns="38100" bIns="38100" numCol="1" anchor="t">
              <a:noAutofit/>
            </a:bodyPr>
            <a:lstStyle/>
            <a:p>
              <a:pPr algn="l" defTabSz="914400">
                <a:buClr>
                  <a:srgbClr val="000000"/>
                </a:buClr>
                <a:defRPr sz="2400" b="1">
                  <a:uFill>
                    <a:solidFill>
                      <a:srgbClr val="000000"/>
                    </a:solidFill>
                  </a:uFill>
                  <a:latin typeface="Tahoma"/>
                  <a:ea typeface="Tahoma"/>
                  <a:cs typeface="Tahoma"/>
                  <a:sym typeface="Tahoma"/>
                </a:defRPr>
              </a:pPr>
              <a:endParaRPr/>
            </a:p>
          </p:txBody>
        </p:sp>
        <p:sp>
          <p:nvSpPr>
            <p:cNvPr id="1300" name="Rectangle"/>
            <p:cNvSpPr/>
            <p:nvPr/>
          </p:nvSpPr>
          <p:spPr>
            <a:xfrm>
              <a:off x="1576074" y="861587"/>
              <a:ext cx="139075" cy="125161"/>
            </a:xfrm>
            <a:prstGeom prst="rect">
              <a:avLst/>
            </a:prstGeom>
            <a:solidFill>
              <a:srgbClr val="253A6C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38100" tIns="38100" rIns="38100" bIns="38100" numCol="1" anchor="t">
              <a:noAutofit/>
            </a:bodyPr>
            <a:lstStyle/>
            <a:p>
              <a:pPr algn="l" defTabSz="914400">
                <a:buClr>
                  <a:srgbClr val="000000"/>
                </a:buClr>
                <a:defRPr sz="2400" b="1">
                  <a:uFill>
                    <a:solidFill>
                      <a:srgbClr val="000000"/>
                    </a:solidFill>
                  </a:uFill>
                  <a:latin typeface="Tahoma"/>
                  <a:ea typeface="Tahoma"/>
                  <a:cs typeface="Tahoma"/>
                  <a:sym typeface="Tahoma"/>
                </a:defRPr>
              </a:pPr>
              <a:endParaRPr/>
            </a:p>
          </p:txBody>
        </p:sp>
        <p:sp>
          <p:nvSpPr>
            <p:cNvPr id="1301" name="Rectangle"/>
            <p:cNvSpPr/>
            <p:nvPr/>
          </p:nvSpPr>
          <p:spPr>
            <a:xfrm>
              <a:off x="672458" y="451808"/>
              <a:ext cx="141935" cy="122316"/>
            </a:xfrm>
            <a:prstGeom prst="rect">
              <a:avLst/>
            </a:prstGeom>
            <a:solidFill>
              <a:srgbClr val="253A6C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38100" tIns="38100" rIns="38100" bIns="38100" numCol="1" anchor="t">
              <a:noAutofit/>
            </a:bodyPr>
            <a:lstStyle/>
            <a:p>
              <a:pPr algn="l" defTabSz="914400">
                <a:buClr>
                  <a:srgbClr val="000000"/>
                </a:buClr>
                <a:defRPr sz="2400" b="1">
                  <a:uFill>
                    <a:solidFill>
                      <a:srgbClr val="000000"/>
                    </a:solidFill>
                  </a:uFill>
                  <a:latin typeface="Tahoma"/>
                  <a:ea typeface="Tahoma"/>
                  <a:cs typeface="Tahoma"/>
                  <a:sym typeface="Tahoma"/>
                </a:defRPr>
              </a:pPr>
              <a:endParaRPr/>
            </a:p>
          </p:txBody>
        </p:sp>
        <p:sp>
          <p:nvSpPr>
            <p:cNvPr id="1302" name="Triangle"/>
            <p:cNvSpPr/>
            <p:nvPr/>
          </p:nvSpPr>
          <p:spPr>
            <a:xfrm>
              <a:off x="1313395" y="882601"/>
              <a:ext cx="157319" cy="1564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10996" y="0"/>
                  </a:lnTo>
                  <a:lnTo>
                    <a:pt x="0" y="2160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accent5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buClr>
                  <a:srgbClr val="000000"/>
                </a:buClr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303" name="Triangle"/>
            <p:cNvSpPr/>
            <p:nvPr/>
          </p:nvSpPr>
          <p:spPr>
            <a:xfrm>
              <a:off x="378257" y="619922"/>
              <a:ext cx="154459" cy="156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10800" y="0"/>
                  </a:lnTo>
                  <a:lnTo>
                    <a:pt x="0" y="2160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accent5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buClr>
                  <a:srgbClr val="000000"/>
                </a:buClr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304" name="Triangle"/>
            <p:cNvSpPr/>
            <p:nvPr/>
          </p:nvSpPr>
          <p:spPr>
            <a:xfrm>
              <a:off x="1849261" y="693472"/>
              <a:ext cx="157317" cy="1536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10996" y="0"/>
                  </a:lnTo>
                  <a:lnTo>
                    <a:pt x="0" y="2160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accent5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buClr>
                  <a:srgbClr val="000000"/>
                </a:buClr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305" name="Triangle"/>
            <p:cNvSpPr/>
            <p:nvPr/>
          </p:nvSpPr>
          <p:spPr>
            <a:xfrm>
              <a:off x="357243" y="325721"/>
              <a:ext cx="154458" cy="1536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10800" y="0"/>
                  </a:lnTo>
                  <a:lnTo>
                    <a:pt x="0" y="2160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accent5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buClr>
                  <a:srgbClr val="000000"/>
                </a:buClr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306" name="Triangle"/>
            <p:cNvSpPr/>
            <p:nvPr/>
          </p:nvSpPr>
          <p:spPr>
            <a:xfrm>
              <a:off x="956152" y="1565567"/>
              <a:ext cx="154458" cy="1536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10800" y="0"/>
                  </a:lnTo>
                  <a:lnTo>
                    <a:pt x="0" y="2160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accent5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buClr>
                  <a:srgbClr val="000000"/>
                </a:buClr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307" name="Triangle"/>
            <p:cNvSpPr/>
            <p:nvPr/>
          </p:nvSpPr>
          <p:spPr>
            <a:xfrm>
              <a:off x="1544553" y="1576074"/>
              <a:ext cx="154458" cy="1536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10800" y="0"/>
                  </a:lnTo>
                  <a:lnTo>
                    <a:pt x="0" y="2160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accent5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buClr>
                  <a:srgbClr val="000000"/>
                </a:buClr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308" name="Triangle"/>
            <p:cNvSpPr/>
            <p:nvPr/>
          </p:nvSpPr>
          <p:spPr>
            <a:xfrm>
              <a:off x="1250352" y="367750"/>
              <a:ext cx="154458" cy="1536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10800" y="0"/>
                  </a:lnTo>
                  <a:lnTo>
                    <a:pt x="0" y="2160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accent5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buClr>
                  <a:srgbClr val="000000"/>
                </a:buClr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309" name="Rectangle"/>
            <p:cNvSpPr/>
            <p:nvPr/>
          </p:nvSpPr>
          <p:spPr>
            <a:xfrm>
              <a:off x="1355424" y="1733682"/>
              <a:ext cx="141935" cy="122316"/>
            </a:xfrm>
            <a:prstGeom prst="rect">
              <a:avLst/>
            </a:prstGeom>
            <a:solidFill>
              <a:srgbClr val="253A6C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38100" tIns="38100" rIns="38100" bIns="38100" numCol="1" anchor="t">
              <a:noAutofit/>
            </a:bodyPr>
            <a:lstStyle/>
            <a:p>
              <a:pPr algn="l" defTabSz="914400">
                <a:buClr>
                  <a:srgbClr val="000000"/>
                </a:buClr>
                <a:defRPr sz="2400" b="1">
                  <a:uFill>
                    <a:solidFill>
                      <a:srgbClr val="000000"/>
                    </a:solidFill>
                  </a:uFill>
                  <a:latin typeface="Tahoma"/>
                  <a:ea typeface="Tahoma"/>
                  <a:cs typeface="Tahoma"/>
                  <a:sym typeface="Tahoma"/>
                </a:defRPr>
              </a:pPr>
              <a:endParaRPr/>
            </a:p>
          </p:txBody>
        </p:sp>
        <p:sp>
          <p:nvSpPr>
            <p:cNvPr id="1310" name="Rectangle"/>
            <p:cNvSpPr/>
            <p:nvPr/>
          </p:nvSpPr>
          <p:spPr>
            <a:xfrm>
              <a:off x="830066" y="966659"/>
              <a:ext cx="141935" cy="122315"/>
            </a:xfrm>
            <a:prstGeom prst="rect">
              <a:avLst/>
            </a:prstGeom>
            <a:solidFill>
              <a:srgbClr val="253A6C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38100" tIns="38100" rIns="38100" bIns="38100" numCol="1" anchor="t">
              <a:noAutofit/>
            </a:bodyPr>
            <a:lstStyle/>
            <a:p>
              <a:pPr algn="l" defTabSz="914400">
                <a:buClr>
                  <a:srgbClr val="000000"/>
                </a:buClr>
                <a:defRPr sz="2400" b="1">
                  <a:uFill>
                    <a:solidFill>
                      <a:srgbClr val="000000"/>
                    </a:solidFill>
                  </a:uFill>
                  <a:latin typeface="Tahoma"/>
                  <a:ea typeface="Tahoma"/>
                  <a:cs typeface="Tahoma"/>
                  <a:sym typeface="Tahoma"/>
                </a:defRPr>
              </a:pPr>
              <a:endParaRPr/>
            </a:p>
          </p:txBody>
        </p:sp>
        <p:sp>
          <p:nvSpPr>
            <p:cNvPr id="1311" name="Rectangle"/>
            <p:cNvSpPr/>
            <p:nvPr/>
          </p:nvSpPr>
          <p:spPr>
            <a:xfrm>
              <a:off x="1071731" y="1323902"/>
              <a:ext cx="141935" cy="125161"/>
            </a:xfrm>
            <a:prstGeom prst="rect">
              <a:avLst/>
            </a:prstGeom>
            <a:solidFill>
              <a:srgbClr val="253A6C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38100" tIns="38100" rIns="38100" bIns="38100" numCol="1" anchor="t">
              <a:noAutofit/>
            </a:bodyPr>
            <a:lstStyle/>
            <a:p>
              <a:pPr algn="l" defTabSz="914400">
                <a:buClr>
                  <a:srgbClr val="000000"/>
                </a:buClr>
                <a:defRPr sz="2400" b="1">
                  <a:uFill>
                    <a:solidFill>
                      <a:srgbClr val="000000"/>
                    </a:solidFill>
                  </a:uFill>
                  <a:latin typeface="Tahoma"/>
                  <a:ea typeface="Tahoma"/>
                  <a:cs typeface="Tahoma"/>
                  <a:sym typeface="Tahoma"/>
                </a:defRPr>
              </a:pPr>
              <a:endParaRPr/>
            </a:p>
          </p:txBody>
        </p:sp>
        <p:sp>
          <p:nvSpPr>
            <p:cNvPr id="1312" name="Rectangle"/>
            <p:cNvSpPr/>
            <p:nvPr/>
          </p:nvSpPr>
          <p:spPr>
            <a:xfrm>
              <a:off x="283693" y="1460495"/>
              <a:ext cx="139076" cy="125161"/>
            </a:xfrm>
            <a:prstGeom prst="rect">
              <a:avLst/>
            </a:prstGeom>
            <a:solidFill>
              <a:srgbClr val="253A6C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38100" tIns="38100" rIns="38100" bIns="38100" numCol="1" anchor="t">
              <a:noAutofit/>
            </a:bodyPr>
            <a:lstStyle/>
            <a:p>
              <a:pPr algn="l" defTabSz="914400">
                <a:buClr>
                  <a:srgbClr val="000000"/>
                </a:buClr>
                <a:defRPr sz="2400" b="1">
                  <a:uFill>
                    <a:solidFill>
                      <a:srgbClr val="000000"/>
                    </a:solidFill>
                  </a:uFill>
                  <a:latin typeface="Tahoma"/>
                  <a:ea typeface="Tahoma"/>
                  <a:cs typeface="Tahoma"/>
                  <a:sym typeface="Tahoma"/>
                </a:defRPr>
              </a:pPr>
              <a:endParaRPr/>
            </a:p>
          </p:txBody>
        </p:sp>
        <p:sp>
          <p:nvSpPr>
            <p:cNvPr id="1313" name="Triangle"/>
            <p:cNvSpPr/>
            <p:nvPr/>
          </p:nvSpPr>
          <p:spPr>
            <a:xfrm>
              <a:off x="136593" y="1124266"/>
              <a:ext cx="148737" cy="147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10800" y="0"/>
                  </a:lnTo>
                  <a:lnTo>
                    <a:pt x="0" y="2160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accent5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buClr>
                  <a:srgbClr val="000000"/>
                </a:buClr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314" name="Triangle"/>
            <p:cNvSpPr/>
            <p:nvPr/>
          </p:nvSpPr>
          <p:spPr>
            <a:xfrm>
              <a:off x="1555060" y="577894"/>
              <a:ext cx="148737" cy="147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10800" y="0"/>
                  </a:lnTo>
                  <a:lnTo>
                    <a:pt x="0" y="2160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accent5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buClr>
                  <a:srgbClr val="000000"/>
                </a:buClr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315" name="Rectangle"/>
            <p:cNvSpPr/>
            <p:nvPr/>
          </p:nvSpPr>
          <p:spPr>
            <a:xfrm>
              <a:off x="1912304" y="998180"/>
              <a:ext cx="141935" cy="122317"/>
            </a:xfrm>
            <a:prstGeom prst="rect">
              <a:avLst/>
            </a:prstGeom>
            <a:solidFill>
              <a:srgbClr val="253A6C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38100" tIns="38100" rIns="38100" bIns="38100" numCol="1" anchor="t">
              <a:noAutofit/>
            </a:bodyPr>
            <a:lstStyle/>
            <a:p>
              <a:pPr algn="l" defTabSz="914400">
                <a:buClr>
                  <a:srgbClr val="000000"/>
                </a:buClr>
                <a:defRPr sz="2400" b="1">
                  <a:uFill>
                    <a:solidFill>
                      <a:srgbClr val="000000"/>
                    </a:solidFill>
                  </a:uFill>
                  <a:latin typeface="Tahoma"/>
                  <a:ea typeface="Tahoma"/>
                  <a:cs typeface="Tahoma"/>
                  <a:sym typeface="Tahoma"/>
                </a:defRPr>
              </a:pPr>
              <a:endParaRPr/>
            </a:p>
          </p:txBody>
        </p:sp>
        <p:sp>
          <p:nvSpPr>
            <p:cNvPr id="1316" name="Shape"/>
            <p:cNvSpPr/>
            <p:nvPr/>
          </p:nvSpPr>
          <p:spPr>
            <a:xfrm>
              <a:off x="1281874" y="1176802"/>
              <a:ext cx="122995" cy="1251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800"/>
                  </a:moveTo>
                  <a:cubicBezTo>
                    <a:pt x="21600" y="16691"/>
                    <a:pt x="17079" y="21600"/>
                    <a:pt x="10549" y="21600"/>
                  </a:cubicBezTo>
                  <a:cubicBezTo>
                    <a:pt x="5023" y="21600"/>
                    <a:pt x="0" y="16691"/>
                    <a:pt x="0" y="10800"/>
                  </a:cubicBezTo>
                  <a:cubicBezTo>
                    <a:pt x="0" y="4909"/>
                    <a:pt x="5023" y="0"/>
                    <a:pt x="10549" y="0"/>
                  </a:cubicBezTo>
                  <a:cubicBezTo>
                    <a:pt x="17079" y="0"/>
                    <a:pt x="21600" y="4909"/>
                    <a:pt x="21600" y="10800"/>
                  </a:cubicBezTo>
                </a:path>
              </a:pathLst>
            </a:custGeom>
            <a:solidFill>
              <a:srgbClr val="FFA400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buClr>
                  <a:srgbClr val="000000"/>
                </a:buClr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317" name="Circle"/>
            <p:cNvSpPr/>
            <p:nvPr/>
          </p:nvSpPr>
          <p:spPr>
            <a:xfrm>
              <a:off x="1061223" y="830066"/>
              <a:ext cx="125854" cy="125160"/>
            </a:xfrm>
            <a:prstGeom prst="ellipse">
              <a:avLst/>
            </a:prstGeom>
            <a:solidFill>
              <a:srgbClr val="FFA400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buClr>
                  <a:srgbClr val="000000"/>
                </a:buClr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318" name="Rectangle"/>
            <p:cNvSpPr/>
            <p:nvPr/>
          </p:nvSpPr>
          <p:spPr>
            <a:xfrm>
              <a:off x="1565567" y="283693"/>
              <a:ext cx="139076" cy="122315"/>
            </a:xfrm>
            <a:prstGeom prst="rect">
              <a:avLst/>
            </a:prstGeom>
            <a:solidFill>
              <a:srgbClr val="253A6C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38100" tIns="38100" rIns="38100" bIns="38100" numCol="1" anchor="t">
              <a:noAutofit/>
            </a:bodyPr>
            <a:lstStyle/>
            <a:p>
              <a:pPr algn="l" defTabSz="914400">
                <a:buClr>
                  <a:srgbClr val="000000"/>
                </a:buClr>
                <a:defRPr sz="2400" b="1">
                  <a:uFill>
                    <a:solidFill>
                      <a:srgbClr val="000000"/>
                    </a:solidFill>
                  </a:uFill>
                  <a:latin typeface="Tahoma"/>
                  <a:ea typeface="Tahoma"/>
                  <a:cs typeface="Tahoma"/>
                  <a:sym typeface="Tahoma"/>
                </a:defRPr>
              </a:pPr>
              <a:endParaRPr/>
            </a:p>
          </p:txBody>
        </p:sp>
        <p:sp>
          <p:nvSpPr>
            <p:cNvPr id="1319" name="Triangle"/>
            <p:cNvSpPr/>
            <p:nvPr/>
          </p:nvSpPr>
          <p:spPr>
            <a:xfrm>
              <a:off x="546372" y="945644"/>
              <a:ext cx="148738" cy="147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10800" y="0"/>
                  </a:lnTo>
                  <a:lnTo>
                    <a:pt x="0" y="2160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accent5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buClr>
                  <a:srgbClr val="000000"/>
                </a:buClr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320" name="Rectangle"/>
            <p:cNvSpPr/>
            <p:nvPr/>
          </p:nvSpPr>
          <p:spPr>
            <a:xfrm>
              <a:off x="1082238" y="126086"/>
              <a:ext cx="139076" cy="125160"/>
            </a:xfrm>
            <a:prstGeom prst="rect">
              <a:avLst/>
            </a:prstGeom>
            <a:solidFill>
              <a:srgbClr val="253A6C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38100" tIns="38100" rIns="38100" bIns="38100" numCol="1" anchor="t">
              <a:noAutofit/>
            </a:bodyPr>
            <a:lstStyle/>
            <a:p>
              <a:pPr algn="l" defTabSz="914400">
                <a:buClr>
                  <a:srgbClr val="000000"/>
                </a:buClr>
                <a:defRPr sz="2400" b="1">
                  <a:uFill>
                    <a:solidFill>
                      <a:srgbClr val="000000"/>
                    </a:solidFill>
                  </a:uFill>
                  <a:latin typeface="Tahoma"/>
                  <a:ea typeface="Tahoma"/>
                  <a:cs typeface="Tahoma"/>
                  <a:sym typeface="Tahoma"/>
                </a:defRPr>
              </a:pPr>
              <a:endParaRPr/>
            </a:p>
          </p:txBody>
        </p:sp>
        <p:sp>
          <p:nvSpPr>
            <p:cNvPr id="1321" name="Circle"/>
            <p:cNvSpPr/>
            <p:nvPr/>
          </p:nvSpPr>
          <p:spPr>
            <a:xfrm>
              <a:off x="1323902" y="640937"/>
              <a:ext cx="122995" cy="122316"/>
            </a:xfrm>
            <a:prstGeom prst="ellipse">
              <a:avLst/>
            </a:prstGeom>
            <a:solidFill>
              <a:srgbClr val="FFA400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buClr>
                  <a:srgbClr val="000000"/>
                </a:buClr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322" name="Rectangle"/>
            <p:cNvSpPr/>
            <p:nvPr/>
          </p:nvSpPr>
          <p:spPr>
            <a:xfrm>
              <a:off x="94564" y="872094"/>
              <a:ext cx="139076" cy="122316"/>
            </a:xfrm>
            <a:prstGeom prst="rect">
              <a:avLst/>
            </a:prstGeom>
            <a:solidFill>
              <a:srgbClr val="253A6C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38100" tIns="38100" rIns="38100" bIns="38100" numCol="1" anchor="t">
              <a:noAutofit/>
            </a:bodyPr>
            <a:lstStyle/>
            <a:p>
              <a:pPr algn="l" defTabSz="914400">
                <a:buClr>
                  <a:srgbClr val="000000"/>
                </a:buClr>
                <a:defRPr sz="2400" b="1">
                  <a:uFill>
                    <a:solidFill>
                      <a:srgbClr val="000000"/>
                    </a:solidFill>
                  </a:uFill>
                  <a:latin typeface="Tahoma"/>
                  <a:ea typeface="Tahoma"/>
                  <a:cs typeface="Tahoma"/>
                  <a:sym typeface="Tahoma"/>
                </a:defRPr>
              </a:pPr>
              <a:endParaRPr/>
            </a:p>
          </p:txBody>
        </p:sp>
        <p:sp>
          <p:nvSpPr>
            <p:cNvPr id="1323" name="Rectangle"/>
            <p:cNvSpPr/>
            <p:nvPr/>
          </p:nvSpPr>
          <p:spPr>
            <a:xfrm>
              <a:off x="1449988" y="1355424"/>
              <a:ext cx="139076" cy="122316"/>
            </a:xfrm>
            <a:prstGeom prst="rect">
              <a:avLst/>
            </a:prstGeom>
            <a:solidFill>
              <a:srgbClr val="253A6C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38100" tIns="38100" rIns="38100" bIns="38100" numCol="1" anchor="t">
              <a:noAutofit/>
            </a:bodyPr>
            <a:lstStyle/>
            <a:p>
              <a:pPr algn="l" defTabSz="914400">
                <a:buClr>
                  <a:srgbClr val="000000"/>
                </a:buClr>
                <a:defRPr sz="2400" b="1">
                  <a:uFill>
                    <a:solidFill>
                      <a:srgbClr val="000000"/>
                    </a:solidFill>
                  </a:uFill>
                  <a:latin typeface="Tahoma"/>
                  <a:ea typeface="Tahoma"/>
                  <a:cs typeface="Tahoma"/>
                  <a:sym typeface="Tahoma"/>
                </a:defRPr>
              </a:pPr>
              <a:endParaRPr/>
            </a:p>
          </p:txBody>
        </p:sp>
        <p:sp>
          <p:nvSpPr>
            <p:cNvPr id="1324" name="Triangle"/>
            <p:cNvSpPr/>
            <p:nvPr/>
          </p:nvSpPr>
          <p:spPr>
            <a:xfrm>
              <a:off x="819558" y="94564"/>
              <a:ext cx="145878" cy="147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11012" y="0"/>
                  </a:lnTo>
                  <a:lnTo>
                    <a:pt x="0" y="2160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accent5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buClr>
                  <a:srgbClr val="000000"/>
                </a:buClr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325" name="Rectangle"/>
            <p:cNvSpPr/>
            <p:nvPr/>
          </p:nvSpPr>
          <p:spPr>
            <a:xfrm>
              <a:off x="1071731" y="598908"/>
              <a:ext cx="139075" cy="125160"/>
            </a:xfrm>
            <a:prstGeom prst="rect">
              <a:avLst/>
            </a:prstGeom>
            <a:solidFill>
              <a:srgbClr val="253A6C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38100" tIns="38100" rIns="38100" bIns="38100" numCol="1" anchor="t">
              <a:noAutofit/>
            </a:bodyPr>
            <a:lstStyle/>
            <a:p>
              <a:pPr algn="l" defTabSz="914400">
                <a:buClr>
                  <a:srgbClr val="000000"/>
                </a:buClr>
                <a:defRPr sz="2400" b="1">
                  <a:uFill>
                    <a:solidFill>
                      <a:srgbClr val="000000"/>
                    </a:solidFill>
                  </a:uFill>
                  <a:latin typeface="Tahoma"/>
                  <a:ea typeface="Tahoma"/>
                  <a:cs typeface="Tahoma"/>
                  <a:sym typeface="Tahoma"/>
                </a:defRPr>
              </a:pPr>
              <a:endParaRPr/>
            </a:p>
          </p:txBody>
        </p:sp>
        <p:sp>
          <p:nvSpPr>
            <p:cNvPr id="1326" name="Triangle"/>
            <p:cNvSpPr/>
            <p:nvPr/>
          </p:nvSpPr>
          <p:spPr>
            <a:xfrm>
              <a:off x="1040209" y="1029702"/>
              <a:ext cx="145878" cy="147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11012" y="0"/>
                  </a:lnTo>
                  <a:lnTo>
                    <a:pt x="0" y="2160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accent5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buClr>
                  <a:srgbClr val="000000"/>
                </a:buClr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327" name="Circle"/>
            <p:cNvSpPr/>
            <p:nvPr/>
          </p:nvSpPr>
          <p:spPr>
            <a:xfrm>
              <a:off x="451808" y="1218831"/>
              <a:ext cx="122995" cy="122316"/>
            </a:xfrm>
            <a:prstGeom prst="ellipse">
              <a:avLst/>
            </a:prstGeom>
            <a:solidFill>
              <a:srgbClr val="FFA400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buClr>
                  <a:srgbClr val="000000"/>
                </a:buClr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328" name="Shape"/>
            <p:cNvSpPr/>
            <p:nvPr/>
          </p:nvSpPr>
          <p:spPr>
            <a:xfrm>
              <a:off x="1765203" y="1407960"/>
              <a:ext cx="122994" cy="1251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800"/>
                  </a:moveTo>
                  <a:cubicBezTo>
                    <a:pt x="21600" y="16691"/>
                    <a:pt x="17079" y="21600"/>
                    <a:pt x="10549" y="21600"/>
                  </a:cubicBezTo>
                  <a:cubicBezTo>
                    <a:pt x="5023" y="21600"/>
                    <a:pt x="0" y="16691"/>
                    <a:pt x="0" y="10800"/>
                  </a:cubicBezTo>
                  <a:cubicBezTo>
                    <a:pt x="0" y="4909"/>
                    <a:pt x="5023" y="0"/>
                    <a:pt x="10549" y="0"/>
                  </a:cubicBezTo>
                  <a:cubicBezTo>
                    <a:pt x="17079" y="0"/>
                    <a:pt x="21600" y="4909"/>
                    <a:pt x="21600" y="10800"/>
                  </a:cubicBezTo>
                </a:path>
              </a:pathLst>
            </a:custGeom>
            <a:solidFill>
              <a:srgbClr val="FFA400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buClr>
                  <a:srgbClr val="000000"/>
                </a:buClr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329" name="Circle"/>
            <p:cNvSpPr/>
            <p:nvPr/>
          </p:nvSpPr>
          <p:spPr>
            <a:xfrm>
              <a:off x="830066" y="1386945"/>
              <a:ext cx="125854" cy="122317"/>
            </a:xfrm>
            <a:prstGeom prst="ellipse">
              <a:avLst/>
            </a:prstGeom>
            <a:solidFill>
              <a:srgbClr val="FFA400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buClr>
                  <a:srgbClr val="000000"/>
                </a:buClr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330" name="Circle"/>
            <p:cNvSpPr/>
            <p:nvPr/>
          </p:nvSpPr>
          <p:spPr>
            <a:xfrm>
              <a:off x="1344917" y="126086"/>
              <a:ext cx="125854" cy="122316"/>
            </a:xfrm>
            <a:prstGeom prst="ellipse">
              <a:avLst/>
            </a:prstGeom>
            <a:solidFill>
              <a:srgbClr val="FFA400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buClr>
                  <a:srgbClr val="000000"/>
                </a:buClr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</p:grpSp>
      <p:grpSp>
        <p:nvGrpSpPr>
          <p:cNvPr id="1336" name="Group"/>
          <p:cNvGrpSpPr/>
          <p:nvPr/>
        </p:nvGrpSpPr>
        <p:grpSpPr>
          <a:xfrm>
            <a:off x="6905582" y="4310118"/>
            <a:ext cx="899665" cy="883470"/>
            <a:chOff x="-82550" y="-82550"/>
            <a:chExt cx="899663" cy="883468"/>
          </a:xfrm>
        </p:grpSpPr>
        <p:pic>
          <p:nvPicPr>
            <p:cNvPr id="1332" name="Line" descr="Line"/>
            <p:cNvPicPr>
              <a:picLocks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-55189" y="-18398"/>
              <a:ext cx="872303" cy="819317"/>
            </a:xfrm>
            <a:prstGeom prst="rect">
              <a:avLst/>
            </a:prstGeom>
            <a:effectLst/>
          </p:spPr>
        </p:pic>
        <p:pic>
          <p:nvPicPr>
            <p:cNvPr id="1334" name="Line" descr="Line"/>
            <p:cNvPicPr>
              <a:picLocks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-82551" y="-82551"/>
              <a:ext cx="899295" cy="845680"/>
            </a:xfrm>
            <a:prstGeom prst="rect">
              <a:avLst/>
            </a:prstGeom>
            <a:effectLst/>
          </p:spPr>
        </p:pic>
      </p:grpSp>
      <p:sp>
        <p:nvSpPr>
          <p:cNvPr id="1337" name="Arrow"/>
          <p:cNvSpPr/>
          <p:nvPr/>
        </p:nvSpPr>
        <p:spPr>
          <a:xfrm>
            <a:off x="5939526" y="4942746"/>
            <a:ext cx="616777" cy="386782"/>
          </a:xfrm>
          <a:prstGeom prst="rightArrow">
            <a:avLst>
              <a:gd name="adj1" fmla="val 32944"/>
              <a:gd name="adj2" fmla="val 21035"/>
            </a:avLst>
          </a:prstGeom>
          <a:solidFill>
            <a:srgbClr val="3D749D"/>
          </a:solidFill>
          <a:ln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buClr>
                <a:srgbClr val="000000"/>
              </a:buClr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grpSp>
        <p:nvGrpSpPr>
          <p:cNvPr id="1340" name="Group"/>
          <p:cNvGrpSpPr/>
          <p:nvPr/>
        </p:nvGrpSpPr>
        <p:grpSpPr>
          <a:xfrm>
            <a:off x="6609364" y="5798961"/>
            <a:ext cx="1263502" cy="1115302"/>
            <a:chOff x="12700" y="0"/>
            <a:chExt cx="1263500" cy="1115300"/>
          </a:xfrm>
        </p:grpSpPr>
        <p:sp>
          <p:nvSpPr>
            <p:cNvPr id="1338" name="Offering A"/>
            <p:cNvSpPr txBox="1"/>
            <p:nvPr/>
          </p:nvSpPr>
          <p:spPr>
            <a:xfrm>
              <a:off x="12700" y="724826"/>
              <a:ext cx="1263501" cy="39047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 defTabSz="914400">
                <a:lnSpc>
                  <a:spcPct val="90000"/>
                </a:lnSpc>
                <a:buClr>
                  <a:srgbClr val="000000"/>
                </a:buClr>
                <a:buFont typeface="Century Gothic"/>
                <a:defRPr>
                  <a:uFill>
                    <a:solidFill>
                      <a:srgbClr val="FFA57D"/>
                    </a:solidFill>
                  </a:uFill>
                </a:defRPr>
              </a:lvl1pPr>
            </a:lstStyle>
            <a:p>
              <a:r>
                <a:t>Offering A</a:t>
              </a:r>
            </a:p>
          </p:txBody>
        </p:sp>
        <p:sp>
          <p:nvSpPr>
            <p:cNvPr id="1339" name="Line"/>
            <p:cNvSpPr/>
            <p:nvPr/>
          </p:nvSpPr>
          <p:spPr>
            <a:xfrm flipV="1">
              <a:off x="694481" y="0"/>
              <a:ext cx="1" cy="718368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ysDot"/>
              <a:miter lim="400000"/>
              <a:tail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</p:grpSp>
      <p:grpSp>
        <p:nvGrpSpPr>
          <p:cNvPr id="1343" name="Group"/>
          <p:cNvGrpSpPr/>
          <p:nvPr/>
        </p:nvGrpSpPr>
        <p:grpSpPr>
          <a:xfrm>
            <a:off x="7739424" y="5157168"/>
            <a:ext cx="1263502" cy="1553895"/>
            <a:chOff x="0" y="-641793"/>
            <a:chExt cx="1263500" cy="1553894"/>
          </a:xfrm>
        </p:grpSpPr>
        <p:sp>
          <p:nvSpPr>
            <p:cNvPr id="1341" name="Offering B"/>
            <p:cNvSpPr txBox="1"/>
            <p:nvPr/>
          </p:nvSpPr>
          <p:spPr>
            <a:xfrm>
              <a:off x="0" y="521626"/>
              <a:ext cx="1263501" cy="39047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 defTabSz="914400">
                <a:lnSpc>
                  <a:spcPct val="90000"/>
                </a:lnSpc>
                <a:buClr>
                  <a:srgbClr val="000000"/>
                </a:buClr>
                <a:buFont typeface="Century Gothic"/>
                <a:defRPr>
                  <a:uFill>
                    <a:solidFill>
                      <a:srgbClr val="FFA57D"/>
                    </a:solidFill>
                  </a:uFill>
                </a:defRPr>
              </a:lvl1pPr>
            </a:lstStyle>
            <a:p>
              <a:r>
                <a:t>Offering B</a:t>
              </a:r>
            </a:p>
          </p:txBody>
        </p:sp>
        <p:sp>
          <p:nvSpPr>
            <p:cNvPr id="1342" name="Line"/>
            <p:cNvSpPr/>
            <p:nvPr/>
          </p:nvSpPr>
          <p:spPr>
            <a:xfrm flipH="1" flipV="1">
              <a:off x="630981" y="-641794"/>
              <a:ext cx="1" cy="1144458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ysDot"/>
              <a:miter lim="400000"/>
              <a:tail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</p:grp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5" name="Line"/>
          <p:cNvSpPr/>
          <p:nvPr/>
        </p:nvSpPr>
        <p:spPr>
          <a:xfrm>
            <a:off x="243959" y="1131974"/>
            <a:ext cx="12484380" cy="2259"/>
          </a:xfrm>
          <a:prstGeom prst="line">
            <a:avLst/>
          </a:prstGeom>
          <a:solidFill>
            <a:srgbClr val="00E6B7"/>
          </a:solidFill>
          <a:ln w="635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346" name="Figure 9. Market Segmentation and Targeting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Figure 9. Market Segmentation and Targeting</a:t>
            </a:r>
          </a:p>
        </p:txBody>
      </p:sp>
      <p:grpSp>
        <p:nvGrpSpPr>
          <p:cNvPr id="1517" name="Group"/>
          <p:cNvGrpSpPr/>
          <p:nvPr/>
        </p:nvGrpSpPr>
        <p:grpSpPr>
          <a:xfrm>
            <a:off x="2117925" y="3991944"/>
            <a:ext cx="8736449" cy="3129945"/>
            <a:chOff x="0" y="0"/>
            <a:chExt cx="8736448" cy="3129944"/>
          </a:xfrm>
        </p:grpSpPr>
        <p:sp>
          <p:nvSpPr>
            <p:cNvPr id="1347" name="Customers with  similar needs…"/>
            <p:cNvSpPr txBox="1"/>
            <p:nvPr/>
          </p:nvSpPr>
          <p:spPr>
            <a:xfrm>
              <a:off x="2904249" y="2165098"/>
              <a:ext cx="2640037" cy="96484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t">
              <a:noAutofit/>
            </a:bodyPr>
            <a:lstStyle/>
            <a:p>
              <a:pPr defTabSz="914400">
                <a:lnSpc>
                  <a:spcPct val="90000"/>
                </a:lnSpc>
                <a:buClr>
                  <a:srgbClr val="000000"/>
                </a:buClr>
                <a:buFont typeface="Century Gothic"/>
                <a:defRPr>
                  <a:uFill>
                    <a:solidFill>
                      <a:srgbClr val="FFA57D"/>
                    </a:solidFill>
                  </a:uFill>
                </a:defRPr>
              </a:pPr>
              <a:r>
                <a:t>Customers with </a:t>
              </a:r>
              <a:br/>
              <a:r>
                <a:t>similar needs</a:t>
              </a:r>
            </a:p>
            <a:p>
              <a:pPr defTabSz="914400">
                <a:lnSpc>
                  <a:spcPct val="90000"/>
                </a:lnSpc>
                <a:buClr>
                  <a:srgbClr val="000000"/>
                </a:buClr>
                <a:buFont typeface="Century Gothic"/>
                <a:defRPr>
                  <a:uFill>
                    <a:solidFill>
                      <a:srgbClr val="FFA57D"/>
                    </a:solidFill>
                  </a:uFill>
                </a:defRPr>
              </a:pPr>
              <a:r>
                <a:t>(segmented market)</a:t>
              </a:r>
            </a:p>
          </p:txBody>
        </p:sp>
        <p:grpSp>
          <p:nvGrpSpPr>
            <p:cNvPr id="1399" name="Group"/>
            <p:cNvGrpSpPr/>
            <p:nvPr/>
          </p:nvGrpSpPr>
          <p:grpSpPr>
            <a:xfrm>
              <a:off x="3150089" y="-1"/>
              <a:ext cx="2146975" cy="2063939"/>
              <a:chOff x="0" y="-2454"/>
              <a:chExt cx="2146973" cy="2063937"/>
            </a:xfrm>
          </p:grpSpPr>
          <p:sp>
            <p:nvSpPr>
              <p:cNvPr id="1348" name="Rectangle"/>
              <p:cNvSpPr/>
              <p:nvPr/>
            </p:nvSpPr>
            <p:spPr>
              <a:xfrm>
                <a:off x="1116739" y="641708"/>
                <a:ext cx="139791" cy="125805"/>
              </a:xfrm>
              <a:prstGeom prst="rect">
                <a:avLst/>
              </a:prstGeom>
              <a:solidFill>
                <a:srgbClr val="253A6C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38100" tIns="38100" rIns="38100" bIns="38100" numCol="1" anchor="t">
                <a:noAutofit/>
              </a:bodyPr>
              <a:lstStyle/>
              <a:p>
                <a:pPr algn="l" defTabSz="914400">
                  <a:buClr>
                    <a:srgbClr val="000000"/>
                  </a:buClr>
                  <a:defRPr sz="2400" b="1">
                    <a:uFill>
                      <a:solidFill>
                        <a:srgbClr val="000000"/>
                      </a:solidFill>
                    </a:uFill>
                    <a:latin typeface="Tahoma"/>
                    <a:ea typeface="Tahoma"/>
                    <a:cs typeface="Tahoma"/>
                    <a:sym typeface="Tahoma"/>
                  </a:defRPr>
                </a:pPr>
                <a:endParaRPr/>
              </a:p>
            </p:txBody>
          </p:sp>
          <p:sp>
            <p:nvSpPr>
              <p:cNvPr id="1349" name="Oval"/>
              <p:cNvSpPr/>
              <p:nvPr/>
            </p:nvSpPr>
            <p:spPr>
              <a:xfrm>
                <a:off x="3027" y="452"/>
                <a:ext cx="2143947" cy="2061032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38100" tIns="38100" rIns="38100" bIns="38100" numCol="1" anchor="t">
                <a:noAutofit/>
              </a:bodyPr>
              <a:lstStyle/>
              <a:p>
                <a:pPr algn="l" defTabSz="914400">
                  <a:buClr>
                    <a:srgbClr val="000000"/>
                  </a:buClr>
                  <a:defRPr sz="2400" b="1">
                    <a:solidFill>
                      <a:srgbClr val="FFFFFF"/>
                    </a:solidFill>
                    <a:uFill>
                      <a:solidFill>
                        <a:srgbClr val="FFFFFF"/>
                      </a:solidFill>
                    </a:uFill>
                    <a:latin typeface="Tahoma"/>
                    <a:ea typeface="Tahoma"/>
                    <a:cs typeface="Tahoma"/>
                    <a:sym typeface="Tahoma"/>
                  </a:defRPr>
                </a:pPr>
                <a:endParaRPr/>
              </a:p>
            </p:txBody>
          </p:sp>
          <p:sp>
            <p:nvSpPr>
              <p:cNvPr id="1350" name="Circle"/>
              <p:cNvSpPr/>
              <p:nvPr/>
            </p:nvSpPr>
            <p:spPr>
              <a:xfrm>
                <a:off x="1060304" y="1335352"/>
                <a:ext cx="126502" cy="122947"/>
              </a:xfrm>
              <a:prstGeom prst="ellipse">
                <a:avLst/>
              </a:prstGeom>
              <a:solidFill>
                <a:srgbClr val="FFA400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1351" name="Line"/>
              <p:cNvSpPr/>
              <p:nvPr/>
            </p:nvSpPr>
            <p:spPr>
              <a:xfrm flipV="1">
                <a:off x="1070850" y="-2455"/>
                <a:ext cx="1" cy="1030573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1352" name="Rectangle"/>
              <p:cNvSpPr/>
              <p:nvPr/>
            </p:nvSpPr>
            <p:spPr>
              <a:xfrm>
                <a:off x="1758418" y="1192581"/>
                <a:ext cx="139791" cy="125805"/>
              </a:xfrm>
              <a:prstGeom prst="rect">
                <a:avLst/>
              </a:prstGeom>
              <a:solidFill>
                <a:srgbClr val="253A6C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38100" tIns="38100" rIns="38100" bIns="38100" numCol="1" anchor="t">
                <a:noAutofit/>
              </a:bodyPr>
              <a:lstStyle/>
              <a:p>
                <a:pPr algn="l" defTabSz="914400">
                  <a:buClr>
                    <a:srgbClr val="000000"/>
                  </a:buClr>
                  <a:defRPr sz="2400" b="1">
                    <a:uFill>
                      <a:solidFill>
                        <a:srgbClr val="000000"/>
                      </a:solidFill>
                    </a:uFill>
                    <a:latin typeface="Tahoma"/>
                    <a:ea typeface="Tahoma"/>
                    <a:cs typeface="Tahoma"/>
                    <a:sym typeface="Tahoma"/>
                  </a:defRPr>
                </a:pPr>
                <a:endParaRPr/>
              </a:p>
            </p:txBody>
          </p:sp>
          <p:sp>
            <p:nvSpPr>
              <p:cNvPr id="1353" name="Rectangle"/>
              <p:cNvSpPr/>
              <p:nvPr/>
            </p:nvSpPr>
            <p:spPr>
              <a:xfrm>
                <a:off x="1157899" y="409385"/>
                <a:ext cx="142666" cy="125805"/>
              </a:xfrm>
              <a:prstGeom prst="rect">
                <a:avLst/>
              </a:prstGeom>
              <a:solidFill>
                <a:srgbClr val="253A6C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38100" tIns="38100" rIns="38100" bIns="38100" numCol="1" anchor="t">
                <a:noAutofit/>
              </a:bodyPr>
              <a:lstStyle/>
              <a:p>
                <a:pPr algn="l" defTabSz="914400">
                  <a:buClr>
                    <a:srgbClr val="000000"/>
                  </a:buClr>
                  <a:defRPr sz="2400" b="1">
                    <a:uFill>
                      <a:solidFill>
                        <a:srgbClr val="000000"/>
                      </a:solidFill>
                    </a:uFill>
                    <a:latin typeface="Tahoma"/>
                    <a:ea typeface="Tahoma"/>
                    <a:cs typeface="Tahoma"/>
                    <a:sym typeface="Tahoma"/>
                  </a:defRPr>
                </a:pPr>
                <a:endParaRPr/>
              </a:p>
            </p:txBody>
          </p:sp>
          <p:sp>
            <p:nvSpPr>
              <p:cNvPr id="1354" name="Rectangle"/>
              <p:cNvSpPr/>
              <p:nvPr/>
            </p:nvSpPr>
            <p:spPr>
              <a:xfrm>
                <a:off x="1570799" y="707706"/>
                <a:ext cx="139791" cy="125805"/>
              </a:xfrm>
              <a:prstGeom prst="rect">
                <a:avLst/>
              </a:prstGeom>
              <a:solidFill>
                <a:srgbClr val="253A6C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38100" tIns="38100" rIns="38100" bIns="38100" numCol="1" anchor="t">
                <a:noAutofit/>
              </a:bodyPr>
              <a:lstStyle/>
              <a:p>
                <a:pPr algn="l" defTabSz="914400">
                  <a:buClr>
                    <a:srgbClr val="000000"/>
                  </a:buClr>
                  <a:defRPr sz="2400" b="1">
                    <a:uFill>
                      <a:solidFill>
                        <a:srgbClr val="000000"/>
                      </a:solidFill>
                    </a:uFill>
                    <a:latin typeface="Tahoma"/>
                    <a:ea typeface="Tahoma"/>
                    <a:cs typeface="Tahoma"/>
                    <a:sym typeface="Tahoma"/>
                  </a:defRPr>
                </a:pPr>
                <a:endParaRPr/>
              </a:p>
            </p:txBody>
          </p:sp>
          <p:sp>
            <p:nvSpPr>
              <p:cNvPr id="1355" name="Rectangle"/>
              <p:cNvSpPr/>
              <p:nvPr/>
            </p:nvSpPr>
            <p:spPr>
              <a:xfrm>
                <a:off x="1883840" y="759973"/>
                <a:ext cx="139791" cy="125805"/>
              </a:xfrm>
              <a:prstGeom prst="rect">
                <a:avLst/>
              </a:prstGeom>
              <a:solidFill>
                <a:srgbClr val="253A6C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38100" tIns="38100" rIns="38100" bIns="38100" numCol="1" anchor="t">
                <a:noAutofit/>
              </a:bodyPr>
              <a:lstStyle/>
              <a:p>
                <a:pPr algn="l" defTabSz="914400">
                  <a:buClr>
                    <a:srgbClr val="000000"/>
                  </a:buClr>
                  <a:defRPr sz="2400" b="1">
                    <a:uFill>
                      <a:solidFill>
                        <a:srgbClr val="000000"/>
                      </a:solidFill>
                    </a:uFill>
                    <a:latin typeface="Tahoma"/>
                    <a:ea typeface="Tahoma"/>
                    <a:cs typeface="Tahoma"/>
                    <a:sym typeface="Tahoma"/>
                  </a:defRPr>
                </a:pPr>
                <a:endParaRPr/>
              </a:p>
            </p:txBody>
          </p:sp>
          <p:sp>
            <p:nvSpPr>
              <p:cNvPr id="1356" name="Rectangle"/>
              <p:cNvSpPr/>
              <p:nvPr/>
            </p:nvSpPr>
            <p:spPr>
              <a:xfrm>
                <a:off x="1677991" y="951526"/>
                <a:ext cx="142666" cy="122947"/>
              </a:xfrm>
              <a:prstGeom prst="rect">
                <a:avLst/>
              </a:prstGeom>
              <a:solidFill>
                <a:srgbClr val="253A6C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38100" tIns="38100" rIns="38100" bIns="38100" numCol="1" anchor="t">
                <a:noAutofit/>
              </a:bodyPr>
              <a:lstStyle/>
              <a:p>
                <a:pPr algn="l" defTabSz="914400">
                  <a:buClr>
                    <a:srgbClr val="000000"/>
                  </a:buClr>
                  <a:defRPr sz="2400" b="1">
                    <a:uFill>
                      <a:solidFill>
                        <a:srgbClr val="000000"/>
                      </a:solidFill>
                    </a:uFill>
                    <a:latin typeface="Tahoma"/>
                    <a:ea typeface="Tahoma"/>
                    <a:cs typeface="Tahoma"/>
                    <a:sym typeface="Tahoma"/>
                  </a:defRPr>
                </a:pPr>
                <a:endParaRPr/>
              </a:p>
            </p:txBody>
          </p:sp>
          <p:sp>
            <p:nvSpPr>
              <p:cNvPr id="1357" name="Rectangle"/>
              <p:cNvSpPr/>
              <p:nvPr/>
            </p:nvSpPr>
            <p:spPr>
              <a:xfrm>
                <a:off x="1424886" y="1035648"/>
                <a:ext cx="142666" cy="122946"/>
              </a:xfrm>
              <a:prstGeom prst="rect">
                <a:avLst/>
              </a:prstGeom>
              <a:solidFill>
                <a:srgbClr val="253A6C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38100" tIns="38100" rIns="38100" bIns="38100" numCol="1" anchor="t">
                <a:noAutofit/>
              </a:bodyPr>
              <a:lstStyle/>
              <a:p>
                <a:pPr algn="l" defTabSz="914400">
                  <a:buClr>
                    <a:srgbClr val="000000"/>
                  </a:buClr>
                  <a:defRPr sz="2400" b="1">
                    <a:uFill>
                      <a:solidFill>
                        <a:srgbClr val="000000"/>
                      </a:solidFill>
                    </a:uFill>
                    <a:latin typeface="Tahoma"/>
                    <a:ea typeface="Tahoma"/>
                    <a:cs typeface="Tahoma"/>
                    <a:sym typeface="Tahoma"/>
                  </a:defRPr>
                </a:pPr>
                <a:endParaRPr/>
              </a:p>
            </p:txBody>
          </p:sp>
          <p:sp>
            <p:nvSpPr>
              <p:cNvPr id="1358" name="Rectangle"/>
              <p:cNvSpPr/>
              <p:nvPr/>
            </p:nvSpPr>
            <p:spPr>
              <a:xfrm>
                <a:off x="1159809" y="907472"/>
                <a:ext cx="142666" cy="122946"/>
              </a:xfrm>
              <a:prstGeom prst="rect">
                <a:avLst/>
              </a:prstGeom>
              <a:solidFill>
                <a:srgbClr val="253A6C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38100" tIns="38100" rIns="38100" bIns="38100" numCol="1" anchor="t">
                <a:noAutofit/>
              </a:bodyPr>
              <a:lstStyle/>
              <a:p>
                <a:pPr algn="l" defTabSz="914400">
                  <a:buClr>
                    <a:srgbClr val="000000"/>
                  </a:buClr>
                  <a:defRPr sz="2400" b="1">
                    <a:uFill>
                      <a:solidFill>
                        <a:srgbClr val="000000"/>
                      </a:solidFill>
                    </a:uFill>
                    <a:latin typeface="Tahoma"/>
                    <a:ea typeface="Tahoma"/>
                    <a:cs typeface="Tahoma"/>
                    <a:sym typeface="Tahoma"/>
                  </a:defRPr>
                </a:pPr>
                <a:endParaRPr/>
              </a:p>
            </p:txBody>
          </p:sp>
          <p:sp>
            <p:nvSpPr>
              <p:cNvPr id="1359" name="Rectangle"/>
              <p:cNvSpPr/>
              <p:nvPr/>
            </p:nvSpPr>
            <p:spPr>
              <a:xfrm>
                <a:off x="1360739" y="775393"/>
                <a:ext cx="142666" cy="125805"/>
              </a:xfrm>
              <a:prstGeom prst="rect">
                <a:avLst/>
              </a:prstGeom>
              <a:solidFill>
                <a:srgbClr val="253A6C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38100" tIns="38100" rIns="38100" bIns="38100" numCol="1" anchor="t">
                <a:noAutofit/>
              </a:bodyPr>
              <a:lstStyle/>
              <a:p>
                <a:pPr algn="l" defTabSz="914400">
                  <a:buClr>
                    <a:srgbClr val="000000"/>
                  </a:buClr>
                  <a:defRPr sz="2400" b="1">
                    <a:uFill>
                      <a:solidFill>
                        <a:srgbClr val="000000"/>
                      </a:solidFill>
                    </a:uFill>
                    <a:latin typeface="Tahoma"/>
                    <a:ea typeface="Tahoma"/>
                    <a:cs typeface="Tahoma"/>
                    <a:sym typeface="Tahoma"/>
                  </a:defRPr>
                </a:pPr>
                <a:endParaRPr/>
              </a:p>
            </p:txBody>
          </p:sp>
          <p:sp>
            <p:nvSpPr>
              <p:cNvPr id="1360" name="Rectangle"/>
              <p:cNvSpPr/>
              <p:nvPr/>
            </p:nvSpPr>
            <p:spPr>
              <a:xfrm>
                <a:off x="1357440" y="205579"/>
                <a:ext cx="139792" cy="125805"/>
              </a:xfrm>
              <a:prstGeom prst="rect">
                <a:avLst/>
              </a:prstGeom>
              <a:solidFill>
                <a:srgbClr val="253A6C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38100" tIns="38100" rIns="38100" bIns="38100" numCol="1" anchor="t">
                <a:noAutofit/>
              </a:bodyPr>
              <a:lstStyle/>
              <a:p>
                <a:pPr algn="l" defTabSz="914400">
                  <a:buClr>
                    <a:srgbClr val="000000"/>
                  </a:buClr>
                  <a:defRPr sz="2400" b="1">
                    <a:uFill>
                      <a:solidFill>
                        <a:srgbClr val="000000"/>
                      </a:solidFill>
                    </a:uFill>
                    <a:latin typeface="Tahoma"/>
                    <a:ea typeface="Tahoma"/>
                    <a:cs typeface="Tahoma"/>
                    <a:sym typeface="Tahoma"/>
                  </a:defRPr>
                </a:pPr>
                <a:endParaRPr/>
              </a:p>
            </p:txBody>
          </p:sp>
          <p:sp>
            <p:nvSpPr>
              <p:cNvPr id="1361" name="Rectangle"/>
              <p:cNvSpPr/>
              <p:nvPr/>
            </p:nvSpPr>
            <p:spPr>
              <a:xfrm>
                <a:off x="1931954" y="994947"/>
                <a:ext cx="142666" cy="122946"/>
              </a:xfrm>
              <a:prstGeom prst="rect">
                <a:avLst/>
              </a:prstGeom>
              <a:solidFill>
                <a:srgbClr val="253A6C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38100" tIns="38100" rIns="38100" bIns="38100" numCol="1" anchor="t">
                <a:noAutofit/>
              </a:bodyPr>
              <a:lstStyle/>
              <a:p>
                <a:pPr algn="l" defTabSz="914400">
                  <a:buClr>
                    <a:srgbClr val="000000"/>
                  </a:buClr>
                  <a:defRPr sz="2400" b="1">
                    <a:uFill>
                      <a:solidFill>
                        <a:srgbClr val="000000"/>
                      </a:solidFill>
                    </a:uFill>
                    <a:latin typeface="Tahoma"/>
                    <a:ea typeface="Tahoma"/>
                    <a:cs typeface="Tahoma"/>
                    <a:sym typeface="Tahoma"/>
                  </a:defRPr>
                </a:pPr>
                <a:endParaRPr/>
              </a:p>
            </p:txBody>
          </p:sp>
          <p:sp>
            <p:nvSpPr>
              <p:cNvPr id="1362" name="Rectangle"/>
              <p:cNvSpPr/>
              <p:nvPr/>
            </p:nvSpPr>
            <p:spPr>
              <a:xfrm>
                <a:off x="1596354" y="284708"/>
                <a:ext cx="139792" cy="122945"/>
              </a:xfrm>
              <a:prstGeom prst="rect">
                <a:avLst/>
              </a:prstGeom>
              <a:solidFill>
                <a:srgbClr val="253A6C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38100" tIns="38100" rIns="38100" bIns="38100" numCol="1" anchor="t">
                <a:noAutofit/>
              </a:bodyPr>
              <a:lstStyle/>
              <a:p>
                <a:pPr algn="l" defTabSz="914400">
                  <a:buClr>
                    <a:srgbClr val="000000"/>
                  </a:buClr>
                  <a:defRPr sz="2400" b="1">
                    <a:uFill>
                      <a:solidFill>
                        <a:srgbClr val="000000"/>
                      </a:solidFill>
                    </a:uFill>
                    <a:latin typeface="Tahoma"/>
                    <a:ea typeface="Tahoma"/>
                    <a:cs typeface="Tahoma"/>
                    <a:sym typeface="Tahoma"/>
                  </a:defRPr>
                </a:pPr>
                <a:endParaRPr/>
              </a:p>
            </p:txBody>
          </p:sp>
          <p:sp>
            <p:nvSpPr>
              <p:cNvPr id="1363" name="Rectangle"/>
              <p:cNvSpPr/>
              <p:nvPr/>
            </p:nvSpPr>
            <p:spPr>
              <a:xfrm>
                <a:off x="1124162" y="113243"/>
                <a:ext cx="139793" cy="125805"/>
              </a:xfrm>
              <a:prstGeom prst="rect">
                <a:avLst/>
              </a:prstGeom>
              <a:solidFill>
                <a:srgbClr val="253A6C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38100" tIns="38100" rIns="38100" bIns="38100" numCol="1" anchor="t">
                <a:noAutofit/>
              </a:bodyPr>
              <a:lstStyle/>
              <a:p>
                <a:pPr algn="l" defTabSz="914400">
                  <a:buClr>
                    <a:srgbClr val="000000"/>
                  </a:buClr>
                  <a:defRPr sz="2400" b="1">
                    <a:uFill>
                      <a:solidFill>
                        <a:srgbClr val="000000"/>
                      </a:solidFill>
                    </a:uFill>
                    <a:latin typeface="Tahoma"/>
                    <a:ea typeface="Tahoma"/>
                    <a:cs typeface="Tahoma"/>
                    <a:sym typeface="Tahoma"/>
                  </a:defRPr>
                </a:pPr>
                <a:endParaRPr/>
              </a:p>
            </p:txBody>
          </p:sp>
          <p:sp>
            <p:nvSpPr>
              <p:cNvPr id="1364" name="Rectangle"/>
              <p:cNvSpPr/>
              <p:nvPr/>
            </p:nvSpPr>
            <p:spPr>
              <a:xfrm>
                <a:off x="1401870" y="506058"/>
                <a:ext cx="139792" cy="122945"/>
              </a:xfrm>
              <a:prstGeom prst="rect">
                <a:avLst/>
              </a:prstGeom>
              <a:solidFill>
                <a:srgbClr val="253A6C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38100" tIns="38100" rIns="38100" bIns="38100" numCol="1" anchor="t">
                <a:noAutofit/>
              </a:bodyPr>
              <a:lstStyle/>
              <a:p>
                <a:pPr algn="l" defTabSz="914400">
                  <a:buClr>
                    <a:srgbClr val="000000"/>
                  </a:buClr>
                  <a:defRPr sz="2400" b="1">
                    <a:uFill>
                      <a:solidFill>
                        <a:srgbClr val="000000"/>
                      </a:solidFill>
                    </a:uFill>
                    <a:latin typeface="Tahoma"/>
                    <a:ea typeface="Tahoma"/>
                    <a:cs typeface="Tahoma"/>
                    <a:sym typeface="Tahoma"/>
                  </a:defRPr>
                </a:pPr>
                <a:endParaRPr/>
              </a:p>
            </p:txBody>
          </p:sp>
          <p:sp>
            <p:nvSpPr>
              <p:cNvPr id="1365" name="Rectangle"/>
              <p:cNvSpPr/>
              <p:nvPr/>
            </p:nvSpPr>
            <p:spPr>
              <a:xfrm>
                <a:off x="1736373" y="510752"/>
                <a:ext cx="139792" cy="122946"/>
              </a:xfrm>
              <a:prstGeom prst="rect">
                <a:avLst/>
              </a:prstGeom>
              <a:solidFill>
                <a:srgbClr val="253A6C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38100" tIns="38100" rIns="38100" bIns="38100" numCol="1" anchor="t">
                <a:noAutofit/>
              </a:bodyPr>
              <a:lstStyle/>
              <a:p>
                <a:pPr algn="l" defTabSz="914400">
                  <a:buClr>
                    <a:srgbClr val="000000"/>
                  </a:buClr>
                  <a:defRPr sz="2400" b="1">
                    <a:uFill>
                      <a:solidFill>
                        <a:srgbClr val="000000"/>
                      </a:solidFill>
                    </a:uFill>
                    <a:latin typeface="Tahoma"/>
                    <a:ea typeface="Tahoma"/>
                    <a:cs typeface="Tahoma"/>
                    <a:sym typeface="Tahoma"/>
                  </a:defRPr>
                </a:pPr>
                <a:endParaRPr/>
              </a:p>
            </p:txBody>
          </p:sp>
          <p:sp>
            <p:nvSpPr>
              <p:cNvPr id="1366" name="Triangle"/>
              <p:cNvSpPr/>
              <p:nvPr/>
            </p:nvSpPr>
            <p:spPr>
              <a:xfrm>
                <a:off x="428612" y="578110"/>
                <a:ext cx="158129" cy="15439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10996" y="0"/>
                    </a:ln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5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1367" name="Triangle"/>
              <p:cNvSpPr/>
              <p:nvPr/>
            </p:nvSpPr>
            <p:spPr>
              <a:xfrm>
                <a:off x="559451" y="170205"/>
                <a:ext cx="155254" cy="15439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10800" y="0"/>
                    </a:ln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5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1368" name="Triangle"/>
              <p:cNvSpPr/>
              <p:nvPr/>
            </p:nvSpPr>
            <p:spPr>
              <a:xfrm>
                <a:off x="850646" y="842442"/>
                <a:ext cx="158129" cy="1572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10996" y="0"/>
                    </a:ln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5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1369" name="Triangle"/>
              <p:cNvSpPr/>
              <p:nvPr/>
            </p:nvSpPr>
            <p:spPr>
              <a:xfrm>
                <a:off x="45837" y="878964"/>
                <a:ext cx="155253" cy="15725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10800" y="0"/>
                    </a:ln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5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1370" name="Triangle"/>
              <p:cNvSpPr/>
              <p:nvPr/>
            </p:nvSpPr>
            <p:spPr>
              <a:xfrm>
                <a:off x="280778" y="833058"/>
                <a:ext cx="158128" cy="15439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10996" y="0"/>
                    </a:ln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5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1371" name="Triangle"/>
              <p:cNvSpPr/>
              <p:nvPr/>
            </p:nvSpPr>
            <p:spPr>
              <a:xfrm>
                <a:off x="329506" y="324223"/>
                <a:ext cx="155253" cy="15439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10800" y="0"/>
                    </a:ln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5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1372" name="Triangle"/>
              <p:cNvSpPr/>
              <p:nvPr/>
            </p:nvSpPr>
            <p:spPr>
              <a:xfrm>
                <a:off x="870878" y="376883"/>
                <a:ext cx="155253" cy="15439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10800" y="0"/>
                    </a:ln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5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1373" name="Triangle"/>
              <p:cNvSpPr/>
              <p:nvPr/>
            </p:nvSpPr>
            <p:spPr>
              <a:xfrm>
                <a:off x="609215" y="393325"/>
                <a:ext cx="155253" cy="15439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10800" y="0"/>
                    </a:ln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5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1374" name="Triangle"/>
              <p:cNvSpPr/>
              <p:nvPr/>
            </p:nvSpPr>
            <p:spPr>
              <a:xfrm>
                <a:off x="135601" y="576988"/>
                <a:ext cx="155253" cy="15439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10800" y="0"/>
                    </a:ln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5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1375" name="Triangle"/>
              <p:cNvSpPr/>
              <p:nvPr/>
            </p:nvSpPr>
            <p:spPr>
              <a:xfrm>
                <a:off x="130387" y="1141295"/>
                <a:ext cx="149503" cy="14867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10800" y="0"/>
                    </a:ln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5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1376" name="Triangle"/>
              <p:cNvSpPr/>
              <p:nvPr/>
            </p:nvSpPr>
            <p:spPr>
              <a:xfrm>
                <a:off x="493471" y="1009569"/>
                <a:ext cx="149503" cy="14867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10800" y="0"/>
                    </a:ln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5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1377" name="Triangle"/>
              <p:cNvSpPr/>
              <p:nvPr/>
            </p:nvSpPr>
            <p:spPr>
              <a:xfrm>
                <a:off x="611487" y="795549"/>
                <a:ext cx="149503" cy="14867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10800" y="0"/>
                    </a:ln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5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1378" name="Triangle"/>
              <p:cNvSpPr/>
              <p:nvPr/>
            </p:nvSpPr>
            <p:spPr>
              <a:xfrm>
                <a:off x="821297" y="103140"/>
                <a:ext cx="146629" cy="14867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11012" y="0"/>
                    </a:ln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5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1379" name="Triangle"/>
              <p:cNvSpPr/>
              <p:nvPr/>
            </p:nvSpPr>
            <p:spPr>
              <a:xfrm>
                <a:off x="784376" y="626329"/>
                <a:ext cx="146630" cy="14867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11012" y="0"/>
                    </a:ln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5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1380" name="Circle"/>
              <p:cNvSpPr/>
              <p:nvPr/>
            </p:nvSpPr>
            <p:spPr>
              <a:xfrm>
                <a:off x="991824" y="1619389"/>
                <a:ext cx="126502" cy="122946"/>
              </a:xfrm>
              <a:prstGeom prst="ellipse">
                <a:avLst/>
              </a:prstGeom>
              <a:solidFill>
                <a:srgbClr val="FFA400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1381" name="Circle"/>
              <p:cNvSpPr/>
              <p:nvPr/>
            </p:nvSpPr>
            <p:spPr>
              <a:xfrm>
                <a:off x="702319" y="1580164"/>
                <a:ext cx="123628" cy="125805"/>
              </a:xfrm>
              <a:prstGeom prst="ellipse">
                <a:avLst/>
              </a:prstGeom>
              <a:solidFill>
                <a:srgbClr val="FFA400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1382" name="Circle"/>
              <p:cNvSpPr/>
              <p:nvPr/>
            </p:nvSpPr>
            <p:spPr>
              <a:xfrm>
                <a:off x="488974" y="1401155"/>
                <a:ext cx="123628" cy="125805"/>
              </a:xfrm>
              <a:prstGeom prst="ellipse">
                <a:avLst/>
              </a:prstGeom>
              <a:solidFill>
                <a:srgbClr val="FFA400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1383" name="Circle"/>
              <p:cNvSpPr/>
              <p:nvPr/>
            </p:nvSpPr>
            <p:spPr>
              <a:xfrm>
                <a:off x="775593" y="1818695"/>
                <a:ext cx="123628" cy="122946"/>
              </a:xfrm>
              <a:prstGeom prst="ellipse">
                <a:avLst/>
              </a:prstGeom>
              <a:solidFill>
                <a:srgbClr val="FFA400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1384" name="Circle"/>
              <p:cNvSpPr/>
              <p:nvPr/>
            </p:nvSpPr>
            <p:spPr>
              <a:xfrm>
                <a:off x="1027645" y="1101119"/>
                <a:ext cx="126502" cy="125805"/>
              </a:xfrm>
              <a:prstGeom prst="ellipse">
                <a:avLst/>
              </a:prstGeom>
              <a:solidFill>
                <a:srgbClr val="FFA400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1385" name="Circle"/>
              <p:cNvSpPr/>
              <p:nvPr/>
            </p:nvSpPr>
            <p:spPr>
              <a:xfrm>
                <a:off x="710160" y="1204492"/>
                <a:ext cx="123628" cy="125805"/>
              </a:xfrm>
              <a:prstGeom prst="ellipse">
                <a:avLst/>
              </a:prstGeom>
              <a:solidFill>
                <a:srgbClr val="FFA400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1386" name="Shape"/>
              <p:cNvSpPr/>
              <p:nvPr/>
            </p:nvSpPr>
            <p:spPr>
              <a:xfrm>
                <a:off x="1046160" y="1857276"/>
                <a:ext cx="123626" cy="12580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800"/>
                    </a:moveTo>
                    <a:cubicBezTo>
                      <a:pt x="21600" y="16691"/>
                      <a:pt x="17079" y="21600"/>
                      <a:pt x="10549" y="21600"/>
                    </a:cubicBezTo>
                    <a:cubicBezTo>
                      <a:pt x="5023" y="21600"/>
                      <a:pt x="0" y="16691"/>
                      <a:pt x="0" y="10800"/>
                    </a:cubicBezTo>
                    <a:cubicBezTo>
                      <a:pt x="0" y="4909"/>
                      <a:pt x="5023" y="0"/>
                      <a:pt x="10549" y="0"/>
                    </a:cubicBezTo>
                    <a:cubicBezTo>
                      <a:pt x="17079" y="0"/>
                      <a:pt x="21600" y="4909"/>
                      <a:pt x="21600" y="10800"/>
                    </a:cubicBezTo>
                  </a:path>
                </a:pathLst>
              </a:custGeom>
              <a:solidFill>
                <a:srgbClr val="FFA400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1387" name="Circle"/>
              <p:cNvSpPr/>
              <p:nvPr/>
            </p:nvSpPr>
            <p:spPr>
              <a:xfrm>
                <a:off x="1742029" y="1489705"/>
                <a:ext cx="123628" cy="125805"/>
              </a:xfrm>
              <a:prstGeom prst="ellipse">
                <a:avLst/>
              </a:prstGeom>
              <a:solidFill>
                <a:srgbClr val="FFA400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1388" name="Circle"/>
              <p:cNvSpPr/>
              <p:nvPr/>
            </p:nvSpPr>
            <p:spPr>
              <a:xfrm>
                <a:off x="432640" y="1649854"/>
                <a:ext cx="126502" cy="125805"/>
              </a:xfrm>
              <a:prstGeom prst="ellipse">
                <a:avLst/>
              </a:prstGeom>
              <a:solidFill>
                <a:srgbClr val="FFA400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1389" name="Circle"/>
              <p:cNvSpPr/>
              <p:nvPr/>
            </p:nvSpPr>
            <p:spPr>
              <a:xfrm>
                <a:off x="1246359" y="1551987"/>
                <a:ext cx="126502" cy="122947"/>
              </a:xfrm>
              <a:prstGeom prst="ellipse">
                <a:avLst/>
              </a:prstGeom>
              <a:solidFill>
                <a:srgbClr val="FFA400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1390" name="Shape"/>
              <p:cNvSpPr/>
              <p:nvPr/>
            </p:nvSpPr>
            <p:spPr>
              <a:xfrm>
                <a:off x="1293438" y="1230156"/>
                <a:ext cx="123629" cy="12580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800"/>
                    </a:moveTo>
                    <a:cubicBezTo>
                      <a:pt x="21600" y="16691"/>
                      <a:pt x="17079" y="21600"/>
                      <a:pt x="10549" y="21600"/>
                    </a:cubicBezTo>
                    <a:cubicBezTo>
                      <a:pt x="5023" y="21600"/>
                      <a:pt x="0" y="16691"/>
                      <a:pt x="0" y="10800"/>
                    </a:cubicBezTo>
                    <a:cubicBezTo>
                      <a:pt x="0" y="4909"/>
                      <a:pt x="5023" y="0"/>
                      <a:pt x="10549" y="0"/>
                    </a:cubicBezTo>
                    <a:cubicBezTo>
                      <a:pt x="17079" y="0"/>
                      <a:pt x="21600" y="4909"/>
                      <a:pt x="21600" y="10800"/>
                    </a:cubicBezTo>
                  </a:path>
                </a:pathLst>
              </a:custGeom>
              <a:solidFill>
                <a:srgbClr val="FFA400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1391" name="Circle"/>
              <p:cNvSpPr/>
              <p:nvPr/>
            </p:nvSpPr>
            <p:spPr>
              <a:xfrm>
                <a:off x="1476901" y="1390513"/>
                <a:ext cx="126502" cy="125805"/>
              </a:xfrm>
              <a:prstGeom prst="ellipse">
                <a:avLst/>
              </a:prstGeom>
              <a:solidFill>
                <a:srgbClr val="FFA400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1392" name="Circle"/>
              <p:cNvSpPr/>
              <p:nvPr/>
            </p:nvSpPr>
            <p:spPr>
              <a:xfrm>
                <a:off x="1499364" y="1668417"/>
                <a:ext cx="123628" cy="122946"/>
              </a:xfrm>
              <a:prstGeom prst="ellipse">
                <a:avLst/>
              </a:prstGeom>
              <a:solidFill>
                <a:srgbClr val="FFA400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1393" name="Circle"/>
              <p:cNvSpPr/>
              <p:nvPr/>
            </p:nvSpPr>
            <p:spPr>
              <a:xfrm>
                <a:off x="202520" y="1413340"/>
                <a:ext cx="123628" cy="122946"/>
              </a:xfrm>
              <a:prstGeom prst="ellipse">
                <a:avLst/>
              </a:prstGeom>
              <a:solidFill>
                <a:srgbClr val="FFA400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1394" name="Shape"/>
              <p:cNvSpPr/>
              <p:nvPr/>
            </p:nvSpPr>
            <p:spPr>
              <a:xfrm>
                <a:off x="1314440" y="1791145"/>
                <a:ext cx="123627" cy="12580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800"/>
                    </a:moveTo>
                    <a:cubicBezTo>
                      <a:pt x="21600" y="16691"/>
                      <a:pt x="17079" y="21600"/>
                      <a:pt x="10549" y="21600"/>
                    </a:cubicBezTo>
                    <a:cubicBezTo>
                      <a:pt x="5023" y="21600"/>
                      <a:pt x="0" y="16691"/>
                      <a:pt x="0" y="10800"/>
                    </a:cubicBezTo>
                    <a:cubicBezTo>
                      <a:pt x="0" y="4909"/>
                      <a:pt x="5023" y="0"/>
                      <a:pt x="10549" y="0"/>
                    </a:cubicBezTo>
                    <a:cubicBezTo>
                      <a:pt x="17079" y="0"/>
                      <a:pt x="21600" y="4909"/>
                      <a:pt x="21600" y="10800"/>
                    </a:cubicBezTo>
                  </a:path>
                </a:pathLst>
              </a:custGeom>
              <a:solidFill>
                <a:srgbClr val="FFA400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1395" name="Circle"/>
              <p:cNvSpPr/>
              <p:nvPr/>
            </p:nvSpPr>
            <p:spPr>
              <a:xfrm>
                <a:off x="811090" y="1390069"/>
                <a:ext cx="126502" cy="122947"/>
              </a:xfrm>
              <a:prstGeom prst="ellipse">
                <a:avLst/>
              </a:prstGeom>
              <a:solidFill>
                <a:srgbClr val="FFA400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1396" name="Oval"/>
              <p:cNvSpPr/>
              <p:nvPr/>
            </p:nvSpPr>
            <p:spPr>
              <a:xfrm>
                <a:off x="0" y="0"/>
                <a:ext cx="2143946" cy="2061031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38100" tIns="38100" rIns="38100" bIns="38100" numCol="1" anchor="t">
                <a:noAutofit/>
              </a:bodyPr>
              <a:lstStyle/>
              <a:p>
                <a:pPr algn="l" defTabSz="914400">
                  <a:buClr>
                    <a:srgbClr val="000000"/>
                  </a:buClr>
                  <a:defRPr sz="2400" b="1">
                    <a:solidFill>
                      <a:srgbClr val="FFFFFF"/>
                    </a:solidFill>
                    <a:uFill>
                      <a:solidFill>
                        <a:srgbClr val="FFFFFF"/>
                      </a:solidFill>
                    </a:uFill>
                    <a:latin typeface="Tahoma"/>
                    <a:ea typeface="Tahoma"/>
                    <a:cs typeface="Tahoma"/>
                    <a:sym typeface="Tahoma"/>
                  </a:defRPr>
                </a:pPr>
                <a:endParaRPr/>
              </a:p>
            </p:txBody>
          </p:sp>
          <p:sp>
            <p:nvSpPr>
              <p:cNvPr id="1397" name="Line"/>
              <p:cNvSpPr/>
              <p:nvPr/>
            </p:nvSpPr>
            <p:spPr>
              <a:xfrm>
                <a:off x="1063997" y="1024869"/>
                <a:ext cx="961051" cy="478296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1398" name="Line"/>
              <p:cNvSpPr/>
              <p:nvPr/>
            </p:nvSpPr>
            <p:spPr>
              <a:xfrm flipH="1">
                <a:off x="73202" y="1029149"/>
                <a:ext cx="998558" cy="382489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</p:grpSp>
        <p:sp>
          <p:nvSpPr>
            <p:cNvPr id="1400" name="All potential customers (entire market)"/>
            <p:cNvSpPr txBox="1"/>
            <p:nvPr/>
          </p:nvSpPr>
          <p:spPr>
            <a:xfrm>
              <a:off x="296460" y="2165098"/>
              <a:ext cx="1512926" cy="73243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 defTabSz="914400">
                <a:lnSpc>
                  <a:spcPct val="90000"/>
                </a:lnSpc>
                <a:buClr>
                  <a:srgbClr val="000000"/>
                </a:buClr>
                <a:buFont typeface="Century Gothic"/>
                <a:defRPr>
                  <a:uFill>
                    <a:solidFill>
                      <a:srgbClr val="FFA57D"/>
                    </a:solidFill>
                  </a:uFill>
                </a:defRPr>
              </a:lvl1pPr>
            </a:lstStyle>
            <a:p>
              <a:r>
                <a:t>All potential customers (entire market)</a:t>
              </a:r>
            </a:p>
          </p:txBody>
        </p:sp>
        <p:sp>
          <p:nvSpPr>
            <p:cNvPr id="1401" name="Customers whose needs the company aims to fulfill…"/>
            <p:cNvSpPr txBox="1"/>
            <p:nvPr/>
          </p:nvSpPr>
          <p:spPr>
            <a:xfrm>
              <a:off x="6096412" y="2165098"/>
              <a:ext cx="2640037" cy="96484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t">
              <a:noAutofit/>
            </a:bodyPr>
            <a:lstStyle/>
            <a:p>
              <a:pPr defTabSz="914400">
                <a:lnSpc>
                  <a:spcPct val="90000"/>
                </a:lnSpc>
                <a:buClr>
                  <a:srgbClr val="000000"/>
                </a:buClr>
                <a:buFont typeface="Century Gothic"/>
                <a:defRPr>
                  <a:uFill>
                    <a:solidFill>
                      <a:srgbClr val="FFA57D"/>
                    </a:solidFill>
                  </a:uFill>
                </a:defRPr>
              </a:pPr>
              <a:r>
                <a:t>Customers whose needs the company aims to fulfill</a:t>
              </a:r>
            </a:p>
            <a:p>
              <a:pPr defTabSz="914400">
                <a:lnSpc>
                  <a:spcPct val="90000"/>
                </a:lnSpc>
                <a:buClr>
                  <a:srgbClr val="000000"/>
                </a:buClr>
                <a:buFont typeface="Century Gothic"/>
                <a:defRPr>
                  <a:uFill>
                    <a:solidFill>
                      <a:srgbClr val="FFA57D"/>
                    </a:solidFill>
                  </a:uFill>
                </a:defRPr>
              </a:pPr>
              <a:r>
                <a:t>(target market)</a:t>
              </a:r>
            </a:p>
          </p:txBody>
        </p:sp>
        <p:sp>
          <p:nvSpPr>
            <p:cNvPr id="1402" name="Defining market…"/>
            <p:cNvSpPr txBox="1"/>
            <p:nvPr/>
          </p:nvSpPr>
          <p:spPr>
            <a:xfrm>
              <a:off x="1873409" y="96318"/>
              <a:ext cx="1512926" cy="73243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t">
              <a:noAutofit/>
            </a:bodyPr>
            <a:lstStyle/>
            <a:p>
              <a:pPr defTabSz="914400">
                <a:lnSpc>
                  <a:spcPct val="90000"/>
                </a:lnSpc>
                <a:buClr>
                  <a:srgbClr val="000000"/>
                </a:buClr>
                <a:buFont typeface="Century Gothic"/>
                <a:defRPr>
                  <a:uFill>
                    <a:solidFill>
                      <a:srgbClr val="FFA57D"/>
                    </a:solidFill>
                  </a:uFill>
                </a:defRPr>
              </a:pPr>
              <a:r>
                <a:t>Defining market</a:t>
              </a:r>
            </a:p>
            <a:p>
              <a:pPr defTabSz="914400">
                <a:lnSpc>
                  <a:spcPct val="90000"/>
                </a:lnSpc>
                <a:buClr>
                  <a:srgbClr val="000000"/>
                </a:buClr>
                <a:buFont typeface="Century Gothic"/>
                <a:defRPr>
                  <a:uFill>
                    <a:solidFill>
                      <a:srgbClr val="FFA57D"/>
                    </a:solidFill>
                  </a:uFill>
                </a:defRPr>
              </a:pPr>
              <a:r>
                <a:t>segments</a:t>
              </a:r>
            </a:p>
          </p:txBody>
        </p:sp>
        <p:sp>
          <p:nvSpPr>
            <p:cNvPr id="1403" name="Identifying target customers"/>
            <p:cNvSpPr txBox="1"/>
            <p:nvPr/>
          </p:nvSpPr>
          <p:spPr>
            <a:xfrm>
              <a:off x="5049842" y="96318"/>
              <a:ext cx="1512926" cy="73243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 defTabSz="914400">
                <a:lnSpc>
                  <a:spcPct val="90000"/>
                </a:lnSpc>
                <a:buClr>
                  <a:srgbClr val="000000"/>
                </a:buClr>
                <a:buFont typeface="Century Gothic"/>
                <a:defRPr>
                  <a:uFill>
                    <a:solidFill>
                      <a:srgbClr val="FFA57D"/>
                    </a:solidFill>
                  </a:uFill>
                </a:defRPr>
              </a:lvl1pPr>
            </a:lstStyle>
            <a:p>
              <a:r>
                <a:t>Identifying target customers</a:t>
              </a:r>
            </a:p>
          </p:txBody>
        </p:sp>
        <p:grpSp>
          <p:nvGrpSpPr>
            <p:cNvPr id="1451" name="Group"/>
            <p:cNvGrpSpPr/>
            <p:nvPr/>
          </p:nvGrpSpPr>
          <p:grpSpPr>
            <a:xfrm>
              <a:off x="0" y="6732"/>
              <a:ext cx="2132964" cy="2050474"/>
              <a:chOff x="0" y="0"/>
              <a:chExt cx="2132963" cy="2050473"/>
            </a:xfrm>
          </p:grpSpPr>
          <p:sp>
            <p:nvSpPr>
              <p:cNvPr id="1404" name="Oval"/>
              <p:cNvSpPr/>
              <p:nvPr/>
            </p:nvSpPr>
            <p:spPr>
              <a:xfrm>
                <a:off x="0" y="0"/>
                <a:ext cx="2132964" cy="2050474"/>
              </a:xfrm>
              <a:prstGeom prst="ellipse">
                <a:avLst/>
              </a:prstGeom>
              <a:noFill/>
              <a:ln w="9525" cap="flat">
                <a:solidFill>
                  <a:schemeClr val="accent1">
                    <a:hueOff val="300931"/>
                    <a:lumOff val="-21745"/>
                  </a:schemeClr>
                </a:solidFill>
                <a:prstDash val="solid"/>
                <a:miter lim="400000"/>
              </a:ln>
              <a:effectLst/>
            </p:spPr>
            <p:txBody>
              <a:bodyPr wrap="square" lIns="38100" tIns="38100" rIns="38100" bIns="38100" numCol="1" anchor="t">
                <a:noAutofit/>
              </a:bodyPr>
              <a:lstStyle/>
              <a:p>
                <a:pPr algn="l" defTabSz="914400">
                  <a:buClr>
                    <a:srgbClr val="000000"/>
                  </a:buClr>
                  <a:defRPr sz="2400" b="1">
                    <a:solidFill>
                      <a:srgbClr val="FFFFFF"/>
                    </a:solidFill>
                    <a:uFill>
                      <a:solidFill>
                        <a:srgbClr val="FFFFFF"/>
                      </a:solidFill>
                    </a:uFill>
                    <a:latin typeface="Tahoma"/>
                    <a:ea typeface="Tahoma"/>
                    <a:cs typeface="Tahoma"/>
                    <a:sym typeface="Tahoma"/>
                  </a:defRPr>
                </a:pPr>
                <a:endParaRPr/>
              </a:p>
            </p:txBody>
          </p:sp>
          <p:sp>
            <p:nvSpPr>
              <p:cNvPr id="1405" name="Circle"/>
              <p:cNvSpPr/>
              <p:nvPr/>
            </p:nvSpPr>
            <p:spPr>
              <a:xfrm>
                <a:off x="157607" y="598908"/>
                <a:ext cx="125854" cy="122316"/>
              </a:xfrm>
              <a:prstGeom prst="ellipse">
                <a:avLst/>
              </a:prstGeom>
              <a:solidFill>
                <a:srgbClr val="FFA400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1406" name="Rectangle"/>
              <p:cNvSpPr/>
              <p:nvPr/>
            </p:nvSpPr>
            <p:spPr>
              <a:xfrm>
                <a:off x="714487" y="1197816"/>
                <a:ext cx="139075" cy="125161"/>
              </a:xfrm>
              <a:prstGeom prst="rect">
                <a:avLst/>
              </a:prstGeom>
              <a:solidFill>
                <a:srgbClr val="253A6C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38100" tIns="38100" rIns="38100" bIns="38100" numCol="1" anchor="t">
                <a:noAutofit/>
              </a:bodyPr>
              <a:lstStyle/>
              <a:p>
                <a:pPr algn="l" defTabSz="914400">
                  <a:buClr>
                    <a:srgbClr val="000000"/>
                  </a:buClr>
                  <a:defRPr sz="2400" b="1">
                    <a:uFill>
                      <a:solidFill>
                        <a:srgbClr val="000000"/>
                      </a:solidFill>
                    </a:uFill>
                    <a:latin typeface="Tahoma"/>
                    <a:ea typeface="Tahoma"/>
                    <a:cs typeface="Tahoma"/>
                    <a:sym typeface="Tahoma"/>
                  </a:defRPr>
                </a:pPr>
                <a:endParaRPr/>
              </a:p>
            </p:txBody>
          </p:sp>
          <p:sp>
            <p:nvSpPr>
              <p:cNvPr id="1407" name="Rectangle"/>
              <p:cNvSpPr/>
              <p:nvPr/>
            </p:nvSpPr>
            <p:spPr>
              <a:xfrm>
                <a:off x="609415" y="746008"/>
                <a:ext cx="141935" cy="125161"/>
              </a:xfrm>
              <a:prstGeom prst="rect">
                <a:avLst/>
              </a:prstGeom>
              <a:solidFill>
                <a:srgbClr val="253A6C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38100" tIns="38100" rIns="38100" bIns="38100" numCol="1" anchor="t">
                <a:noAutofit/>
              </a:bodyPr>
              <a:lstStyle/>
              <a:p>
                <a:pPr algn="l" defTabSz="914400">
                  <a:buClr>
                    <a:srgbClr val="000000"/>
                  </a:buClr>
                  <a:defRPr sz="2400" b="1">
                    <a:uFill>
                      <a:solidFill>
                        <a:srgbClr val="000000"/>
                      </a:solidFill>
                    </a:uFill>
                    <a:latin typeface="Tahoma"/>
                    <a:ea typeface="Tahoma"/>
                    <a:cs typeface="Tahoma"/>
                    <a:sym typeface="Tahoma"/>
                  </a:defRPr>
                </a:pPr>
                <a:endParaRPr/>
              </a:p>
            </p:txBody>
          </p:sp>
          <p:sp>
            <p:nvSpPr>
              <p:cNvPr id="1408" name="Triangle"/>
              <p:cNvSpPr/>
              <p:nvPr/>
            </p:nvSpPr>
            <p:spPr>
              <a:xfrm>
                <a:off x="556879" y="1449988"/>
                <a:ext cx="157320" cy="15360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10996" y="0"/>
                    </a:ln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5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1409" name="Circle"/>
              <p:cNvSpPr/>
              <p:nvPr/>
            </p:nvSpPr>
            <p:spPr>
              <a:xfrm>
                <a:off x="588401" y="220650"/>
                <a:ext cx="122995" cy="125161"/>
              </a:xfrm>
              <a:prstGeom prst="ellipse">
                <a:avLst/>
              </a:prstGeom>
              <a:solidFill>
                <a:srgbClr val="FFA400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1410" name="Circle"/>
              <p:cNvSpPr/>
              <p:nvPr/>
            </p:nvSpPr>
            <p:spPr>
              <a:xfrm>
                <a:off x="1565567" y="1103252"/>
                <a:ext cx="122995" cy="125160"/>
              </a:xfrm>
              <a:prstGeom prst="ellipse">
                <a:avLst/>
              </a:prstGeom>
              <a:solidFill>
                <a:srgbClr val="FFD67E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1411" name="Circle"/>
              <p:cNvSpPr/>
              <p:nvPr/>
            </p:nvSpPr>
            <p:spPr>
              <a:xfrm>
                <a:off x="851080" y="651444"/>
                <a:ext cx="122994" cy="122316"/>
              </a:xfrm>
              <a:prstGeom prst="ellipse">
                <a:avLst/>
              </a:prstGeom>
              <a:solidFill>
                <a:srgbClr val="FFA400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1412" name="Circle"/>
              <p:cNvSpPr/>
              <p:nvPr/>
            </p:nvSpPr>
            <p:spPr>
              <a:xfrm>
                <a:off x="1733682" y="462315"/>
                <a:ext cx="125854" cy="125160"/>
              </a:xfrm>
              <a:prstGeom prst="ellipse">
                <a:avLst/>
              </a:prstGeom>
              <a:solidFill>
                <a:srgbClr val="FFA400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1413" name="Circle"/>
              <p:cNvSpPr/>
              <p:nvPr/>
            </p:nvSpPr>
            <p:spPr>
              <a:xfrm>
                <a:off x="336229" y="935137"/>
                <a:ext cx="122995" cy="125161"/>
              </a:xfrm>
              <a:prstGeom prst="ellipse">
                <a:avLst/>
              </a:prstGeom>
              <a:solidFill>
                <a:srgbClr val="FFA400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1414" name="Triangle"/>
              <p:cNvSpPr/>
              <p:nvPr/>
            </p:nvSpPr>
            <p:spPr>
              <a:xfrm>
                <a:off x="1754696" y="1124266"/>
                <a:ext cx="154458" cy="15360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10800" y="0"/>
                    </a:ln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5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1415" name="Shape"/>
              <p:cNvSpPr/>
              <p:nvPr/>
            </p:nvSpPr>
            <p:spPr>
              <a:xfrm>
                <a:off x="1040209" y="1849261"/>
                <a:ext cx="122993" cy="12516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800"/>
                    </a:moveTo>
                    <a:cubicBezTo>
                      <a:pt x="21600" y="16691"/>
                      <a:pt x="17079" y="21600"/>
                      <a:pt x="10549" y="21600"/>
                    </a:cubicBezTo>
                    <a:cubicBezTo>
                      <a:pt x="5023" y="21600"/>
                      <a:pt x="0" y="16691"/>
                      <a:pt x="0" y="10800"/>
                    </a:cubicBezTo>
                    <a:cubicBezTo>
                      <a:pt x="0" y="4909"/>
                      <a:pt x="5023" y="0"/>
                      <a:pt x="10549" y="0"/>
                    </a:cubicBezTo>
                    <a:cubicBezTo>
                      <a:pt x="17079" y="0"/>
                      <a:pt x="21600" y="4909"/>
                      <a:pt x="21600" y="10800"/>
                    </a:cubicBezTo>
                  </a:path>
                </a:pathLst>
              </a:custGeom>
              <a:solidFill>
                <a:srgbClr val="FFA400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1416" name="Circle"/>
              <p:cNvSpPr/>
              <p:nvPr/>
            </p:nvSpPr>
            <p:spPr>
              <a:xfrm>
                <a:off x="945644" y="367750"/>
                <a:ext cx="122995" cy="125161"/>
              </a:xfrm>
              <a:prstGeom prst="ellipse">
                <a:avLst/>
              </a:prstGeom>
              <a:solidFill>
                <a:srgbClr val="FFA400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1417" name="Circle"/>
              <p:cNvSpPr/>
              <p:nvPr/>
            </p:nvSpPr>
            <p:spPr>
              <a:xfrm>
                <a:off x="451808" y="1670639"/>
                <a:ext cx="125854" cy="125161"/>
              </a:xfrm>
              <a:prstGeom prst="ellipse">
                <a:avLst/>
              </a:prstGeom>
              <a:solidFill>
                <a:srgbClr val="FFA400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1418" name="Circle"/>
              <p:cNvSpPr/>
              <p:nvPr/>
            </p:nvSpPr>
            <p:spPr>
              <a:xfrm>
                <a:off x="1239845" y="1544553"/>
                <a:ext cx="125854" cy="122316"/>
              </a:xfrm>
              <a:prstGeom prst="ellipse">
                <a:avLst/>
              </a:prstGeom>
              <a:solidFill>
                <a:srgbClr val="FFA400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1419" name="Rectangle"/>
              <p:cNvSpPr/>
              <p:nvPr/>
            </p:nvSpPr>
            <p:spPr>
              <a:xfrm>
                <a:off x="724994" y="1775710"/>
                <a:ext cx="139075" cy="125161"/>
              </a:xfrm>
              <a:prstGeom prst="rect">
                <a:avLst/>
              </a:prstGeom>
              <a:solidFill>
                <a:srgbClr val="253A6C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38100" tIns="38100" rIns="38100" bIns="38100" numCol="1" anchor="t">
                <a:noAutofit/>
              </a:bodyPr>
              <a:lstStyle/>
              <a:p>
                <a:pPr algn="l" defTabSz="914400">
                  <a:buClr>
                    <a:srgbClr val="000000"/>
                  </a:buClr>
                  <a:defRPr sz="2400" b="1">
                    <a:uFill>
                      <a:solidFill>
                        <a:srgbClr val="000000"/>
                      </a:solidFill>
                    </a:uFill>
                    <a:latin typeface="Tahoma"/>
                    <a:ea typeface="Tahoma"/>
                    <a:cs typeface="Tahoma"/>
                    <a:sym typeface="Tahoma"/>
                  </a:defRPr>
                </a:pPr>
                <a:endParaRPr/>
              </a:p>
            </p:txBody>
          </p:sp>
          <p:sp>
            <p:nvSpPr>
              <p:cNvPr id="1420" name="Rectangle"/>
              <p:cNvSpPr/>
              <p:nvPr/>
            </p:nvSpPr>
            <p:spPr>
              <a:xfrm>
                <a:off x="1576074" y="861587"/>
                <a:ext cx="139075" cy="125161"/>
              </a:xfrm>
              <a:prstGeom prst="rect">
                <a:avLst/>
              </a:prstGeom>
              <a:solidFill>
                <a:srgbClr val="253A6C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38100" tIns="38100" rIns="38100" bIns="38100" numCol="1" anchor="t">
                <a:noAutofit/>
              </a:bodyPr>
              <a:lstStyle/>
              <a:p>
                <a:pPr algn="l" defTabSz="914400">
                  <a:buClr>
                    <a:srgbClr val="000000"/>
                  </a:buClr>
                  <a:defRPr sz="2400" b="1">
                    <a:uFill>
                      <a:solidFill>
                        <a:srgbClr val="000000"/>
                      </a:solidFill>
                    </a:uFill>
                    <a:latin typeface="Tahoma"/>
                    <a:ea typeface="Tahoma"/>
                    <a:cs typeface="Tahoma"/>
                    <a:sym typeface="Tahoma"/>
                  </a:defRPr>
                </a:pPr>
                <a:endParaRPr/>
              </a:p>
            </p:txBody>
          </p:sp>
          <p:sp>
            <p:nvSpPr>
              <p:cNvPr id="1421" name="Rectangle"/>
              <p:cNvSpPr/>
              <p:nvPr/>
            </p:nvSpPr>
            <p:spPr>
              <a:xfrm>
                <a:off x="672458" y="451808"/>
                <a:ext cx="141935" cy="122316"/>
              </a:xfrm>
              <a:prstGeom prst="rect">
                <a:avLst/>
              </a:prstGeom>
              <a:solidFill>
                <a:srgbClr val="253A6C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38100" tIns="38100" rIns="38100" bIns="38100" numCol="1" anchor="t">
                <a:noAutofit/>
              </a:bodyPr>
              <a:lstStyle/>
              <a:p>
                <a:pPr algn="l" defTabSz="914400">
                  <a:buClr>
                    <a:srgbClr val="000000"/>
                  </a:buClr>
                  <a:defRPr sz="2400" b="1">
                    <a:uFill>
                      <a:solidFill>
                        <a:srgbClr val="000000"/>
                      </a:solidFill>
                    </a:uFill>
                    <a:latin typeface="Tahoma"/>
                    <a:ea typeface="Tahoma"/>
                    <a:cs typeface="Tahoma"/>
                    <a:sym typeface="Tahoma"/>
                  </a:defRPr>
                </a:pPr>
                <a:endParaRPr/>
              </a:p>
            </p:txBody>
          </p:sp>
          <p:sp>
            <p:nvSpPr>
              <p:cNvPr id="1422" name="Triangle"/>
              <p:cNvSpPr/>
              <p:nvPr/>
            </p:nvSpPr>
            <p:spPr>
              <a:xfrm>
                <a:off x="1313395" y="882601"/>
                <a:ext cx="157319" cy="15645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10996" y="0"/>
                    </a:ln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5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1423" name="Triangle"/>
              <p:cNvSpPr/>
              <p:nvPr/>
            </p:nvSpPr>
            <p:spPr>
              <a:xfrm>
                <a:off x="378257" y="619922"/>
                <a:ext cx="154459" cy="1564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10800" y="0"/>
                    </a:ln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5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1424" name="Triangle"/>
              <p:cNvSpPr/>
              <p:nvPr/>
            </p:nvSpPr>
            <p:spPr>
              <a:xfrm>
                <a:off x="1849261" y="693472"/>
                <a:ext cx="157317" cy="15360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10996" y="0"/>
                    </a:ln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5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1425" name="Triangle"/>
              <p:cNvSpPr/>
              <p:nvPr/>
            </p:nvSpPr>
            <p:spPr>
              <a:xfrm>
                <a:off x="357243" y="325721"/>
                <a:ext cx="154458" cy="15360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10800" y="0"/>
                    </a:ln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5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1426" name="Triangle"/>
              <p:cNvSpPr/>
              <p:nvPr/>
            </p:nvSpPr>
            <p:spPr>
              <a:xfrm>
                <a:off x="956152" y="1565567"/>
                <a:ext cx="154458" cy="15360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10800" y="0"/>
                    </a:ln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5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1427" name="Triangle"/>
              <p:cNvSpPr/>
              <p:nvPr/>
            </p:nvSpPr>
            <p:spPr>
              <a:xfrm>
                <a:off x="1544553" y="1576074"/>
                <a:ext cx="154458" cy="15360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10800" y="0"/>
                    </a:ln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5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1428" name="Triangle"/>
              <p:cNvSpPr/>
              <p:nvPr/>
            </p:nvSpPr>
            <p:spPr>
              <a:xfrm>
                <a:off x="1250352" y="367750"/>
                <a:ext cx="154458" cy="15360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10800" y="0"/>
                    </a:ln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5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1429" name="Rectangle"/>
              <p:cNvSpPr/>
              <p:nvPr/>
            </p:nvSpPr>
            <p:spPr>
              <a:xfrm>
                <a:off x="1355424" y="1733682"/>
                <a:ext cx="141935" cy="122316"/>
              </a:xfrm>
              <a:prstGeom prst="rect">
                <a:avLst/>
              </a:prstGeom>
              <a:solidFill>
                <a:srgbClr val="253A6C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38100" tIns="38100" rIns="38100" bIns="38100" numCol="1" anchor="t">
                <a:noAutofit/>
              </a:bodyPr>
              <a:lstStyle/>
              <a:p>
                <a:pPr algn="l" defTabSz="914400">
                  <a:buClr>
                    <a:srgbClr val="000000"/>
                  </a:buClr>
                  <a:defRPr sz="2400" b="1">
                    <a:uFill>
                      <a:solidFill>
                        <a:srgbClr val="000000"/>
                      </a:solidFill>
                    </a:uFill>
                    <a:latin typeface="Tahoma"/>
                    <a:ea typeface="Tahoma"/>
                    <a:cs typeface="Tahoma"/>
                    <a:sym typeface="Tahoma"/>
                  </a:defRPr>
                </a:pPr>
                <a:endParaRPr/>
              </a:p>
            </p:txBody>
          </p:sp>
          <p:sp>
            <p:nvSpPr>
              <p:cNvPr id="1430" name="Rectangle"/>
              <p:cNvSpPr/>
              <p:nvPr/>
            </p:nvSpPr>
            <p:spPr>
              <a:xfrm>
                <a:off x="830066" y="966659"/>
                <a:ext cx="141935" cy="122315"/>
              </a:xfrm>
              <a:prstGeom prst="rect">
                <a:avLst/>
              </a:prstGeom>
              <a:solidFill>
                <a:srgbClr val="253A6C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38100" tIns="38100" rIns="38100" bIns="38100" numCol="1" anchor="t">
                <a:noAutofit/>
              </a:bodyPr>
              <a:lstStyle/>
              <a:p>
                <a:pPr algn="l" defTabSz="914400">
                  <a:buClr>
                    <a:srgbClr val="000000"/>
                  </a:buClr>
                  <a:defRPr sz="2400" b="1">
                    <a:uFill>
                      <a:solidFill>
                        <a:srgbClr val="000000"/>
                      </a:solidFill>
                    </a:uFill>
                    <a:latin typeface="Tahoma"/>
                    <a:ea typeface="Tahoma"/>
                    <a:cs typeface="Tahoma"/>
                    <a:sym typeface="Tahoma"/>
                  </a:defRPr>
                </a:pPr>
                <a:endParaRPr/>
              </a:p>
            </p:txBody>
          </p:sp>
          <p:sp>
            <p:nvSpPr>
              <p:cNvPr id="1431" name="Rectangle"/>
              <p:cNvSpPr/>
              <p:nvPr/>
            </p:nvSpPr>
            <p:spPr>
              <a:xfrm>
                <a:off x="1071731" y="1323902"/>
                <a:ext cx="141935" cy="125161"/>
              </a:xfrm>
              <a:prstGeom prst="rect">
                <a:avLst/>
              </a:prstGeom>
              <a:solidFill>
                <a:srgbClr val="253A6C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38100" tIns="38100" rIns="38100" bIns="38100" numCol="1" anchor="t">
                <a:noAutofit/>
              </a:bodyPr>
              <a:lstStyle/>
              <a:p>
                <a:pPr algn="l" defTabSz="914400">
                  <a:buClr>
                    <a:srgbClr val="000000"/>
                  </a:buClr>
                  <a:defRPr sz="2400" b="1">
                    <a:uFill>
                      <a:solidFill>
                        <a:srgbClr val="000000"/>
                      </a:solidFill>
                    </a:uFill>
                    <a:latin typeface="Tahoma"/>
                    <a:ea typeface="Tahoma"/>
                    <a:cs typeface="Tahoma"/>
                    <a:sym typeface="Tahoma"/>
                  </a:defRPr>
                </a:pPr>
                <a:endParaRPr/>
              </a:p>
            </p:txBody>
          </p:sp>
          <p:sp>
            <p:nvSpPr>
              <p:cNvPr id="1432" name="Rectangle"/>
              <p:cNvSpPr/>
              <p:nvPr/>
            </p:nvSpPr>
            <p:spPr>
              <a:xfrm>
                <a:off x="283693" y="1460495"/>
                <a:ext cx="139076" cy="125161"/>
              </a:xfrm>
              <a:prstGeom prst="rect">
                <a:avLst/>
              </a:prstGeom>
              <a:solidFill>
                <a:srgbClr val="253A6C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38100" tIns="38100" rIns="38100" bIns="38100" numCol="1" anchor="t">
                <a:noAutofit/>
              </a:bodyPr>
              <a:lstStyle/>
              <a:p>
                <a:pPr algn="l" defTabSz="914400">
                  <a:buClr>
                    <a:srgbClr val="000000"/>
                  </a:buClr>
                  <a:defRPr sz="2400" b="1">
                    <a:uFill>
                      <a:solidFill>
                        <a:srgbClr val="000000"/>
                      </a:solidFill>
                    </a:uFill>
                    <a:latin typeface="Tahoma"/>
                    <a:ea typeface="Tahoma"/>
                    <a:cs typeface="Tahoma"/>
                    <a:sym typeface="Tahoma"/>
                  </a:defRPr>
                </a:pPr>
                <a:endParaRPr/>
              </a:p>
            </p:txBody>
          </p:sp>
          <p:sp>
            <p:nvSpPr>
              <p:cNvPr id="1433" name="Triangle"/>
              <p:cNvSpPr/>
              <p:nvPr/>
            </p:nvSpPr>
            <p:spPr>
              <a:xfrm>
                <a:off x="136593" y="1124266"/>
                <a:ext cx="148737" cy="14791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10800" y="0"/>
                    </a:ln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5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1434" name="Triangle"/>
              <p:cNvSpPr/>
              <p:nvPr/>
            </p:nvSpPr>
            <p:spPr>
              <a:xfrm>
                <a:off x="1555060" y="577894"/>
                <a:ext cx="148737" cy="14791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10800" y="0"/>
                    </a:ln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5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1435" name="Rectangle"/>
              <p:cNvSpPr/>
              <p:nvPr/>
            </p:nvSpPr>
            <p:spPr>
              <a:xfrm>
                <a:off x="1912304" y="998180"/>
                <a:ext cx="141935" cy="122317"/>
              </a:xfrm>
              <a:prstGeom prst="rect">
                <a:avLst/>
              </a:prstGeom>
              <a:solidFill>
                <a:srgbClr val="253A6C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38100" tIns="38100" rIns="38100" bIns="38100" numCol="1" anchor="t">
                <a:noAutofit/>
              </a:bodyPr>
              <a:lstStyle/>
              <a:p>
                <a:pPr algn="l" defTabSz="914400">
                  <a:buClr>
                    <a:srgbClr val="000000"/>
                  </a:buClr>
                  <a:defRPr sz="2400" b="1">
                    <a:uFill>
                      <a:solidFill>
                        <a:srgbClr val="000000"/>
                      </a:solidFill>
                    </a:uFill>
                    <a:latin typeface="Tahoma"/>
                    <a:ea typeface="Tahoma"/>
                    <a:cs typeface="Tahoma"/>
                    <a:sym typeface="Tahoma"/>
                  </a:defRPr>
                </a:pPr>
                <a:endParaRPr/>
              </a:p>
            </p:txBody>
          </p:sp>
          <p:sp>
            <p:nvSpPr>
              <p:cNvPr id="1436" name="Shape"/>
              <p:cNvSpPr/>
              <p:nvPr/>
            </p:nvSpPr>
            <p:spPr>
              <a:xfrm>
                <a:off x="1281874" y="1176802"/>
                <a:ext cx="122995" cy="12516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800"/>
                    </a:moveTo>
                    <a:cubicBezTo>
                      <a:pt x="21600" y="16691"/>
                      <a:pt x="17079" y="21600"/>
                      <a:pt x="10549" y="21600"/>
                    </a:cubicBezTo>
                    <a:cubicBezTo>
                      <a:pt x="5023" y="21600"/>
                      <a:pt x="0" y="16691"/>
                      <a:pt x="0" y="10800"/>
                    </a:cubicBezTo>
                    <a:cubicBezTo>
                      <a:pt x="0" y="4909"/>
                      <a:pt x="5023" y="0"/>
                      <a:pt x="10549" y="0"/>
                    </a:cubicBezTo>
                    <a:cubicBezTo>
                      <a:pt x="17079" y="0"/>
                      <a:pt x="21600" y="4909"/>
                      <a:pt x="21600" y="10800"/>
                    </a:cubicBezTo>
                  </a:path>
                </a:pathLst>
              </a:custGeom>
              <a:solidFill>
                <a:srgbClr val="FFA400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1437" name="Circle"/>
              <p:cNvSpPr/>
              <p:nvPr/>
            </p:nvSpPr>
            <p:spPr>
              <a:xfrm>
                <a:off x="1061223" y="830066"/>
                <a:ext cx="125854" cy="125160"/>
              </a:xfrm>
              <a:prstGeom prst="ellipse">
                <a:avLst/>
              </a:prstGeom>
              <a:solidFill>
                <a:srgbClr val="FFA400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1438" name="Rectangle"/>
              <p:cNvSpPr/>
              <p:nvPr/>
            </p:nvSpPr>
            <p:spPr>
              <a:xfrm>
                <a:off x="1565567" y="283693"/>
                <a:ext cx="139076" cy="122315"/>
              </a:xfrm>
              <a:prstGeom prst="rect">
                <a:avLst/>
              </a:prstGeom>
              <a:solidFill>
                <a:srgbClr val="253A6C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38100" tIns="38100" rIns="38100" bIns="38100" numCol="1" anchor="t">
                <a:noAutofit/>
              </a:bodyPr>
              <a:lstStyle/>
              <a:p>
                <a:pPr algn="l" defTabSz="914400">
                  <a:buClr>
                    <a:srgbClr val="000000"/>
                  </a:buClr>
                  <a:defRPr sz="2400" b="1">
                    <a:uFill>
                      <a:solidFill>
                        <a:srgbClr val="000000"/>
                      </a:solidFill>
                    </a:uFill>
                    <a:latin typeface="Tahoma"/>
                    <a:ea typeface="Tahoma"/>
                    <a:cs typeface="Tahoma"/>
                    <a:sym typeface="Tahoma"/>
                  </a:defRPr>
                </a:pPr>
                <a:endParaRPr/>
              </a:p>
            </p:txBody>
          </p:sp>
          <p:sp>
            <p:nvSpPr>
              <p:cNvPr id="1439" name="Triangle"/>
              <p:cNvSpPr/>
              <p:nvPr/>
            </p:nvSpPr>
            <p:spPr>
              <a:xfrm>
                <a:off x="546372" y="945644"/>
                <a:ext cx="148738" cy="14791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10800" y="0"/>
                    </a:ln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5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1440" name="Rectangle"/>
              <p:cNvSpPr/>
              <p:nvPr/>
            </p:nvSpPr>
            <p:spPr>
              <a:xfrm>
                <a:off x="1082238" y="126086"/>
                <a:ext cx="139076" cy="125160"/>
              </a:xfrm>
              <a:prstGeom prst="rect">
                <a:avLst/>
              </a:prstGeom>
              <a:solidFill>
                <a:srgbClr val="253A6C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38100" tIns="38100" rIns="38100" bIns="38100" numCol="1" anchor="t">
                <a:noAutofit/>
              </a:bodyPr>
              <a:lstStyle/>
              <a:p>
                <a:pPr algn="l" defTabSz="914400">
                  <a:buClr>
                    <a:srgbClr val="000000"/>
                  </a:buClr>
                  <a:defRPr sz="2400" b="1">
                    <a:uFill>
                      <a:solidFill>
                        <a:srgbClr val="000000"/>
                      </a:solidFill>
                    </a:uFill>
                    <a:latin typeface="Tahoma"/>
                    <a:ea typeface="Tahoma"/>
                    <a:cs typeface="Tahoma"/>
                    <a:sym typeface="Tahoma"/>
                  </a:defRPr>
                </a:pPr>
                <a:endParaRPr/>
              </a:p>
            </p:txBody>
          </p:sp>
          <p:sp>
            <p:nvSpPr>
              <p:cNvPr id="1441" name="Circle"/>
              <p:cNvSpPr/>
              <p:nvPr/>
            </p:nvSpPr>
            <p:spPr>
              <a:xfrm>
                <a:off x="1323902" y="640937"/>
                <a:ext cx="122995" cy="122316"/>
              </a:xfrm>
              <a:prstGeom prst="ellipse">
                <a:avLst/>
              </a:prstGeom>
              <a:solidFill>
                <a:srgbClr val="FFA400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1442" name="Rectangle"/>
              <p:cNvSpPr/>
              <p:nvPr/>
            </p:nvSpPr>
            <p:spPr>
              <a:xfrm>
                <a:off x="94564" y="872094"/>
                <a:ext cx="139076" cy="122316"/>
              </a:xfrm>
              <a:prstGeom prst="rect">
                <a:avLst/>
              </a:prstGeom>
              <a:solidFill>
                <a:srgbClr val="253A6C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38100" tIns="38100" rIns="38100" bIns="38100" numCol="1" anchor="t">
                <a:noAutofit/>
              </a:bodyPr>
              <a:lstStyle/>
              <a:p>
                <a:pPr algn="l" defTabSz="914400">
                  <a:buClr>
                    <a:srgbClr val="000000"/>
                  </a:buClr>
                  <a:defRPr sz="2400" b="1">
                    <a:uFill>
                      <a:solidFill>
                        <a:srgbClr val="000000"/>
                      </a:solidFill>
                    </a:uFill>
                    <a:latin typeface="Tahoma"/>
                    <a:ea typeface="Tahoma"/>
                    <a:cs typeface="Tahoma"/>
                    <a:sym typeface="Tahoma"/>
                  </a:defRPr>
                </a:pPr>
                <a:endParaRPr/>
              </a:p>
            </p:txBody>
          </p:sp>
          <p:sp>
            <p:nvSpPr>
              <p:cNvPr id="1443" name="Rectangle"/>
              <p:cNvSpPr/>
              <p:nvPr/>
            </p:nvSpPr>
            <p:spPr>
              <a:xfrm>
                <a:off x="1449988" y="1355424"/>
                <a:ext cx="139076" cy="122316"/>
              </a:xfrm>
              <a:prstGeom prst="rect">
                <a:avLst/>
              </a:prstGeom>
              <a:solidFill>
                <a:srgbClr val="253A6C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38100" tIns="38100" rIns="38100" bIns="38100" numCol="1" anchor="t">
                <a:noAutofit/>
              </a:bodyPr>
              <a:lstStyle/>
              <a:p>
                <a:pPr algn="l" defTabSz="914400">
                  <a:buClr>
                    <a:srgbClr val="000000"/>
                  </a:buClr>
                  <a:defRPr sz="2400" b="1">
                    <a:uFill>
                      <a:solidFill>
                        <a:srgbClr val="000000"/>
                      </a:solidFill>
                    </a:uFill>
                    <a:latin typeface="Tahoma"/>
                    <a:ea typeface="Tahoma"/>
                    <a:cs typeface="Tahoma"/>
                    <a:sym typeface="Tahoma"/>
                  </a:defRPr>
                </a:pPr>
                <a:endParaRPr/>
              </a:p>
            </p:txBody>
          </p:sp>
          <p:sp>
            <p:nvSpPr>
              <p:cNvPr id="1444" name="Triangle"/>
              <p:cNvSpPr/>
              <p:nvPr/>
            </p:nvSpPr>
            <p:spPr>
              <a:xfrm>
                <a:off x="819558" y="94564"/>
                <a:ext cx="145878" cy="14791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11012" y="0"/>
                    </a:ln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5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1445" name="Rectangle"/>
              <p:cNvSpPr/>
              <p:nvPr/>
            </p:nvSpPr>
            <p:spPr>
              <a:xfrm>
                <a:off x="1071731" y="598908"/>
                <a:ext cx="139075" cy="125160"/>
              </a:xfrm>
              <a:prstGeom prst="rect">
                <a:avLst/>
              </a:prstGeom>
              <a:solidFill>
                <a:srgbClr val="253A6C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38100" tIns="38100" rIns="38100" bIns="38100" numCol="1" anchor="t">
                <a:noAutofit/>
              </a:bodyPr>
              <a:lstStyle/>
              <a:p>
                <a:pPr algn="l" defTabSz="914400">
                  <a:buClr>
                    <a:srgbClr val="000000"/>
                  </a:buClr>
                  <a:defRPr sz="2400" b="1">
                    <a:uFill>
                      <a:solidFill>
                        <a:srgbClr val="000000"/>
                      </a:solidFill>
                    </a:uFill>
                    <a:latin typeface="Tahoma"/>
                    <a:ea typeface="Tahoma"/>
                    <a:cs typeface="Tahoma"/>
                    <a:sym typeface="Tahoma"/>
                  </a:defRPr>
                </a:pPr>
                <a:endParaRPr/>
              </a:p>
            </p:txBody>
          </p:sp>
          <p:sp>
            <p:nvSpPr>
              <p:cNvPr id="1446" name="Triangle"/>
              <p:cNvSpPr/>
              <p:nvPr/>
            </p:nvSpPr>
            <p:spPr>
              <a:xfrm>
                <a:off x="1040209" y="1029702"/>
                <a:ext cx="145878" cy="14791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11012" y="0"/>
                    </a:ln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5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1447" name="Circle"/>
              <p:cNvSpPr/>
              <p:nvPr/>
            </p:nvSpPr>
            <p:spPr>
              <a:xfrm>
                <a:off x="451808" y="1218831"/>
                <a:ext cx="122995" cy="122316"/>
              </a:xfrm>
              <a:prstGeom prst="ellipse">
                <a:avLst/>
              </a:prstGeom>
              <a:solidFill>
                <a:srgbClr val="FFA400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1448" name="Shape"/>
              <p:cNvSpPr/>
              <p:nvPr/>
            </p:nvSpPr>
            <p:spPr>
              <a:xfrm>
                <a:off x="1765203" y="1407960"/>
                <a:ext cx="122994" cy="12516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800"/>
                    </a:moveTo>
                    <a:cubicBezTo>
                      <a:pt x="21600" y="16691"/>
                      <a:pt x="17079" y="21600"/>
                      <a:pt x="10549" y="21600"/>
                    </a:cubicBezTo>
                    <a:cubicBezTo>
                      <a:pt x="5023" y="21600"/>
                      <a:pt x="0" y="16691"/>
                      <a:pt x="0" y="10800"/>
                    </a:cubicBezTo>
                    <a:cubicBezTo>
                      <a:pt x="0" y="4909"/>
                      <a:pt x="5023" y="0"/>
                      <a:pt x="10549" y="0"/>
                    </a:cubicBezTo>
                    <a:cubicBezTo>
                      <a:pt x="17079" y="0"/>
                      <a:pt x="21600" y="4909"/>
                      <a:pt x="21600" y="10800"/>
                    </a:cubicBezTo>
                  </a:path>
                </a:pathLst>
              </a:custGeom>
              <a:solidFill>
                <a:srgbClr val="FFA400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1449" name="Circle"/>
              <p:cNvSpPr/>
              <p:nvPr/>
            </p:nvSpPr>
            <p:spPr>
              <a:xfrm>
                <a:off x="830066" y="1386945"/>
                <a:ext cx="125854" cy="122317"/>
              </a:xfrm>
              <a:prstGeom prst="ellipse">
                <a:avLst/>
              </a:prstGeom>
              <a:solidFill>
                <a:srgbClr val="FFA400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1450" name="Circle"/>
              <p:cNvSpPr/>
              <p:nvPr/>
            </p:nvSpPr>
            <p:spPr>
              <a:xfrm>
                <a:off x="1344917" y="126086"/>
                <a:ext cx="125854" cy="122316"/>
              </a:xfrm>
              <a:prstGeom prst="ellipse">
                <a:avLst/>
              </a:prstGeom>
              <a:solidFill>
                <a:srgbClr val="FFA400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</p:grpSp>
        <p:grpSp>
          <p:nvGrpSpPr>
            <p:cNvPr id="1503" name="Group"/>
            <p:cNvGrpSpPr/>
            <p:nvPr/>
          </p:nvGrpSpPr>
          <p:grpSpPr>
            <a:xfrm>
              <a:off x="6357983" y="-1"/>
              <a:ext cx="2146974" cy="2063939"/>
              <a:chOff x="0" y="-2454"/>
              <a:chExt cx="2146973" cy="2063937"/>
            </a:xfrm>
          </p:grpSpPr>
          <p:sp>
            <p:nvSpPr>
              <p:cNvPr id="1452" name="Rectangle"/>
              <p:cNvSpPr/>
              <p:nvPr/>
            </p:nvSpPr>
            <p:spPr>
              <a:xfrm>
                <a:off x="1116739" y="641708"/>
                <a:ext cx="139791" cy="125805"/>
              </a:xfrm>
              <a:prstGeom prst="rect">
                <a:avLst/>
              </a:prstGeom>
              <a:solidFill>
                <a:srgbClr val="253A6C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38100" tIns="38100" rIns="38100" bIns="38100" numCol="1" anchor="t">
                <a:noAutofit/>
              </a:bodyPr>
              <a:lstStyle/>
              <a:p>
                <a:pPr algn="l" defTabSz="914400">
                  <a:buClr>
                    <a:srgbClr val="000000"/>
                  </a:buClr>
                  <a:defRPr sz="2400" b="1">
                    <a:uFill>
                      <a:solidFill>
                        <a:srgbClr val="000000"/>
                      </a:solidFill>
                    </a:uFill>
                    <a:latin typeface="Tahoma"/>
                    <a:ea typeface="Tahoma"/>
                    <a:cs typeface="Tahoma"/>
                    <a:sym typeface="Tahoma"/>
                  </a:defRPr>
                </a:pPr>
                <a:endParaRPr/>
              </a:p>
            </p:txBody>
          </p:sp>
          <p:sp>
            <p:nvSpPr>
              <p:cNvPr id="1453" name="Oval"/>
              <p:cNvSpPr/>
              <p:nvPr/>
            </p:nvSpPr>
            <p:spPr>
              <a:xfrm>
                <a:off x="3027" y="452"/>
                <a:ext cx="2143947" cy="2061032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38100" tIns="38100" rIns="38100" bIns="38100" numCol="1" anchor="t">
                <a:noAutofit/>
              </a:bodyPr>
              <a:lstStyle/>
              <a:p>
                <a:pPr algn="l" defTabSz="914400">
                  <a:buClr>
                    <a:srgbClr val="000000"/>
                  </a:buClr>
                  <a:defRPr sz="2400" b="1">
                    <a:solidFill>
                      <a:srgbClr val="FFFFFF"/>
                    </a:solidFill>
                    <a:uFill>
                      <a:solidFill>
                        <a:srgbClr val="FFFFFF"/>
                      </a:solidFill>
                    </a:uFill>
                    <a:latin typeface="Tahoma"/>
                    <a:ea typeface="Tahoma"/>
                    <a:cs typeface="Tahoma"/>
                    <a:sym typeface="Tahoma"/>
                  </a:defRPr>
                </a:pPr>
                <a:endParaRPr/>
              </a:p>
            </p:txBody>
          </p:sp>
          <p:sp>
            <p:nvSpPr>
              <p:cNvPr id="1454" name="Circle"/>
              <p:cNvSpPr/>
              <p:nvPr/>
            </p:nvSpPr>
            <p:spPr>
              <a:xfrm>
                <a:off x="1060304" y="1335352"/>
                <a:ext cx="126502" cy="122947"/>
              </a:xfrm>
              <a:prstGeom prst="ellipse">
                <a:avLst/>
              </a:prstGeom>
              <a:solidFill>
                <a:srgbClr val="FFA400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1455" name="Line"/>
              <p:cNvSpPr/>
              <p:nvPr/>
            </p:nvSpPr>
            <p:spPr>
              <a:xfrm flipV="1">
                <a:off x="1070850" y="-2455"/>
                <a:ext cx="1" cy="1030573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1456" name="Rectangle"/>
              <p:cNvSpPr/>
              <p:nvPr/>
            </p:nvSpPr>
            <p:spPr>
              <a:xfrm>
                <a:off x="1758418" y="1192581"/>
                <a:ext cx="139791" cy="125805"/>
              </a:xfrm>
              <a:prstGeom prst="rect">
                <a:avLst/>
              </a:prstGeom>
              <a:solidFill>
                <a:srgbClr val="253A6C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38100" tIns="38100" rIns="38100" bIns="38100" numCol="1" anchor="t">
                <a:noAutofit/>
              </a:bodyPr>
              <a:lstStyle/>
              <a:p>
                <a:pPr algn="l" defTabSz="914400">
                  <a:buClr>
                    <a:srgbClr val="000000"/>
                  </a:buClr>
                  <a:defRPr sz="2400" b="1">
                    <a:uFill>
                      <a:solidFill>
                        <a:srgbClr val="000000"/>
                      </a:solidFill>
                    </a:uFill>
                    <a:latin typeface="Tahoma"/>
                    <a:ea typeface="Tahoma"/>
                    <a:cs typeface="Tahoma"/>
                    <a:sym typeface="Tahoma"/>
                  </a:defRPr>
                </a:pPr>
                <a:endParaRPr/>
              </a:p>
            </p:txBody>
          </p:sp>
          <p:sp>
            <p:nvSpPr>
              <p:cNvPr id="1457" name="Rectangle"/>
              <p:cNvSpPr/>
              <p:nvPr/>
            </p:nvSpPr>
            <p:spPr>
              <a:xfrm>
                <a:off x="1157899" y="409385"/>
                <a:ext cx="142666" cy="125805"/>
              </a:xfrm>
              <a:prstGeom prst="rect">
                <a:avLst/>
              </a:prstGeom>
              <a:solidFill>
                <a:srgbClr val="253A6C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38100" tIns="38100" rIns="38100" bIns="38100" numCol="1" anchor="t">
                <a:noAutofit/>
              </a:bodyPr>
              <a:lstStyle/>
              <a:p>
                <a:pPr algn="l" defTabSz="914400">
                  <a:buClr>
                    <a:srgbClr val="000000"/>
                  </a:buClr>
                  <a:defRPr sz="2400" b="1">
                    <a:uFill>
                      <a:solidFill>
                        <a:srgbClr val="000000"/>
                      </a:solidFill>
                    </a:uFill>
                    <a:latin typeface="Tahoma"/>
                    <a:ea typeface="Tahoma"/>
                    <a:cs typeface="Tahoma"/>
                    <a:sym typeface="Tahoma"/>
                  </a:defRPr>
                </a:pPr>
                <a:endParaRPr/>
              </a:p>
            </p:txBody>
          </p:sp>
          <p:sp>
            <p:nvSpPr>
              <p:cNvPr id="1458" name="Rectangle"/>
              <p:cNvSpPr/>
              <p:nvPr/>
            </p:nvSpPr>
            <p:spPr>
              <a:xfrm>
                <a:off x="1570799" y="707706"/>
                <a:ext cx="139791" cy="125805"/>
              </a:xfrm>
              <a:prstGeom prst="rect">
                <a:avLst/>
              </a:prstGeom>
              <a:solidFill>
                <a:srgbClr val="253A6C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38100" tIns="38100" rIns="38100" bIns="38100" numCol="1" anchor="t">
                <a:noAutofit/>
              </a:bodyPr>
              <a:lstStyle/>
              <a:p>
                <a:pPr algn="l" defTabSz="914400">
                  <a:buClr>
                    <a:srgbClr val="000000"/>
                  </a:buClr>
                  <a:defRPr sz="2400" b="1">
                    <a:uFill>
                      <a:solidFill>
                        <a:srgbClr val="000000"/>
                      </a:solidFill>
                    </a:uFill>
                    <a:latin typeface="Tahoma"/>
                    <a:ea typeface="Tahoma"/>
                    <a:cs typeface="Tahoma"/>
                    <a:sym typeface="Tahoma"/>
                  </a:defRPr>
                </a:pPr>
                <a:endParaRPr/>
              </a:p>
            </p:txBody>
          </p:sp>
          <p:sp>
            <p:nvSpPr>
              <p:cNvPr id="1459" name="Rectangle"/>
              <p:cNvSpPr/>
              <p:nvPr/>
            </p:nvSpPr>
            <p:spPr>
              <a:xfrm>
                <a:off x="1883840" y="759973"/>
                <a:ext cx="139791" cy="125805"/>
              </a:xfrm>
              <a:prstGeom prst="rect">
                <a:avLst/>
              </a:prstGeom>
              <a:solidFill>
                <a:srgbClr val="253A6C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38100" tIns="38100" rIns="38100" bIns="38100" numCol="1" anchor="t">
                <a:noAutofit/>
              </a:bodyPr>
              <a:lstStyle/>
              <a:p>
                <a:pPr algn="l" defTabSz="914400">
                  <a:buClr>
                    <a:srgbClr val="000000"/>
                  </a:buClr>
                  <a:defRPr sz="2400" b="1">
                    <a:uFill>
                      <a:solidFill>
                        <a:srgbClr val="000000"/>
                      </a:solidFill>
                    </a:uFill>
                    <a:latin typeface="Tahoma"/>
                    <a:ea typeface="Tahoma"/>
                    <a:cs typeface="Tahoma"/>
                    <a:sym typeface="Tahoma"/>
                  </a:defRPr>
                </a:pPr>
                <a:endParaRPr/>
              </a:p>
            </p:txBody>
          </p:sp>
          <p:sp>
            <p:nvSpPr>
              <p:cNvPr id="1460" name="Rectangle"/>
              <p:cNvSpPr/>
              <p:nvPr/>
            </p:nvSpPr>
            <p:spPr>
              <a:xfrm>
                <a:off x="1677991" y="951526"/>
                <a:ext cx="142666" cy="122947"/>
              </a:xfrm>
              <a:prstGeom prst="rect">
                <a:avLst/>
              </a:prstGeom>
              <a:solidFill>
                <a:srgbClr val="253A6C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38100" tIns="38100" rIns="38100" bIns="38100" numCol="1" anchor="t">
                <a:noAutofit/>
              </a:bodyPr>
              <a:lstStyle/>
              <a:p>
                <a:pPr algn="l" defTabSz="914400">
                  <a:buClr>
                    <a:srgbClr val="000000"/>
                  </a:buClr>
                  <a:defRPr sz="2400" b="1">
                    <a:uFill>
                      <a:solidFill>
                        <a:srgbClr val="000000"/>
                      </a:solidFill>
                    </a:uFill>
                    <a:latin typeface="Tahoma"/>
                    <a:ea typeface="Tahoma"/>
                    <a:cs typeface="Tahoma"/>
                    <a:sym typeface="Tahoma"/>
                  </a:defRPr>
                </a:pPr>
                <a:endParaRPr/>
              </a:p>
            </p:txBody>
          </p:sp>
          <p:sp>
            <p:nvSpPr>
              <p:cNvPr id="1461" name="Rectangle"/>
              <p:cNvSpPr/>
              <p:nvPr/>
            </p:nvSpPr>
            <p:spPr>
              <a:xfrm>
                <a:off x="1424886" y="1035648"/>
                <a:ext cx="142666" cy="122946"/>
              </a:xfrm>
              <a:prstGeom prst="rect">
                <a:avLst/>
              </a:prstGeom>
              <a:solidFill>
                <a:srgbClr val="253A6C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38100" tIns="38100" rIns="38100" bIns="38100" numCol="1" anchor="t">
                <a:noAutofit/>
              </a:bodyPr>
              <a:lstStyle/>
              <a:p>
                <a:pPr algn="l" defTabSz="914400">
                  <a:buClr>
                    <a:srgbClr val="000000"/>
                  </a:buClr>
                  <a:defRPr sz="2400" b="1">
                    <a:uFill>
                      <a:solidFill>
                        <a:srgbClr val="000000"/>
                      </a:solidFill>
                    </a:uFill>
                    <a:latin typeface="Tahoma"/>
                    <a:ea typeface="Tahoma"/>
                    <a:cs typeface="Tahoma"/>
                    <a:sym typeface="Tahoma"/>
                  </a:defRPr>
                </a:pPr>
                <a:endParaRPr/>
              </a:p>
            </p:txBody>
          </p:sp>
          <p:sp>
            <p:nvSpPr>
              <p:cNvPr id="1462" name="Rectangle"/>
              <p:cNvSpPr/>
              <p:nvPr/>
            </p:nvSpPr>
            <p:spPr>
              <a:xfrm>
                <a:off x="1159809" y="907472"/>
                <a:ext cx="142666" cy="122946"/>
              </a:xfrm>
              <a:prstGeom prst="rect">
                <a:avLst/>
              </a:prstGeom>
              <a:solidFill>
                <a:srgbClr val="253A6C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38100" tIns="38100" rIns="38100" bIns="38100" numCol="1" anchor="t">
                <a:noAutofit/>
              </a:bodyPr>
              <a:lstStyle/>
              <a:p>
                <a:pPr algn="l" defTabSz="914400">
                  <a:buClr>
                    <a:srgbClr val="000000"/>
                  </a:buClr>
                  <a:defRPr sz="2400" b="1">
                    <a:uFill>
                      <a:solidFill>
                        <a:srgbClr val="000000"/>
                      </a:solidFill>
                    </a:uFill>
                    <a:latin typeface="Tahoma"/>
                    <a:ea typeface="Tahoma"/>
                    <a:cs typeface="Tahoma"/>
                    <a:sym typeface="Tahoma"/>
                  </a:defRPr>
                </a:pPr>
                <a:endParaRPr/>
              </a:p>
            </p:txBody>
          </p:sp>
          <p:sp>
            <p:nvSpPr>
              <p:cNvPr id="1463" name="Rectangle"/>
              <p:cNvSpPr/>
              <p:nvPr/>
            </p:nvSpPr>
            <p:spPr>
              <a:xfrm>
                <a:off x="1360739" y="775393"/>
                <a:ext cx="142666" cy="125805"/>
              </a:xfrm>
              <a:prstGeom prst="rect">
                <a:avLst/>
              </a:prstGeom>
              <a:solidFill>
                <a:srgbClr val="253A6C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38100" tIns="38100" rIns="38100" bIns="38100" numCol="1" anchor="t">
                <a:noAutofit/>
              </a:bodyPr>
              <a:lstStyle/>
              <a:p>
                <a:pPr algn="l" defTabSz="914400">
                  <a:buClr>
                    <a:srgbClr val="000000"/>
                  </a:buClr>
                  <a:defRPr sz="2400" b="1">
                    <a:uFill>
                      <a:solidFill>
                        <a:srgbClr val="000000"/>
                      </a:solidFill>
                    </a:uFill>
                    <a:latin typeface="Tahoma"/>
                    <a:ea typeface="Tahoma"/>
                    <a:cs typeface="Tahoma"/>
                    <a:sym typeface="Tahoma"/>
                  </a:defRPr>
                </a:pPr>
                <a:endParaRPr/>
              </a:p>
            </p:txBody>
          </p:sp>
          <p:sp>
            <p:nvSpPr>
              <p:cNvPr id="1464" name="Rectangle"/>
              <p:cNvSpPr/>
              <p:nvPr/>
            </p:nvSpPr>
            <p:spPr>
              <a:xfrm>
                <a:off x="1357440" y="205579"/>
                <a:ext cx="139792" cy="125805"/>
              </a:xfrm>
              <a:prstGeom prst="rect">
                <a:avLst/>
              </a:prstGeom>
              <a:solidFill>
                <a:srgbClr val="253A6C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38100" tIns="38100" rIns="38100" bIns="38100" numCol="1" anchor="t">
                <a:noAutofit/>
              </a:bodyPr>
              <a:lstStyle/>
              <a:p>
                <a:pPr algn="l" defTabSz="914400">
                  <a:buClr>
                    <a:srgbClr val="000000"/>
                  </a:buClr>
                  <a:defRPr sz="2400" b="1">
                    <a:uFill>
                      <a:solidFill>
                        <a:srgbClr val="000000"/>
                      </a:solidFill>
                    </a:uFill>
                    <a:latin typeface="Tahoma"/>
                    <a:ea typeface="Tahoma"/>
                    <a:cs typeface="Tahoma"/>
                    <a:sym typeface="Tahoma"/>
                  </a:defRPr>
                </a:pPr>
                <a:endParaRPr/>
              </a:p>
            </p:txBody>
          </p:sp>
          <p:sp>
            <p:nvSpPr>
              <p:cNvPr id="1465" name="Rectangle"/>
              <p:cNvSpPr/>
              <p:nvPr/>
            </p:nvSpPr>
            <p:spPr>
              <a:xfrm>
                <a:off x="1931954" y="994947"/>
                <a:ext cx="142666" cy="122946"/>
              </a:xfrm>
              <a:prstGeom prst="rect">
                <a:avLst/>
              </a:prstGeom>
              <a:solidFill>
                <a:srgbClr val="253A6C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38100" tIns="38100" rIns="38100" bIns="38100" numCol="1" anchor="t">
                <a:noAutofit/>
              </a:bodyPr>
              <a:lstStyle/>
              <a:p>
                <a:pPr algn="l" defTabSz="914400">
                  <a:buClr>
                    <a:srgbClr val="000000"/>
                  </a:buClr>
                  <a:defRPr sz="2400" b="1">
                    <a:uFill>
                      <a:solidFill>
                        <a:srgbClr val="000000"/>
                      </a:solidFill>
                    </a:uFill>
                    <a:latin typeface="Tahoma"/>
                    <a:ea typeface="Tahoma"/>
                    <a:cs typeface="Tahoma"/>
                    <a:sym typeface="Tahoma"/>
                  </a:defRPr>
                </a:pPr>
                <a:endParaRPr/>
              </a:p>
            </p:txBody>
          </p:sp>
          <p:sp>
            <p:nvSpPr>
              <p:cNvPr id="1466" name="Rectangle"/>
              <p:cNvSpPr/>
              <p:nvPr/>
            </p:nvSpPr>
            <p:spPr>
              <a:xfrm>
                <a:off x="1596354" y="284708"/>
                <a:ext cx="139792" cy="122945"/>
              </a:xfrm>
              <a:prstGeom prst="rect">
                <a:avLst/>
              </a:prstGeom>
              <a:solidFill>
                <a:srgbClr val="253A6C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38100" tIns="38100" rIns="38100" bIns="38100" numCol="1" anchor="t">
                <a:noAutofit/>
              </a:bodyPr>
              <a:lstStyle/>
              <a:p>
                <a:pPr algn="l" defTabSz="914400">
                  <a:buClr>
                    <a:srgbClr val="000000"/>
                  </a:buClr>
                  <a:defRPr sz="2400" b="1">
                    <a:uFill>
                      <a:solidFill>
                        <a:srgbClr val="000000"/>
                      </a:solidFill>
                    </a:uFill>
                    <a:latin typeface="Tahoma"/>
                    <a:ea typeface="Tahoma"/>
                    <a:cs typeface="Tahoma"/>
                    <a:sym typeface="Tahoma"/>
                  </a:defRPr>
                </a:pPr>
                <a:endParaRPr/>
              </a:p>
            </p:txBody>
          </p:sp>
          <p:sp>
            <p:nvSpPr>
              <p:cNvPr id="1467" name="Rectangle"/>
              <p:cNvSpPr/>
              <p:nvPr/>
            </p:nvSpPr>
            <p:spPr>
              <a:xfrm>
                <a:off x="1124162" y="113243"/>
                <a:ext cx="139793" cy="125805"/>
              </a:xfrm>
              <a:prstGeom prst="rect">
                <a:avLst/>
              </a:prstGeom>
              <a:solidFill>
                <a:srgbClr val="253A6C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38100" tIns="38100" rIns="38100" bIns="38100" numCol="1" anchor="t">
                <a:noAutofit/>
              </a:bodyPr>
              <a:lstStyle/>
              <a:p>
                <a:pPr algn="l" defTabSz="914400">
                  <a:buClr>
                    <a:srgbClr val="000000"/>
                  </a:buClr>
                  <a:defRPr sz="2400" b="1">
                    <a:uFill>
                      <a:solidFill>
                        <a:srgbClr val="000000"/>
                      </a:solidFill>
                    </a:uFill>
                    <a:latin typeface="Tahoma"/>
                    <a:ea typeface="Tahoma"/>
                    <a:cs typeface="Tahoma"/>
                    <a:sym typeface="Tahoma"/>
                  </a:defRPr>
                </a:pPr>
                <a:endParaRPr/>
              </a:p>
            </p:txBody>
          </p:sp>
          <p:sp>
            <p:nvSpPr>
              <p:cNvPr id="1468" name="Rectangle"/>
              <p:cNvSpPr/>
              <p:nvPr/>
            </p:nvSpPr>
            <p:spPr>
              <a:xfrm>
                <a:off x="1401870" y="506058"/>
                <a:ext cx="139792" cy="122945"/>
              </a:xfrm>
              <a:prstGeom prst="rect">
                <a:avLst/>
              </a:prstGeom>
              <a:solidFill>
                <a:srgbClr val="253A6C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38100" tIns="38100" rIns="38100" bIns="38100" numCol="1" anchor="t">
                <a:noAutofit/>
              </a:bodyPr>
              <a:lstStyle/>
              <a:p>
                <a:pPr algn="l" defTabSz="914400">
                  <a:buClr>
                    <a:srgbClr val="000000"/>
                  </a:buClr>
                  <a:defRPr sz="2400" b="1">
                    <a:uFill>
                      <a:solidFill>
                        <a:srgbClr val="000000"/>
                      </a:solidFill>
                    </a:uFill>
                    <a:latin typeface="Tahoma"/>
                    <a:ea typeface="Tahoma"/>
                    <a:cs typeface="Tahoma"/>
                    <a:sym typeface="Tahoma"/>
                  </a:defRPr>
                </a:pPr>
                <a:endParaRPr/>
              </a:p>
            </p:txBody>
          </p:sp>
          <p:sp>
            <p:nvSpPr>
              <p:cNvPr id="1469" name="Rectangle"/>
              <p:cNvSpPr/>
              <p:nvPr/>
            </p:nvSpPr>
            <p:spPr>
              <a:xfrm>
                <a:off x="1736373" y="510752"/>
                <a:ext cx="139792" cy="122946"/>
              </a:xfrm>
              <a:prstGeom prst="rect">
                <a:avLst/>
              </a:prstGeom>
              <a:solidFill>
                <a:srgbClr val="253A6C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38100" tIns="38100" rIns="38100" bIns="38100" numCol="1" anchor="t">
                <a:noAutofit/>
              </a:bodyPr>
              <a:lstStyle/>
              <a:p>
                <a:pPr algn="l" defTabSz="914400">
                  <a:buClr>
                    <a:srgbClr val="000000"/>
                  </a:buClr>
                  <a:defRPr sz="2400" b="1">
                    <a:uFill>
                      <a:solidFill>
                        <a:srgbClr val="000000"/>
                      </a:solidFill>
                    </a:uFill>
                    <a:latin typeface="Tahoma"/>
                    <a:ea typeface="Tahoma"/>
                    <a:cs typeface="Tahoma"/>
                    <a:sym typeface="Tahoma"/>
                  </a:defRPr>
                </a:pPr>
                <a:endParaRPr/>
              </a:p>
            </p:txBody>
          </p:sp>
          <p:sp>
            <p:nvSpPr>
              <p:cNvPr id="1470" name="Triangle"/>
              <p:cNvSpPr/>
              <p:nvPr/>
            </p:nvSpPr>
            <p:spPr>
              <a:xfrm>
                <a:off x="428612" y="578110"/>
                <a:ext cx="158129" cy="15439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10996" y="0"/>
                    </a:ln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5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1471" name="Triangle"/>
              <p:cNvSpPr/>
              <p:nvPr/>
            </p:nvSpPr>
            <p:spPr>
              <a:xfrm>
                <a:off x="559451" y="170205"/>
                <a:ext cx="155254" cy="15439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10800" y="0"/>
                    </a:ln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5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1472" name="Triangle"/>
              <p:cNvSpPr/>
              <p:nvPr/>
            </p:nvSpPr>
            <p:spPr>
              <a:xfrm>
                <a:off x="850646" y="842442"/>
                <a:ext cx="158129" cy="1572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10996" y="0"/>
                    </a:ln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5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1473" name="Triangle"/>
              <p:cNvSpPr/>
              <p:nvPr/>
            </p:nvSpPr>
            <p:spPr>
              <a:xfrm>
                <a:off x="45837" y="878964"/>
                <a:ext cx="155253" cy="15725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10800" y="0"/>
                    </a:ln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5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1474" name="Triangle"/>
              <p:cNvSpPr/>
              <p:nvPr/>
            </p:nvSpPr>
            <p:spPr>
              <a:xfrm>
                <a:off x="280778" y="833058"/>
                <a:ext cx="158128" cy="15439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10996" y="0"/>
                    </a:ln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5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1475" name="Triangle"/>
              <p:cNvSpPr/>
              <p:nvPr/>
            </p:nvSpPr>
            <p:spPr>
              <a:xfrm>
                <a:off x="329506" y="324223"/>
                <a:ext cx="155253" cy="15439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10800" y="0"/>
                    </a:ln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5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1476" name="Triangle"/>
              <p:cNvSpPr/>
              <p:nvPr/>
            </p:nvSpPr>
            <p:spPr>
              <a:xfrm>
                <a:off x="870878" y="376883"/>
                <a:ext cx="155253" cy="15439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10800" y="0"/>
                    </a:ln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5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1477" name="Triangle"/>
              <p:cNvSpPr/>
              <p:nvPr/>
            </p:nvSpPr>
            <p:spPr>
              <a:xfrm>
                <a:off x="609215" y="393325"/>
                <a:ext cx="155253" cy="15439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10800" y="0"/>
                    </a:ln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5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1478" name="Triangle"/>
              <p:cNvSpPr/>
              <p:nvPr/>
            </p:nvSpPr>
            <p:spPr>
              <a:xfrm>
                <a:off x="135601" y="576988"/>
                <a:ext cx="155253" cy="15439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10800" y="0"/>
                    </a:ln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5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1479" name="Triangle"/>
              <p:cNvSpPr/>
              <p:nvPr/>
            </p:nvSpPr>
            <p:spPr>
              <a:xfrm>
                <a:off x="130387" y="1141295"/>
                <a:ext cx="149503" cy="14867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10800" y="0"/>
                    </a:ln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5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1480" name="Triangle"/>
              <p:cNvSpPr/>
              <p:nvPr/>
            </p:nvSpPr>
            <p:spPr>
              <a:xfrm>
                <a:off x="493471" y="1009569"/>
                <a:ext cx="149503" cy="14867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10800" y="0"/>
                    </a:ln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5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1481" name="Triangle"/>
              <p:cNvSpPr/>
              <p:nvPr/>
            </p:nvSpPr>
            <p:spPr>
              <a:xfrm>
                <a:off x="611487" y="795549"/>
                <a:ext cx="149503" cy="14867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10800" y="0"/>
                    </a:ln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5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1482" name="Triangle"/>
              <p:cNvSpPr/>
              <p:nvPr/>
            </p:nvSpPr>
            <p:spPr>
              <a:xfrm>
                <a:off x="821297" y="103140"/>
                <a:ext cx="146629" cy="14867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11012" y="0"/>
                    </a:ln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5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1483" name="Triangle"/>
              <p:cNvSpPr/>
              <p:nvPr/>
            </p:nvSpPr>
            <p:spPr>
              <a:xfrm>
                <a:off x="784376" y="626329"/>
                <a:ext cx="146630" cy="14867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11012" y="0"/>
                    </a:ln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5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1484" name="Circle"/>
              <p:cNvSpPr/>
              <p:nvPr/>
            </p:nvSpPr>
            <p:spPr>
              <a:xfrm>
                <a:off x="991824" y="1619389"/>
                <a:ext cx="126502" cy="122946"/>
              </a:xfrm>
              <a:prstGeom prst="ellipse">
                <a:avLst/>
              </a:prstGeom>
              <a:solidFill>
                <a:srgbClr val="FFA400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1485" name="Circle"/>
              <p:cNvSpPr/>
              <p:nvPr/>
            </p:nvSpPr>
            <p:spPr>
              <a:xfrm>
                <a:off x="702319" y="1580164"/>
                <a:ext cx="123628" cy="125805"/>
              </a:xfrm>
              <a:prstGeom prst="ellipse">
                <a:avLst/>
              </a:prstGeom>
              <a:solidFill>
                <a:srgbClr val="FFA400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1486" name="Circle"/>
              <p:cNvSpPr/>
              <p:nvPr/>
            </p:nvSpPr>
            <p:spPr>
              <a:xfrm>
                <a:off x="488974" y="1401155"/>
                <a:ext cx="123628" cy="125805"/>
              </a:xfrm>
              <a:prstGeom prst="ellipse">
                <a:avLst/>
              </a:prstGeom>
              <a:solidFill>
                <a:srgbClr val="FFA400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1487" name="Circle"/>
              <p:cNvSpPr/>
              <p:nvPr/>
            </p:nvSpPr>
            <p:spPr>
              <a:xfrm>
                <a:off x="775593" y="1818695"/>
                <a:ext cx="123628" cy="122946"/>
              </a:xfrm>
              <a:prstGeom prst="ellipse">
                <a:avLst/>
              </a:prstGeom>
              <a:solidFill>
                <a:srgbClr val="FFA400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1488" name="Circle"/>
              <p:cNvSpPr/>
              <p:nvPr/>
            </p:nvSpPr>
            <p:spPr>
              <a:xfrm>
                <a:off x="1027645" y="1101119"/>
                <a:ext cx="126502" cy="125805"/>
              </a:xfrm>
              <a:prstGeom prst="ellipse">
                <a:avLst/>
              </a:prstGeom>
              <a:solidFill>
                <a:srgbClr val="FFA400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1489" name="Circle"/>
              <p:cNvSpPr/>
              <p:nvPr/>
            </p:nvSpPr>
            <p:spPr>
              <a:xfrm>
                <a:off x="710160" y="1204492"/>
                <a:ext cx="123628" cy="125805"/>
              </a:xfrm>
              <a:prstGeom prst="ellipse">
                <a:avLst/>
              </a:prstGeom>
              <a:solidFill>
                <a:srgbClr val="FFA400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1490" name="Shape"/>
              <p:cNvSpPr/>
              <p:nvPr/>
            </p:nvSpPr>
            <p:spPr>
              <a:xfrm>
                <a:off x="1046160" y="1857276"/>
                <a:ext cx="123626" cy="12580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800"/>
                    </a:moveTo>
                    <a:cubicBezTo>
                      <a:pt x="21600" y="16691"/>
                      <a:pt x="17079" y="21600"/>
                      <a:pt x="10549" y="21600"/>
                    </a:cubicBezTo>
                    <a:cubicBezTo>
                      <a:pt x="5023" y="21600"/>
                      <a:pt x="0" y="16691"/>
                      <a:pt x="0" y="10800"/>
                    </a:cubicBezTo>
                    <a:cubicBezTo>
                      <a:pt x="0" y="4909"/>
                      <a:pt x="5023" y="0"/>
                      <a:pt x="10549" y="0"/>
                    </a:cubicBezTo>
                    <a:cubicBezTo>
                      <a:pt x="17079" y="0"/>
                      <a:pt x="21600" y="4909"/>
                      <a:pt x="21600" y="10800"/>
                    </a:cubicBezTo>
                  </a:path>
                </a:pathLst>
              </a:custGeom>
              <a:solidFill>
                <a:srgbClr val="FFA400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1491" name="Circle"/>
              <p:cNvSpPr/>
              <p:nvPr/>
            </p:nvSpPr>
            <p:spPr>
              <a:xfrm>
                <a:off x="1742029" y="1489705"/>
                <a:ext cx="123628" cy="125805"/>
              </a:xfrm>
              <a:prstGeom prst="ellipse">
                <a:avLst/>
              </a:prstGeom>
              <a:solidFill>
                <a:srgbClr val="FFA400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1492" name="Circle"/>
              <p:cNvSpPr/>
              <p:nvPr/>
            </p:nvSpPr>
            <p:spPr>
              <a:xfrm>
                <a:off x="432640" y="1649854"/>
                <a:ext cx="126502" cy="125805"/>
              </a:xfrm>
              <a:prstGeom prst="ellipse">
                <a:avLst/>
              </a:prstGeom>
              <a:solidFill>
                <a:srgbClr val="FFA400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1493" name="Circle"/>
              <p:cNvSpPr/>
              <p:nvPr/>
            </p:nvSpPr>
            <p:spPr>
              <a:xfrm>
                <a:off x="1246359" y="1551987"/>
                <a:ext cx="126502" cy="122947"/>
              </a:xfrm>
              <a:prstGeom prst="ellipse">
                <a:avLst/>
              </a:prstGeom>
              <a:solidFill>
                <a:srgbClr val="FFA400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1494" name="Shape"/>
              <p:cNvSpPr/>
              <p:nvPr/>
            </p:nvSpPr>
            <p:spPr>
              <a:xfrm>
                <a:off x="1293438" y="1230156"/>
                <a:ext cx="123629" cy="12580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800"/>
                    </a:moveTo>
                    <a:cubicBezTo>
                      <a:pt x="21600" y="16691"/>
                      <a:pt x="17079" y="21600"/>
                      <a:pt x="10549" y="21600"/>
                    </a:cubicBezTo>
                    <a:cubicBezTo>
                      <a:pt x="5023" y="21600"/>
                      <a:pt x="0" y="16691"/>
                      <a:pt x="0" y="10800"/>
                    </a:cubicBezTo>
                    <a:cubicBezTo>
                      <a:pt x="0" y="4909"/>
                      <a:pt x="5023" y="0"/>
                      <a:pt x="10549" y="0"/>
                    </a:cubicBezTo>
                    <a:cubicBezTo>
                      <a:pt x="17079" y="0"/>
                      <a:pt x="21600" y="4909"/>
                      <a:pt x="21600" y="10800"/>
                    </a:cubicBezTo>
                  </a:path>
                </a:pathLst>
              </a:custGeom>
              <a:solidFill>
                <a:srgbClr val="FFA400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1495" name="Circle"/>
              <p:cNvSpPr/>
              <p:nvPr/>
            </p:nvSpPr>
            <p:spPr>
              <a:xfrm>
                <a:off x="1476901" y="1390513"/>
                <a:ext cx="126502" cy="125805"/>
              </a:xfrm>
              <a:prstGeom prst="ellipse">
                <a:avLst/>
              </a:prstGeom>
              <a:solidFill>
                <a:srgbClr val="FFA400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1496" name="Circle"/>
              <p:cNvSpPr/>
              <p:nvPr/>
            </p:nvSpPr>
            <p:spPr>
              <a:xfrm>
                <a:off x="1499364" y="1668417"/>
                <a:ext cx="123628" cy="122946"/>
              </a:xfrm>
              <a:prstGeom prst="ellipse">
                <a:avLst/>
              </a:prstGeom>
              <a:solidFill>
                <a:srgbClr val="FFA400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1497" name="Circle"/>
              <p:cNvSpPr/>
              <p:nvPr/>
            </p:nvSpPr>
            <p:spPr>
              <a:xfrm>
                <a:off x="202520" y="1413340"/>
                <a:ext cx="123628" cy="122946"/>
              </a:xfrm>
              <a:prstGeom prst="ellipse">
                <a:avLst/>
              </a:prstGeom>
              <a:solidFill>
                <a:srgbClr val="FFA400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1498" name="Shape"/>
              <p:cNvSpPr/>
              <p:nvPr/>
            </p:nvSpPr>
            <p:spPr>
              <a:xfrm>
                <a:off x="1314440" y="1791145"/>
                <a:ext cx="123627" cy="12580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800"/>
                    </a:moveTo>
                    <a:cubicBezTo>
                      <a:pt x="21600" y="16691"/>
                      <a:pt x="17079" y="21600"/>
                      <a:pt x="10549" y="21600"/>
                    </a:cubicBezTo>
                    <a:cubicBezTo>
                      <a:pt x="5023" y="21600"/>
                      <a:pt x="0" y="16691"/>
                      <a:pt x="0" y="10800"/>
                    </a:cubicBezTo>
                    <a:cubicBezTo>
                      <a:pt x="0" y="4909"/>
                      <a:pt x="5023" y="0"/>
                      <a:pt x="10549" y="0"/>
                    </a:cubicBezTo>
                    <a:cubicBezTo>
                      <a:pt x="17079" y="0"/>
                      <a:pt x="21600" y="4909"/>
                      <a:pt x="21600" y="10800"/>
                    </a:cubicBezTo>
                  </a:path>
                </a:pathLst>
              </a:custGeom>
              <a:solidFill>
                <a:srgbClr val="FFA400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1499" name="Circle"/>
              <p:cNvSpPr/>
              <p:nvPr/>
            </p:nvSpPr>
            <p:spPr>
              <a:xfrm>
                <a:off x="811090" y="1390069"/>
                <a:ext cx="126502" cy="122947"/>
              </a:xfrm>
              <a:prstGeom prst="ellipse">
                <a:avLst/>
              </a:prstGeom>
              <a:solidFill>
                <a:srgbClr val="FFA400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1500" name="Oval"/>
              <p:cNvSpPr/>
              <p:nvPr/>
            </p:nvSpPr>
            <p:spPr>
              <a:xfrm>
                <a:off x="0" y="0"/>
                <a:ext cx="2143946" cy="2061031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38100" tIns="38100" rIns="38100" bIns="38100" numCol="1" anchor="t">
                <a:noAutofit/>
              </a:bodyPr>
              <a:lstStyle/>
              <a:p>
                <a:pPr algn="l" defTabSz="914400">
                  <a:buClr>
                    <a:srgbClr val="000000"/>
                  </a:buClr>
                  <a:defRPr sz="2400" b="1">
                    <a:solidFill>
                      <a:srgbClr val="FFFFFF"/>
                    </a:solidFill>
                    <a:uFill>
                      <a:solidFill>
                        <a:srgbClr val="FFFFFF"/>
                      </a:solidFill>
                    </a:uFill>
                    <a:latin typeface="Tahoma"/>
                    <a:ea typeface="Tahoma"/>
                    <a:cs typeface="Tahoma"/>
                    <a:sym typeface="Tahoma"/>
                  </a:defRPr>
                </a:pPr>
                <a:endParaRPr/>
              </a:p>
            </p:txBody>
          </p:sp>
          <p:sp>
            <p:nvSpPr>
              <p:cNvPr id="1501" name="Line"/>
              <p:cNvSpPr/>
              <p:nvPr/>
            </p:nvSpPr>
            <p:spPr>
              <a:xfrm>
                <a:off x="1063997" y="1024869"/>
                <a:ext cx="961051" cy="478296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1502" name="Line"/>
              <p:cNvSpPr/>
              <p:nvPr/>
            </p:nvSpPr>
            <p:spPr>
              <a:xfrm flipH="1">
                <a:off x="73202" y="1029149"/>
                <a:ext cx="998558" cy="382489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</p:grpSp>
        <p:grpSp>
          <p:nvGrpSpPr>
            <p:cNvPr id="1508" name="Group"/>
            <p:cNvGrpSpPr/>
            <p:nvPr/>
          </p:nvGrpSpPr>
          <p:grpSpPr>
            <a:xfrm>
              <a:off x="6929120" y="91512"/>
              <a:ext cx="1055501" cy="1035870"/>
              <a:chOff x="-82550" y="-82550"/>
              <a:chExt cx="1055499" cy="1035868"/>
            </a:xfrm>
          </p:grpSpPr>
          <p:pic>
            <p:nvPicPr>
              <p:cNvPr id="1504" name="Line" descr="Line"/>
              <p:cNvPicPr>
                <a:picLocks/>
              </p:cNvPicPr>
              <p:nvPr/>
            </p:nvPicPr>
            <p:blipFill>
              <a:blip r:embed="rId2">
                <a:extLst/>
              </a:blip>
              <a:stretch>
                <a:fillRect/>
              </a:stretch>
            </p:blipFill>
            <p:spPr>
              <a:xfrm>
                <a:off x="-49384" y="-4788"/>
                <a:ext cx="1022334" cy="958107"/>
              </a:xfrm>
              <a:prstGeom prst="rect">
                <a:avLst/>
              </a:prstGeom>
              <a:effectLst/>
            </p:spPr>
          </p:pic>
          <p:pic>
            <p:nvPicPr>
              <p:cNvPr id="1506" name="Line" descr="Line"/>
              <p:cNvPicPr>
                <a:picLocks/>
              </p:cNvPicPr>
              <p:nvPr/>
            </p:nvPicPr>
            <p:blipFill>
              <a:blip r:embed="rId3">
                <a:extLst/>
              </a:blip>
              <a:stretch>
                <a:fillRect/>
              </a:stretch>
            </p:blipFill>
            <p:spPr>
              <a:xfrm>
                <a:off x="-82551" y="-82551"/>
                <a:ext cx="1055053" cy="990064"/>
              </a:xfrm>
              <a:prstGeom prst="rect">
                <a:avLst/>
              </a:prstGeom>
              <a:effectLst/>
            </p:spPr>
          </p:pic>
        </p:grpSp>
        <p:grpSp>
          <p:nvGrpSpPr>
            <p:cNvPr id="1512" name="Group"/>
            <p:cNvGrpSpPr/>
            <p:nvPr/>
          </p:nvGrpSpPr>
          <p:grpSpPr>
            <a:xfrm>
              <a:off x="2284147" y="838578"/>
              <a:ext cx="703666" cy="387396"/>
              <a:chOff x="0" y="0"/>
              <a:chExt cx="703664" cy="387395"/>
            </a:xfrm>
          </p:grpSpPr>
          <p:sp>
            <p:nvSpPr>
              <p:cNvPr id="1509" name="Arrow"/>
              <p:cNvSpPr/>
              <p:nvPr/>
            </p:nvSpPr>
            <p:spPr>
              <a:xfrm>
                <a:off x="86888" y="613"/>
                <a:ext cx="616777" cy="386783"/>
              </a:xfrm>
              <a:prstGeom prst="rightArrow">
                <a:avLst>
                  <a:gd name="adj1" fmla="val 32944"/>
                  <a:gd name="adj2" fmla="val 21035"/>
                </a:avLst>
              </a:prstGeom>
              <a:solidFill>
                <a:srgbClr val="3D749D"/>
              </a:solidFill>
              <a:ln w="9525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1510" name="Arrow"/>
              <p:cNvSpPr/>
              <p:nvPr/>
            </p:nvSpPr>
            <p:spPr>
              <a:xfrm flipH="1">
                <a:off x="0" y="0"/>
                <a:ext cx="616777" cy="386782"/>
              </a:xfrm>
              <a:prstGeom prst="rightArrow">
                <a:avLst>
                  <a:gd name="adj1" fmla="val 32944"/>
                  <a:gd name="adj2" fmla="val 21035"/>
                </a:avLst>
              </a:prstGeom>
              <a:solidFill>
                <a:srgbClr val="3D749D"/>
              </a:solidFill>
              <a:ln w="9525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1511" name="Square"/>
              <p:cNvSpPr/>
              <p:nvPr/>
            </p:nvSpPr>
            <p:spPr>
              <a:xfrm>
                <a:off x="538226" y="136690"/>
                <a:ext cx="114301" cy="113470"/>
              </a:xfrm>
              <a:prstGeom prst="rect">
                <a:avLst/>
              </a:prstGeom>
              <a:solidFill>
                <a:srgbClr val="3D749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+mj-lt"/>
                    <a:ea typeface="+mj-ea"/>
                    <a:cs typeface="+mj-cs"/>
                    <a:sym typeface="Gill Sans"/>
                  </a:defRPr>
                </a:pPr>
                <a:endParaRPr/>
              </a:p>
            </p:txBody>
          </p:sp>
        </p:grpSp>
        <p:grpSp>
          <p:nvGrpSpPr>
            <p:cNvPr id="1516" name="Group"/>
            <p:cNvGrpSpPr/>
            <p:nvPr/>
          </p:nvGrpSpPr>
          <p:grpSpPr>
            <a:xfrm>
              <a:off x="5485418" y="838578"/>
              <a:ext cx="707442" cy="386782"/>
              <a:chOff x="0" y="0"/>
              <a:chExt cx="707440" cy="386781"/>
            </a:xfrm>
          </p:grpSpPr>
          <p:sp>
            <p:nvSpPr>
              <p:cNvPr id="1513" name="Arrow"/>
              <p:cNvSpPr/>
              <p:nvPr/>
            </p:nvSpPr>
            <p:spPr>
              <a:xfrm>
                <a:off x="52564" y="0"/>
                <a:ext cx="654877" cy="386782"/>
              </a:xfrm>
              <a:prstGeom prst="rightArrow">
                <a:avLst>
                  <a:gd name="adj1" fmla="val 32944"/>
                  <a:gd name="adj2" fmla="val 21035"/>
                </a:avLst>
              </a:prstGeom>
              <a:solidFill>
                <a:srgbClr val="3D749D"/>
              </a:solidFill>
              <a:ln w="9525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1514" name="Arrow"/>
              <p:cNvSpPr/>
              <p:nvPr/>
            </p:nvSpPr>
            <p:spPr>
              <a:xfrm flipH="1">
                <a:off x="0" y="0"/>
                <a:ext cx="616777" cy="386782"/>
              </a:xfrm>
              <a:prstGeom prst="rightArrow">
                <a:avLst>
                  <a:gd name="adj1" fmla="val 32944"/>
                  <a:gd name="adj2" fmla="val 21035"/>
                </a:avLst>
              </a:prstGeom>
              <a:solidFill>
                <a:srgbClr val="3D749D"/>
              </a:solidFill>
              <a:ln w="9525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1515" name="Square"/>
              <p:cNvSpPr/>
              <p:nvPr/>
            </p:nvSpPr>
            <p:spPr>
              <a:xfrm>
                <a:off x="550056" y="136690"/>
                <a:ext cx="114301" cy="113470"/>
              </a:xfrm>
              <a:prstGeom prst="rect">
                <a:avLst/>
              </a:prstGeom>
              <a:solidFill>
                <a:srgbClr val="3D749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+mj-lt"/>
                    <a:ea typeface="+mj-ea"/>
                    <a:cs typeface="+mj-cs"/>
                    <a:sym typeface="Gill Sans"/>
                  </a:defRPr>
                </a:pPr>
                <a:endParaRPr/>
              </a:p>
            </p:txBody>
          </p:sp>
        </p:grpSp>
      </p:grp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9" name="Line"/>
          <p:cNvSpPr/>
          <p:nvPr/>
        </p:nvSpPr>
        <p:spPr>
          <a:xfrm>
            <a:off x="243959" y="1131974"/>
            <a:ext cx="12484380" cy="2259"/>
          </a:xfrm>
          <a:prstGeom prst="line">
            <a:avLst/>
          </a:prstGeom>
          <a:solidFill>
            <a:srgbClr val="00E6B7"/>
          </a:solidFill>
          <a:ln w="635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520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r>
              <a:t>Figure 10. Segmentation, Mass Marketing, &amp; One-to-One Marketing</a:t>
            </a:r>
          </a:p>
        </p:txBody>
      </p:sp>
      <p:grpSp>
        <p:nvGrpSpPr>
          <p:cNvPr id="1577" name="Group"/>
          <p:cNvGrpSpPr/>
          <p:nvPr/>
        </p:nvGrpSpPr>
        <p:grpSpPr>
          <a:xfrm>
            <a:off x="2208714" y="3764261"/>
            <a:ext cx="8587372" cy="2225078"/>
            <a:chOff x="0" y="0"/>
            <a:chExt cx="8587371" cy="2225076"/>
          </a:xfrm>
        </p:grpSpPr>
        <p:sp>
          <p:nvSpPr>
            <p:cNvPr id="1521" name="Rectangle 76"/>
            <p:cNvSpPr txBox="1"/>
            <p:nvPr/>
          </p:nvSpPr>
          <p:spPr>
            <a:xfrm>
              <a:off x="2952785" y="1967869"/>
              <a:ext cx="2768864" cy="25720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 algn="l" defTabSz="1300480"/>
            </a:lstStyle>
            <a:p>
              <a:r>
                <a:t>Segment-based marketing</a:t>
              </a:r>
            </a:p>
          </p:txBody>
        </p:sp>
        <p:sp>
          <p:nvSpPr>
            <p:cNvPr id="1522" name="Freeform 23"/>
            <p:cNvSpPr/>
            <p:nvPr/>
          </p:nvSpPr>
          <p:spPr>
            <a:xfrm>
              <a:off x="4090542" y="407954"/>
              <a:ext cx="115661" cy="1667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5226"/>
                  </a:moveTo>
                  <a:lnTo>
                    <a:pt x="14065" y="5226"/>
                  </a:lnTo>
                  <a:lnTo>
                    <a:pt x="14065" y="0"/>
                  </a:lnTo>
                  <a:lnTo>
                    <a:pt x="21600" y="10800"/>
                  </a:lnTo>
                  <a:lnTo>
                    <a:pt x="14065" y="21600"/>
                  </a:lnTo>
                  <a:lnTo>
                    <a:pt x="14065" y="16026"/>
                  </a:lnTo>
                  <a:lnTo>
                    <a:pt x="0" y="16026"/>
                  </a:lnTo>
                  <a:lnTo>
                    <a:pt x="0" y="5226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algn="l" defTabSz="1300480">
                <a:defRPr sz="3400">
                  <a:latin typeface="Tahoma"/>
                  <a:ea typeface="Tahoma"/>
                  <a:cs typeface="Tahoma"/>
                  <a:sym typeface="Tahoma"/>
                </a:defRPr>
              </a:pPr>
              <a:endParaRPr/>
            </a:p>
          </p:txBody>
        </p:sp>
        <p:sp>
          <p:nvSpPr>
            <p:cNvPr id="1523" name="Freeform 24"/>
            <p:cNvSpPr/>
            <p:nvPr/>
          </p:nvSpPr>
          <p:spPr>
            <a:xfrm>
              <a:off x="4090542" y="407954"/>
              <a:ext cx="115661" cy="1667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5226"/>
                  </a:moveTo>
                  <a:lnTo>
                    <a:pt x="14065" y="5226"/>
                  </a:lnTo>
                  <a:lnTo>
                    <a:pt x="14065" y="0"/>
                  </a:lnTo>
                  <a:lnTo>
                    <a:pt x="21600" y="10800"/>
                  </a:lnTo>
                  <a:lnTo>
                    <a:pt x="14065" y="21600"/>
                  </a:lnTo>
                  <a:lnTo>
                    <a:pt x="14065" y="16026"/>
                  </a:lnTo>
                  <a:lnTo>
                    <a:pt x="0" y="16026"/>
                  </a:lnTo>
                  <a:lnTo>
                    <a:pt x="0" y="5226"/>
                  </a:lnTo>
                  <a:close/>
                </a:path>
              </a:pathLst>
            </a:custGeom>
            <a:solidFill>
              <a:srgbClr val="3D749D"/>
            </a:solidFill>
            <a:ln w="9525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algn="l" defTabSz="1300480">
                <a:defRPr sz="3400">
                  <a:latin typeface="Tahoma"/>
                  <a:ea typeface="Tahoma"/>
                  <a:cs typeface="Tahoma"/>
                  <a:sym typeface="Tahoma"/>
                </a:defRPr>
              </a:pPr>
              <a:endParaRPr/>
            </a:p>
          </p:txBody>
        </p:sp>
        <p:sp>
          <p:nvSpPr>
            <p:cNvPr id="1524" name="Rectangle 25"/>
            <p:cNvSpPr txBox="1"/>
            <p:nvPr/>
          </p:nvSpPr>
          <p:spPr>
            <a:xfrm>
              <a:off x="2968918" y="338021"/>
              <a:ext cx="1063670" cy="25720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 algn="l" defTabSz="1300480"/>
            </a:lstStyle>
            <a:p>
              <a:r>
                <a:t>Offering A</a:t>
              </a:r>
            </a:p>
          </p:txBody>
        </p:sp>
        <p:sp>
          <p:nvSpPr>
            <p:cNvPr id="1525" name="Rectangle 26"/>
            <p:cNvSpPr txBox="1"/>
            <p:nvPr/>
          </p:nvSpPr>
          <p:spPr>
            <a:xfrm>
              <a:off x="4445589" y="85185"/>
              <a:ext cx="1243528" cy="25720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 algn="l" defTabSz="1300480"/>
            </a:lstStyle>
            <a:p>
              <a:r>
                <a:t>Customer 1 </a:t>
              </a:r>
            </a:p>
          </p:txBody>
        </p:sp>
        <p:sp>
          <p:nvSpPr>
            <p:cNvPr id="1526" name="Rectangle 28"/>
            <p:cNvSpPr txBox="1"/>
            <p:nvPr/>
          </p:nvSpPr>
          <p:spPr>
            <a:xfrm>
              <a:off x="4445592" y="356848"/>
              <a:ext cx="1243528" cy="25720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 algn="l" defTabSz="1300480"/>
            </a:lstStyle>
            <a:p>
              <a:r>
                <a:t>Customer 2 </a:t>
              </a:r>
            </a:p>
          </p:txBody>
        </p:sp>
        <p:sp>
          <p:nvSpPr>
            <p:cNvPr id="1527" name="Rectangle 30"/>
            <p:cNvSpPr txBox="1"/>
            <p:nvPr/>
          </p:nvSpPr>
          <p:spPr>
            <a:xfrm>
              <a:off x="4445596" y="647341"/>
              <a:ext cx="1243528" cy="25720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 algn="l" defTabSz="1300480"/>
            </a:lstStyle>
            <a:p>
              <a:r>
                <a:t>Customer 3 </a:t>
              </a:r>
            </a:p>
          </p:txBody>
        </p:sp>
        <p:sp>
          <p:nvSpPr>
            <p:cNvPr id="1528" name="Rectangle 32"/>
            <p:cNvSpPr txBox="1"/>
            <p:nvPr/>
          </p:nvSpPr>
          <p:spPr>
            <a:xfrm>
              <a:off x="4445597" y="937834"/>
              <a:ext cx="1243529" cy="25720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 algn="l" defTabSz="1300480"/>
            </a:lstStyle>
            <a:p>
              <a:r>
                <a:t>Customer 4 </a:t>
              </a:r>
            </a:p>
          </p:txBody>
        </p:sp>
        <p:sp>
          <p:nvSpPr>
            <p:cNvPr id="1529" name="Rectangle 34"/>
            <p:cNvSpPr txBox="1"/>
            <p:nvPr/>
          </p:nvSpPr>
          <p:spPr>
            <a:xfrm>
              <a:off x="4445596" y="1228327"/>
              <a:ext cx="1243528" cy="25720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 algn="l" defTabSz="1300480"/>
            </a:lstStyle>
            <a:p>
              <a:r>
                <a:rPr dirty="0"/>
                <a:t>Customer 5 </a:t>
              </a:r>
            </a:p>
          </p:txBody>
        </p:sp>
        <p:sp>
          <p:nvSpPr>
            <p:cNvPr id="1530" name="Rectangle 36"/>
            <p:cNvSpPr txBox="1"/>
            <p:nvPr/>
          </p:nvSpPr>
          <p:spPr>
            <a:xfrm>
              <a:off x="4445596" y="1518820"/>
              <a:ext cx="1243528" cy="25720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 algn="l" defTabSz="1300480"/>
            </a:lstStyle>
            <a:p>
              <a:r>
                <a:t>Customer 6 </a:t>
              </a:r>
            </a:p>
          </p:txBody>
        </p:sp>
        <p:sp>
          <p:nvSpPr>
            <p:cNvPr id="1531" name="Freeform 38"/>
            <p:cNvSpPr/>
            <p:nvPr/>
          </p:nvSpPr>
          <p:spPr>
            <a:xfrm>
              <a:off x="4265376" y="155118"/>
              <a:ext cx="115660" cy="7181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cubicBezTo>
                    <a:pt x="15750" y="21491"/>
                    <a:pt x="11250" y="20761"/>
                    <a:pt x="10800" y="19849"/>
                  </a:cubicBezTo>
                  <a:lnTo>
                    <a:pt x="10800" y="12150"/>
                  </a:lnTo>
                  <a:cubicBezTo>
                    <a:pt x="10125" y="11238"/>
                    <a:pt x="5625" y="10508"/>
                    <a:pt x="0" y="10399"/>
                  </a:cubicBezTo>
                  <a:cubicBezTo>
                    <a:pt x="5625" y="10289"/>
                    <a:pt x="10125" y="9559"/>
                    <a:pt x="10800" y="8647"/>
                  </a:cubicBezTo>
                  <a:lnTo>
                    <a:pt x="10800" y="1751"/>
                  </a:lnTo>
                  <a:cubicBezTo>
                    <a:pt x="11250" y="839"/>
                    <a:pt x="15750" y="109"/>
                    <a:pt x="21600" y="0"/>
                  </a:cubicBezTo>
                </a:path>
              </a:pathLst>
            </a:custGeom>
            <a:noFill/>
            <a:ln w="9525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algn="l" defTabSz="1300480">
                <a:defRPr sz="3400">
                  <a:latin typeface="Tahoma"/>
                  <a:ea typeface="Tahoma"/>
                  <a:cs typeface="Tahoma"/>
                  <a:sym typeface="Tahoma"/>
                </a:defRPr>
              </a:pPr>
              <a:endParaRPr/>
            </a:p>
          </p:txBody>
        </p:sp>
        <p:sp>
          <p:nvSpPr>
            <p:cNvPr id="1532" name="Freeform 69"/>
            <p:cNvSpPr/>
            <p:nvPr/>
          </p:nvSpPr>
          <p:spPr>
            <a:xfrm>
              <a:off x="4270756" y="1013147"/>
              <a:ext cx="118350" cy="718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cubicBezTo>
                    <a:pt x="15975" y="21491"/>
                    <a:pt x="11475" y="20761"/>
                    <a:pt x="10800" y="19849"/>
                  </a:cubicBezTo>
                  <a:lnTo>
                    <a:pt x="10800" y="12150"/>
                  </a:lnTo>
                  <a:cubicBezTo>
                    <a:pt x="10125" y="11238"/>
                    <a:pt x="5625" y="10508"/>
                    <a:pt x="0" y="10399"/>
                  </a:cubicBezTo>
                  <a:cubicBezTo>
                    <a:pt x="5625" y="10289"/>
                    <a:pt x="10125" y="9559"/>
                    <a:pt x="10800" y="8647"/>
                  </a:cubicBezTo>
                  <a:lnTo>
                    <a:pt x="10800" y="1751"/>
                  </a:lnTo>
                  <a:cubicBezTo>
                    <a:pt x="11475" y="839"/>
                    <a:pt x="15975" y="109"/>
                    <a:pt x="21600" y="0"/>
                  </a:cubicBezTo>
                </a:path>
              </a:pathLst>
            </a:custGeom>
            <a:noFill/>
            <a:ln w="9525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algn="l" defTabSz="1300480">
                <a:defRPr sz="3400">
                  <a:latin typeface="Tahoma"/>
                  <a:ea typeface="Tahoma"/>
                  <a:cs typeface="Tahoma"/>
                  <a:sym typeface="Tahoma"/>
                </a:defRPr>
              </a:pPr>
              <a:endParaRPr/>
            </a:p>
          </p:txBody>
        </p:sp>
        <p:sp>
          <p:nvSpPr>
            <p:cNvPr id="1533" name="Freeform 70"/>
            <p:cNvSpPr/>
            <p:nvPr/>
          </p:nvSpPr>
          <p:spPr>
            <a:xfrm>
              <a:off x="4090542" y="1271363"/>
              <a:ext cx="115661" cy="1667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5574"/>
                  </a:moveTo>
                  <a:lnTo>
                    <a:pt x="14065" y="5574"/>
                  </a:lnTo>
                  <a:lnTo>
                    <a:pt x="14065" y="0"/>
                  </a:lnTo>
                  <a:lnTo>
                    <a:pt x="21600" y="10800"/>
                  </a:lnTo>
                  <a:lnTo>
                    <a:pt x="14065" y="21600"/>
                  </a:lnTo>
                  <a:lnTo>
                    <a:pt x="14065" y="16374"/>
                  </a:lnTo>
                  <a:lnTo>
                    <a:pt x="0" y="16374"/>
                  </a:lnTo>
                  <a:lnTo>
                    <a:pt x="0" y="5574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algn="l" defTabSz="1300480">
                <a:defRPr sz="3400">
                  <a:latin typeface="Tahoma"/>
                  <a:ea typeface="Tahoma"/>
                  <a:cs typeface="Tahoma"/>
                  <a:sym typeface="Tahoma"/>
                </a:defRPr>
              </a:pPr>
              <a:endParaRPr/>
            </a:p>
          </p:txBody>
        </p:sp>
        <p:sp>
          <p:nvSpPr>
            <p:cNvPr id="1534" name="Freeform 71"/>
            <p:cNvSpPr/>
            <p:nvPr/>
          </p:nvSpPr>
          <p:spPr>
            <a:xfrm>
              <a:off x="4090542" y="1271363"/>
              <a:ext cx="115661" cy="1667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5574"/>
                  </a:moveTo>
                  <a:lnTo>
                    <a:pt x="14065" y="5574"/>
                  </a:lnTo>
                  <a:lnTo>
                    <a:pt x="14065" y="0"/>
                  </a:lnTo>
                  <a:lnTo>
                    <a:pt x="21600" y="10800"/>
                  </a:lnTo>
                  <a:lnTo>
                    <a:pt x="14065" y="21600"/>
                  </a:lnTo>
                  <a:lnTo>
                    <a:pt x="14065" y="16374"/>
                  </a:lnTo>
                  <a:lnTo>
                    <a:pt x="0" y="16374"/>
                  </a:lnTo>
                  <a:lnTo>
                    <a:pt x="0" y="5574"/>
                  </a:lnTo>
                  <a:close/>
                </a:path>
              </a:pathLst>
            </a:custGeom>
            <a:solidFill>
              <a:srgbClr val="3D749D"/>
            </a:solidFill>
            <a:ln w="9525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algn="l" defTabSz="1300480">
                <a:defRPr sz="3400">
                  <a:latin typeface="Tahoma"/>
                  <a:ea typeface="Tahoma"/>
                  <a:cs typeface="Tahoma"/>
                  <a:sym typeface="Tahoma"/>
                </a:defRPr>
              </a:pPr>
              <a:endParaRPr/>
            </a:p>
          </p:txBody>
        </p:sp>
        <p:sp>
          <p:nvSpPr>
            <p:cNvPr id="1535" name="Rectangle 72"/>
            <p:cNvSpPr txBox="1"/>
            <p:nvPr/>
          </p:nvSpPr>
          <p:spPr>
            <a:xfrm>
              <a:off x="3009269" y="1209499"/>
              <a:ext cx="1028608" cy="25720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 algn="l" defTabSz="1300480"/>
            </a:lstStyle>
            <a:p>
              <a:r>
                <a:t>Offering B</a:t>
              </a:r>
            </a:p>
          </p:txBody>
        </p:sp>
        <p:sp>
          <p:nvSpPr>
            <p:cNvPr id="1536" name="AutoShape 60"/>
            <p:cNvSpPr/>
            <p:nvPr/>
          </p:nvSpPr>
          <p:spPr>
            <a:xfrm>
              <a:off x="2876717" y="2689"/>
              <a:ext cx="2790184" cy="1893750"/>
            </a:xfrm>
            <a:prstGeom prst="roundRect">
              <a:avLst>
                <a:gd name="adj" fmla="val 13202"/>
              </a:avLst>
            </a:prstGeom>
            <a:noFill/>
            <a:ln w="9525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1300480">
                <a:defRPr sz="3400">
                  <a:latin typeface="Tahoma"/>
                  <a:ea typeface="Tahoma"/>
                  <a:cs typeface="Tahoma"/>
                  <a:sym typeface="Tahoma"/>
                </a:defRPr>
              </a:pPr>
              <a:endParaRPr/>
            </a:p>
          </p:txBody>
        </p:sp>
        <p:sp>
          <p:nvSpPr>
            <p:cNvPr id="1537" name="Rectangle 73"/>
            <p:cNvSpPr txBox="1"/>
            <p:nvPr/>
          </p:nvSpPr>
          <p:spPr>
            <a:xfrm>
              <a:off x="550900" y="1967869"/>
              <a:ext cx="1637584" cy="25720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 algn="l" defTabSz="1300480"/>
            </a:lstStyle>
            <a:p>
              <a:r>
                <a:t>Mass marketing</a:t>
              </a:r>
            </a:p>
          </p:txBody>
        </p:sp>
        <p:grpSp>
          <p:nvGrpSpPr>
            <p:cNvPr id="1549" name="Group"/>
            <p:cNvGrpSpPr/>
            <p:nvPr/>
          </p:nvGrpSpPr>
          <p:grpSpPr>
            <a:xfrm>
              <a:off x="0" y="13449"/>
              <a:ext cx="2739383" cy="1893751"/>
              <a:chOff x="0" y="0"/>
              <a:chExt cx="2739382" cy="1893749"/>
            </a:xfrm>
          </p:grpSpPr>
          <p:sp>
            <p:nvSpPr>
              <p:cNvPr id="1538" name="Freeform 7"/>
              <p:cNvSpPr/>
              <p:nvPr/>
            </p:nvSpPr>
            <p:spPr>
              <a:xfrm>
                <a:off x="1087713" y="811417"/>
                <a:ext cx="112970" cy="16676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5226"/>
                    </a:moveTo>
                    <a:lnTo>
                      <a:pt x="14400" y="5226"/>
                    </a:lnTo>
                    <a:lnTo>
                      <a:pt x="14400" y="0"/>
                    </a:lnTo>
                    <a:lnTo>
                      <a:pt x="21600" y="10800"/>
                    </a:lnTo>
                    <a:lnTo>
                      <a:pt x="14400" y="21600"/>
                    </a:lnTo>
                    <a:lnTo>
                      <a:pt x="14400" y="16026"/>
                    </a:lnTo>
                    <a:lnTo>
                      <a:pt x="0" y="16026"/>
                    </a:lnTo>
                    <a:lnTo>
                      <a:pt x="0" y="5226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65023" tIns="65023" rIns="65023" bIns="65023" numCol="1" anchor="t">
                <a:noAutofit/>
              </a:bodyPr>
              <a:lstStyle/>
              <a:p>
                <a:pPr algn="l" defTabSz="1300480">
                  <a:defRPr sz="3400">
                    <a:latin typeface="Tahoma"/>
                    <a:ea typeface="Tahoma"/>
                    <a:cs typeface="Tahoma"/>
                    <a:sym typeface="Tahoma"/>
                  </a:defRPr>
                </a:pPr>
                <a:endParaRPr/>
              </a:p>
            </p:txBody>
          </p:sp>
          <p:sp>
            <p:nvSpPr>
              <p:cNvPr id="1539" name="Freeform 8"/>
              <p:cNvSpPr/>
              <p:nvPr/>
            </p:nvSpPr>
            <p:spPr>
              <a:xfrm>
                <a:off x="1087713" y="811417"/>
                <a:ext cx="112970" cy="16676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5226"/>
                    </a:moveTo>
                    <a:lnTo>
                      <a:pt x="14400" y="5226"/>
                    </a:lnTo>
                    <a:lnTo>
                      <a:pt x="14400" y="0"/>
                    </a:lnTo>
                    <a:lnTo>
                      <a:pt x="21600" y="10800"/>
                    </a:lnTo>
                    <a:lnTo>
                      <a:pt x="14400" y="21600"/>
                    </a:lnTo>
                    <a:lnTo>
                      <a:pt x="14400" y="16026"/>
                    </a:lnTo>
                    <a:lnTo>
                      <a:pt x="0" y="16026"/>
                    </a:lnTo>
                    <a:lnTo>
                      <a:pt x="0" y="5226"/>
                    </a:lnTo>
                    <a:close/>
                  </a:path>
                </a:pathLst>
              </a:custGeom>
              <a:solidFill>
                <a:srgbClr val="3D749D"/>
              </a:solidFill>
              <a:ln w="9525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65023" tIns="65023" rIns="65023" bIns="65023" numCol="1" anchor="t">
                <a:noAutofit/>
              </a:bodyPr>
              <a:lstStyle/>
              <a:p>
                <a:pPr algn="l" defTabSz="1300480">
                  <a:defRPr sz="3400">
                    <a:latin typeface="Tahoma"/>
                    <a:ea typeface="Tahoma"/>
                    <a:cs typeface="Tahoma"/>
                    <a:sym typeface="Tahoma"/>
                  </a:defRPr>
                </a:pPr>
                <a:endParaRPr/>
              </a:p>
            </p:txBody>
          </p:sp>
          <p:sp>
            <p:nvSpPr>
              <p:cNvPr id="1540" name="Rectangle 9"/>
              <p:cNvSpPr txBox="1"/>
              <p:nvPr/>
            </p:nvSpPr>
            <p:spPr>
              <a:xfrm>
                <a:off x="175886" y="749553"/>
                <a:ext cx="848336" cy="257208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0" tIns="0" rIns="0" bIns="0" numCol="1" anchor="t">
                <a:noAutofit/>
              </a:bodyPr>
              <a:lstStyle>
                <a:lvl1pPr algn="l" defTabSz="1300480"/>
              </a:lstStyle>
              <a:p>
                <a:r>
                  <a:t>Offering</a:t>
                </a:r>
              </a:p>
            </p:txBody>
          </p:sp>
          <p:sp>
            <p:nvSpPr>
              <p:cNvPr id="1541" name="Rectangle 10"/>
              <p:cNvSpPr txBox="1"/>
              <p:nvPr/>
            </p:nvSpPr>
            <p:spPr>
              <a:xfrm>
                <a:off x="1437380" y="71737"/>
                <a:ext cx="1243529" cy="257208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0" tIns="0" rIns="0" bIns="0" numCol="1" anchor="t">
                <a:noAutofit/>
              </a:bodyPr>
              <a:lstStyle>
                <a:lvl1pPr algn="l" defTabSz="1300480"/>
              </a:lstStyle>
              <a:p>
                <a:r>
                  <a:t>Customer 1 </a:t>
                </a:r>
              </a:p>
            </p:txBody>
          </p:sp>
          <p:sp>
            <p:nvSpPr>
              <p:cNvPr id="1542" name="Rectangle 12"/>
              <p:cNvSpPr txBox="1"/>
              <p:nvPr/>
            </p:nvSpPr>
            <p:spPr>
              <a:xfrm>
                <a:off x="1437378" y="343400"/>
                <a:ext cx="1243529" cy="257208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0" tIns="0" rIns="0" bIns="0" numCol="1" anchor="t">
                <a:noAutofit/>
              </a:bodyPr>
              <a:lstStyle>
                <a:lvl1pPr algn="l" defTabSz="1300480"/>
              </a:lstStyle>
              <a:p>
                <a:r>
                  <a:t>Customer 2 </a:t>
                </a:r>
              </a:p>
            </p:txBody>
          </p:sp>
          <p:sp>
            <p:nvSpPr>
              <p:cNvPr id="1543" name="Rectangle 14"/>
              <p:cNvSpPr txBox="1"/>
              <p:nvPr/>
            </p:nvSpPr>
            <p:spPr>
              <a:xfrm>
                <a:off x="1437378" y="633893"/>
                <a:ext cx="1243529" cy="257208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0" tIns="0" rIns="0" bIns="0" numCol="1" anchor="t">
                <a:noAutofit/>
              </a:bodyPr>
              <a:lstStyle>
                <a:lvl1pPr algn="l" defTabSz="1300480"/>
              </a:lstStyle>
              <a:p>
                <a:r>
                  <a:t>Customer 3 </a:t>
                </a:r>
              </a:p>
            </p:txBody>
          </p:sp>
          <p:sp>
            <p:nvSpPr>
              <p:cNvPr id="1544" name="Rectangle 16"/>
              <p:cNvSpPr txBox="1"/>
              <p:nvPr/>
            </p:nvSpPr>
            <p:spPr>
              <a:xfrm>
                <a:off x="1437378" y="924386"/>
                <a:ext cx="1243529" cy="257208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0" tIns="0" rIns="0" bIns="0" numCol="1" anchor="t">
                <a:noAutofit/>
              </a:bodyPr>
              <a:lstStyle>
                <a:lvl1pPr algn="l" defTabSz="1300480"/>
              </a:lstStyle>
              <a:p>
                <a:r>
                  <a:t>Customer 4 </a:t>
                </a:r>
              </a:p>
            </p:txBody>
          </p:sp>
          <p:sp>
            <p:nvSpPr>
              <p:cNvPr id="1545" name="Rectangle 18"/>
              <p:cNvSpPr txBox="1"/>
              <p:nvPr/>
            </p:nvSpPr>
            <p:spPr>
              <a:xfrm>
                <a:off x="1437378" y="1214879"/>
                <a:ext cx="1243529" cy="257208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0" tIns="0" rIns="0" bIns="0" numCol="1" anchor="t">
                <a:noAutofit/>
              </a:bodyPr>
              <a:lstStyle>
                <a:lvl1pPr algn="l" defTabSz="1300480"/>
              </a:lstStyle>
              <a:p>
                <a:r>
                  <a:t>Customer 5 </a:t>
                </a:r>
              </a:p>
            </p:txBody>
          </p:sp>
          <p:sp>
            <p:nvSpPr>
              <p:cNvPr id="1546" name="Rectangle 20"/>
              <p:cNvSpPr txBox="1"/>
              <p:nvPr/>
            </p:nvSpPr>
            <p:spPr>
              <a:xfrm>
                <a:off x="1437378" y="1505372"/>
                <a:ext cx="1243529" cy="257208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0" tIns="0" rIns="0" bIns="0" numCol="1" anchor="t">
                <a:noAutofit/>
              </a:bodyPr>
              <a:lstStyle>
                <a:lvl1pPr algn="l" defTabSz="1300480"/>
              </a:lstStyle>
              <a:p>
                <a:r>
                  <a:t>Customer 6 </a:t>
                </a:r>
              </a:p>
            </p:txBody>
          </p:sp>
          <p:sp>
            <p:nvSpPr>
              <p:cNvPr id="1547" name="Freeform 22"/>
              <p:cNvSpPr/>
              <p:nvPr/>
            </p:nvSpPr>
            <p:spPr>
              <a:xfrm>
                <a:off x="1259857" y="85184"/>
                <a:ext cx="115659" cy="168647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cubicBezTo>
                      <a:pt x="15975" y="21553"/>
                      <a:pt x="11475" y="21243"/>
                      <a:pt x="10800" y="20855"/>
                    </a:cubicBezTo>
                    <a:lnTo>
                      <a:pt x="10800" y="11141"/>
                    </a:lnTo>
                    <a:cubicBezTo>
                      <a:pt x="10125" y="10753"/>
                      <a:pt x="5625" y="10443"/>
                      <a:pt x="0" y="10397"/>
                    </a:cubicBezTo>
                    <a:cubicBezTo>
                      <a:pt x="5625" y="10350"/>
                      <a:pt x="10125" y="10040"/>
                      <a:pt x="10800" y="9652"/>
                    </a:cubicBezTo>
                    <a:lnTo>
                      <a:pt x="10800" y="745"/>
                    </a:lnTo>
                    <a:cubicBezTo>
                      <a:pt x="11475" y="357"/>
                      <a:pt x="15975" y="47"/>
                      <a:pt x="21600" y="0"/>
                    </a:cubicBezTo>
                  </a:path>
                </a:pathLst>
              </a:custGeom>
              <a:noFill/>
              <a:ln w="9525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65023" tIns="65023" rIns="65023" bIns="65023" numCol="1" anchor="t">
                <a:noAutofit/>
              </a:bodyPr>
              <a:lstStyle/>
              <a:p>
                <a:pPr algn="l" defTabSz="1300480">
                  <a:defRPr sz="3400">
                    <a:latin typeface="Tahoma"/>
                    <a:ea typeface="Tahoma"/>
                    <a:cs typeface="Tahoma"/>
                    <a:sym typeface="Tahoma"/>
                  </a:defRPr>
                </a:pPr>
                <a:endParaRPr/>
              </a:p>
            </p:txBody>
          </p:sp>
          <p:sp>
            <p:nvSpPr>
              <p:cNvPr id="1548" name="AutoShape 61"/>
              <p:cNvSpPr/>
              <p:nvPr/>
            </p:nvSpPr>
            <p:spPr>
              <a:xfrm>
                <a:off x="0" y="0"/>
                <a:ext cx="2739383" cy="1893750"/>
              </a:xfrm>
              <a:prstGeom prst="roundRect">
                <a:avLst>
                  <a:gd name="adj" fmla="val 13202"/>
                </a:avLst>
              </a:prstGeom>
              <a:noFill/>
              <a:ln w="9525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65023" tIns="65023" rIns="65023" bIns="65023" numCol="1" anchor="ctr">
                <a:noAutofit/>
              </a:bodyPr>
              <a:lstStyle/>
              <a:p>
                <a:pPr algn="l" defTabSz="1300480">
                  <a:defRPr sz="3400">
                    <a:latin typeface="Tahoma"/>
                    <a:ea typeface="Tahoma"/>
                    <a:cs typeface="Tahoma"/>
                    <a:sym typeface="Tahoma"/>
                  </a:defRPr>
                </a:pPr>
                <a:endParaRPr/>
              </a:p>
            </p:txBody>
          </p:sp>
        </p:grpSp>
        <p:sp>
          <p:nvSpPr>
            <p:cNvPr id="1550" name="Rectangle 81"/>
            <p:cNvSpPr txBox="1"/>
            <p:nvPr/>
          </p:nvSpPr>
          <p:spPr>
            <a:xfrm>
              <a:off x="6031893" y="1967869"/>
              <a:ext cx="2336645" cy="25720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 algn="l" defTabSz="1300480"/>
            </a:lstStyle>
            <a:p>
              <a:r>
                <a:t>One-to-one marketing</a:t>
              </a:r>
            </a:p>
          </p:txBody>
        </p:sp>
        <p:grpSp>
          <p:nvGrpSpPr>
            <p:cNvPr id="1576" name="Group"/>
            <p:cNvGrpSpPr/>
            <p:nvPr/>
          </p:nvGrpSpPr>
          <p:grpSpPr>
            <a:xfrm>
              <a:off x="5813059" y="0"/>
              <a:ext cx="2774313" cy="1893750"/>
              <a:chOff x="0" y="0"/>
              <a:chExt cx="2774311" cy="1893749"/>
            </a:xfrm>
          </p:grpSpPr>
          <p:sp>
            <p:nvSpPr>
              <p:cNvPr id="1551" name="Freeform 39"/>
              <p:cNvSpPr/>
              <p:nvPr/>
            </p:nvSpPr>
            <p:spPr>
              <a:xfrm>
                <a:off x="1302141" y="161245"/>
                <a:ext cx="112970" cy="16676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5574"/>
                    </a:moveTo>
                    <a:lnTo>
                      <a:pt x="14400" y="5574"/>
                    </a:lnTo>
                    <a:lnTo>
                      <a:pt x="14400" y="0"/>
                    </a:lnTo>
                    <a:lnTo>
                      <a:pt x="21600" y="10800"/>
                    </a:lnTo>
                    <a:lnTo>
                      <a:pt x="14400" y="21600"/>
                    </a:lnTo>
                    <a:lnTo>
                      <a:pt x="14400" y="16026"/>
                    </a:lnTo>
                    <a:lnTo>
                      <a:pt x="0" y="16026"/>
                    </a:lnTo>
                    <a:lnTo>
                      <a:pt x="0" y="5574"/>
                    </a:lnTo>
                    <a:close/>
                  </a:path>
                </a:pathLst>
              </a:custGeom>
              <a:solidFill>
                <a:srgbClr val="3D749D"/>
              </a:solidFill>
              <a:ln w="9525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65023" tIns="65023" rIns="65023" bIns="65023" numCol="1" anchor="t">
                <a:noAutofit/>
              </a:bodyPr>
              <a:lstStyle/>
              <a:p>
                <a:pPr algn="l" defTabSz="1300480">
                  <a:defRPr sz="3400">
                    <a:latin typeface="Tahoma"/>
                    <a:ea typeface="Tahoma"/>
                    <a:cs typeface="Tahoma"/>
                    <a:sym typeface="Tahoma"/>
                  </a:defRPr>
                </a:pPr>
                <a:endParaRPr/>
              </a:p>
            </p:txBody>
          </p:sp>
          <p:sp>
            <p:nvSpPr>
              <p:cNvPr id="1552" name="Freeform 40"/>
              <p:cNvSpPr/>
              <p:nvPr/>
            </p:nvSpPr>
            <p:spPr>
              <a:xfrm>
                <a:off x="1302141" y="161245"/>
                <a:ext cx="112970" cy="16676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5574"/>
                    </a:moveTo>
                    <a:lnTo>
                      <a:pt x="14400" y="5574"/>
                    </a:lnTo>
                    <a:lnTo>
                      <a:pt x="14400" y="0"/>
                    </a:lnTo>
                    <a:lnTo>
                      <a:pt x="21600" y="10800"/>
                    </a:lnTo>
                    <a:lnTo>
                      <a:pt x="14400" y="21600"/>
                    </a:lnTo>
                    <a:lnTo>
                      <a:pt x="14400" y="16026"/>
                    </a:lnTo>
                    <a:lnTo>
                      <a:pt x="0" y="16026"/>
                    </a:lnTo>
                    <a:lnTo>
                      <a:pt x="0" y="5574"/>
                    </a:lnTo>
                    <a:close/>
                  </a:path>
                </a:pathLst>
              </a:custGeom>
              <a:solidFill>
                <a:srgbClr val="3D749D"/>
              </a:solidFill>
              <a:ln w="9525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65023" tIns="65023" rIns="65023" bIns="65023" numCol="1" anchor="t">
                <a:noAutofit/>
              </a:bodyPr>
              <a:lstStyle/>
              <a:p>
                <a:pPr algn="l" defTabSz="1300480">
                  <a:defRPr sz="3400">
                    <a:latin typeface="Tahoma"/>
                    <a:ea typeface="Tahoma"/>
                    <a:cs typeface="Tahoma"/>
                    <a:sym typeface="Tahoma"/>
                  </a:defRPr>
                </a:pPr>
                <a:endParaRPr/>
              </a:p>
            </p:txBody>
          </p:sp>
          <p:sp>
            <p:nvSpPr>
              <p:cNvPr id="1553" name="Rectangle 41"/>
              <p:cNvSpPr txBox="1"/>
              <p:nvPr/>
            </p:nvSpPr>
            <p:spPr>
              <a:xfrm>
                <a:off x="1530770" y="91312"/>
                <a:ext cx="1184885" cy="257208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0" tIns="0" rIns="0" bIns="0" numCol="1" anchor="ctr">
                <a:noAutofit/>
              </a:bodyPr>
              <a:lstStyle>
                <a:lvl1pPr algn="l" defTabSz="1300480"/>
              </a:lstStyle>
              <a:p>
                <a:r>
                  <a:rPr dirty="0"/>
                  <a:t>Customer 1</a:t>
                </a:r>
              </a:p>
            </p:txBody>
          </p:sp>
          <p:sp>
            <p:nvSpPr>
              <p:cNvPr id="1554" name="Rectangle 43"/>
              <p:cNvSpPr txBox="1"/>
              <p:nvPr/>
            </p:nvSpPr>
            <p:spPr>
              <a:xfrm>
                <a:off x="1530774" y="381804"/>
                <a:ext cx="1184885" cy="257209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0" tIns="0" rIns="0" bIns="0" numCol="1" anchor="ctr">
                <a:noAutofit/>
              </a:bodyPr>
              <a:lstStyle>
                <a:lvl1pPr algn="l" defTabSz="1300480"/>
              </a:lstStyle>
              <a:p>
                <a:r>
                  <a:t>Customer 2</a:t>
                </a:r>
              </a:p>
            </p:txBody>
          </p:sp>
          <p:sp>
            <p:nvSpPr>
              <p:cNvPr id="1555" name="Rectangle 45"/>
              <p:cNvSpPr txBox="1"/>
              <p:nvPr/>
            </p:nvSpPr>
            <p:spPr>
              <a:xfrm>
                <a:off x="1530777" y="672298"/>
                <a:ext cx="1184885" cy="257208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0" tIns="0" rIns="0" bIns="0" numCol="1" anchor="ctr">
                <a:noAutofit/>
              </a:bodyPr>
              <a:lstStyle>
                <a:lvl1pPr algn="l" defTabSz="1300480"/>
              </a:lstStyle>
              <a:p>
                <a:r>
                  <a:t>Customer 3</a:t>
                </a:r>
              </a:p>
            </p:txBody>
          </p:sp>
          <p:sp>
            <p:nvSpPr>
              <p:cNvPr id="1556" name="Rectangle 47"/>
              <p:cNvSpPr txBox="1"/>
              <p:nvPr/>
            </p:nvSpPr>
            <p:spPr>
              <a:xfrm>
                <a:off x="1530781" y="965481"/>
                <a:ext cx="1184886" cy="257208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0" tIns="0" rIns="0" bIns="0" numCol="1" anchor="ctr">
                <a:noAutofit/>
              </a:bodyPr>
              <a:lstStyle>
                <a:lvl1pPr algn="l" defTabSz="1300480"/>
              </a:lstStyle>
              <a:p>
                <a:r>
                  <a:t>Customer 4</a:t>
                </a:r>
              </a:p>
            </p:txBody>
          </p:sp>
          <p:sp>
            <p:nvSpPr>
              <p:cNvPr id="1557" name="Rectangle 49"/>
              <p:cNvSpPr txBox="1"/>
              <p:nvPr/>
            </p:nvSpPr>
            <p:spPr>
              <a:xfrm>
                <a:off x="1530784" y="1255974"/>
                <a:ext cx="1184885" cy="257208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0" tIns="0" rIns="0" bIns="0" numCol="1" anchor="ctr">
                <a:noAutofit/>
              </a:bodyPr>
              <a:lstStyle>
                <a:lvl1pPr algn="l" defTabSz="1300480"/>
              </a:lstStyle>
              <a:p>
                <a:r>
                  <a:t>Customer 5</a:t>
                </a:r>
              </a:p>
            </p:txBody>
          </p:sp>
          <p:sp>
            <p:nvSpPr>
              <p:cNvPr id="1558" name="Rectangle 51"/>
              <p:cNvSpPr txBox="1"/>
              <p:nvPr/>
            </p:nvSpPr>
            <p:spPr>
              <a:xfrm>
                <a:off x="1530784" y="1546466"/>
                <a:ext cx="1243528" cy="257209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0" tIns="0" rIns="0" bIns="0" numCol="1" anchor="ctr">
                <a:noAutofit/>
              </a:bodyPr>
              <a:lstStyle>
                <a:lvl1pPr algn="l" defTabSz="1300480"/>
              </a:lstStyle>
              <a:p>
                <a:r>
                  <a:t>Customer 6 </a:t>
                </a:r>
              </a:p>
            </p:txBody>
          </p:sp>
          <p:sp>
            <p:nvSpPr>
              <p:cNvPr id="1559" name="Rectangle 53"/>
              <p:cNvSpPr txBox="1"/>
              <p:nvPr/>
            </p:nvSpPr>
            <p:spPr>
              <a:xfrm>
                <a:off x="150941" y="91312"/>
                <a:ext cx="1063670" cy="257208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0" tIns="0" rIns="0" bIns="0" numCol="1" anchor="ctr">
                <a:noAutofit/>
              </a:bodyPr>
              <a:lstStyle>
                <a:lvl1pPr algn="l" defTabSz="1300480"/>
              </a:lstStyle>
              <a:p>
                <a:r>
                  <a:t>Offering A</a:t>
                </a:r>
              </a:p>
            </p:txBody>
          </p:sp>
          <p:sp>
            <p:nvSpPr>
              <p:cNvPr id="1560" name="Rectangle 54"/>
              <p:cNvSpPr txBox="1"/>
              <p:nvPr/>
            </p:nvSpPr>
            <p:spPr>
              <a:xfrm>
                <a:off x="150941" y="381804"/>
                <a:ext cx="1028609" cy="257209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0" tIns="0" rIns="0" bIns="0" numCol="1" anchor="ctr">
                <a:noAutofit/>
              </a:bodyPr>
              <a:lstStyle>
                <a:lvl1pPr algn="l" defTabSz="1300480"/>
              </a:lstStyle>
              <a:p>
                <a:r>
                  <a:t>Offering B</a:t>
                </a:r>
              </a:p>
            </p:txBody>
          </p:sp>
          <p:sp>
            <p:nvSpPr>
              <p:cNvPr id="1561" name="Rectangle 55"/>
              <p:cNvSpPr txBox="1"/>
              <p:nvPr/>
            </p:nvSpPr>
            <p:spPr>
              <a:xfrm>
                <a:off x="150941" y="672298"/>
                <a:ext cx="1079184" cy="257208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0" tIns="0" rIns="0" bIns="0" numCol="1" anchor="ctr">
                <a:noAutofit/>
              </a:bodyPr>
              <a:lstStyle>
                <a:lvl1pPr algn="l" defTabSz="1300480"/>
              </a:lstStyle>
              <a:p>
                <a:r>
                  <a:t>Offering C</a:t>
                </a:r>
              </a:p>
            </p:txBody>
          </p:sp>
          <p:sp>
            <p:nvSpPr>
              <p:cNvPr id="1562" name="Rectangle 56"/>
              <p:cNvSpPr txBox="1"/>
              <p:nvPr/>
            </p:nvSpPr>
            <p:spPr>
              <a:xfrm>
                <a:off x="150941" y="965481"/>
                <a:ext cx="1064601" cy="257208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0" tIns="0" rIns="0" bIns="0" numCol="1" anchor="ctr">
                <a:noAutofit/>
              </a:bodyPr>
              <a:lstStyle>
                <a:lvl1pPr algn="l" defTabSz="1300480"/>
              </a:lstStyle>
              <a:p>
                <a:r>
                  <a:t>Offering D</a:t>
                </a:r>
              </a:p>
            </p:txBody>
          </p:sp>
          <p:sp>
            <p:nvSpPr>
              <p:cNvPr id="1563" name="Rectangle 57"/>
              <p:cNvSpPr txBox="1"/>
              <p:nvPr/>
            </p:nvSpPr>
            <p:spPr>
              <a:xfrm>
                <a:off x="150941" y="1255974"/>
                <a:ext cx="1020541" cy="257208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0" tIns="0" rIns="0" bIns="0" numCol="1" anchor="ctr">
                <a:noAutofit/>
              </a:bodyPr>
              <a:lstStyle>
                <a:lvl1pPr algn="l" defTabSz="1300480"/>
              </a:lstStyle>
              <a:p>
                <a:r>
                  <a:t>Offering E</a:t>
                </a:r>
              </a:p>
            </p:txBody>
          </p:sp>
          <p:sp>
            <p:nvSpPr>
              <p:cNvPr id="1564" name="Rectangle 58"/>
              <p:cNvSpPr txBox="1"/>
              <p:nvPr/>
            </p:nvSpPr>
            <p:spPr>
              <a:xfrm>
                <a:off x="150941" y="1546466"/>
                <a:ext cx="1009681" cy="257209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0" tIns="0" rIns="0" bIns="0" numCol="1" anchor="ctr">
                <a:noAutofit/>
              </a:bodyPr>
              <a:lstStyle>
                <a:lvl1pPr algn="l" defTabSz="1300480"/>
              </a:lstStyle>
              <a:p>
                <a:r>
                  <a:t>Offering F</a:t>
                </a:r>
              </a:p>
            </p:txBody>
          </p:sp>
          <p:sp>
            <p:nvSpPr>
              <p:cNvPr id="1565" name="Freeform 59"/>
              <p:cNvSpPr/>
              <p:nvPr/>
            </p:nvSpPr>
            <p:spPr>
              <a:xfrm>
                <a:off x="1299452" y="438290"/>
                <a:ext cx="115659" cy="16676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5226"/>
                    </a:moveTo>
                    <a:lnTo>
                      <a:pt x="14065" y="5226"/>
                    </a:lnTo>
                    <a:lnTo>
                      <a:pt x="14065" y="0"/>
                    </a:lnTo>
                    <a:lnTo>
                      <a:pt x="21600" y="10800"/>
                    </a:lnTo>
                    <a:lnTo>
                      <a:pt x="14065" y="21600"/>
                    </a:lnTo>
                    <a:lnTo>
                      <a:pt x="14065" y="16026"/>
                    </a:lnTo>
                    <a:lnTo>
                      <a:pt x="0" y="16026"/>
                    </a:lnTo>
                    <a:lnTo>
                      <a:pt x="0" y="5226"/>
                    </a:lnTo>
                    <a:close/>
                  </a:path>
                </a:pathLst>
              </a:custGeom>
              <a:solidFill>
                <a:srgbClr val="3D749D"/>
              </a:solidFill>
              <a:ln w="9525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65023" tIns="65023" rIns="65023" bIns="65023" numCol="1" anchor="t">
                <a:noAutofit/>
              </a:bodyPr>
              <a:lstStyle/>
              <a:p>
                <a:pPr algn="l" defTabSz="1300480">
                  <a:defRPr sz="3400">
                    <a:latin typeface="Tahoma"/>
                    <a:ea typeface="Tahoma"/>
                    <a:cs typeface="Tahoma"/>
                    <a:sym typeface="Tahoma"/>
                  </a:defRPr>
                </a:pPr>
                <a:endParaRPr/>
              </a:p>
            </p:txBody>
          </p:sp>
          <p:sp>
            <p:nvSpPr>
              <p:cNvPr id="1566" name="Freeform 60"/>
              <p:cNvSpPr/>
              <p:nvPr/>
            </p:nvSpPr>
            <p:spPr>
              <a:xfrm>
                <a:off x="1299452" y="438290"/>
                <a:ext cx="115659" cy="16676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5226"/>
                    </a:moveTo>
                    <a:lnTo>
                      <a:pt x="14065" y="5226"/>
                    </a:lnTo>
                    <a:lnTo>
                      <a:pt x="14065" y="0"/>
                    </a:lnTo>
                    <a:lnTo>
                      <a:pt x="21600" y="10800"/>
                    </a:lnTo>
                    <a:lnTo>
                      <a:pt x="14065" y="21600"/>
                    </a:lnTo>
                    <a:lnTo>
                      <a:pt x="14065" y="16026"/>
                    </a:lnTo>
                    <a:lnTo>
                      <a:pt x="0" y="16026"/>
                    </a:lnTo>
                    <a:lnTo>
                      <a:pt x="0" y="5226"/>
                    </a:lnTo>
                    <a:close/>
                  </a:path>
                </a:pathLst>
              </a:custGeom>
              <a:solidFill>
                <a:srgbClr val="3D749D"/>
              </a:solidFill>
              <a:ln w="9525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65023" tIns="65023" rIns="65023" bIns="65023" numCol="1" anchor="t">
                <a:noAutofit/>
              </a:bodyPr>
              <a:lstStyle/>
              <a:p>
                <a:pPr algn="l" defTabSz="1300480">
                  <a:defRPr sz="3400">
                    <a:latin typeface="Tahoma"/>
                    <a:ea typeface="Tahoma"/>
                    <a:cs typeface="Tahoma"/>
                    <a:sym typeface="Tahoma"/>
                  </a:defRPr>
                </a:pPr>
                <a:endParaRPr/>
              </a:p>
            </p:txBody>
          </p:sp>
          <p:sp>
            <p:nvSpPr>
              <p:cNvPr id="1567" name="Freeform 61"/>
              <p:cNvSpPr/>
              <p:nvPr/>
            </p:nvSpPr>
            <p:spPr>
              <a:xfrm>
                <a:off x="1299452" y="728783"/>
                <a:ext cx="115659" cy="16676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5574"/>
                    </a:moveTo>
                    <a:lnTo>
                      <a:pt x="14065" y="5574"/>
                    </a:lnTo>
                    <a:lnTo>
                      <a:pt x="14065" y="0"/>
                    </a:lnTo>
                    <a:lnTo>
                      <a:pt x="21600" y="10800"/>
                    </a:lnTo>
                    <a:lnTo>
                      <a:pt x="14065" y="21600"/>
                    </a:lnTo>
                    <a:lnTo>
                      <a:pt x="14065" y="16026"/>
                    </a:lnTo>
                    <a:lnTo>
                      <a:pt x="0" y="16026"/>
                    </a:lnTo>
                    <a:lnTo>
                      <a:pt x="0" y="5574"/>
                    </a:lnTo>
                    <a:close/>
                  </a:path>
                </a:pathLst>
              </a:custGeom>
              <a:solidFill>
                <a:srgbClr val="3D749D"/>
              </a:solidFill>
              <a:ln w="9525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65023" tIns="65023" rIns="65023" bIns="65023" numCol="1" anchor="t">
                <a:noAutofit/>
              </a:bodyPr>
              <a:lstStyle/>
              <a:p>
                <a:pPr algn="l" defTabSz="1300480">
                  <a:defRPr sz="3400">
                    <a:latin typeface="Tahoma"/>
                    <a:ea typeface="Tahoma"/>
                    <a:cs typeface="Tahoma"/>
                    <a:sym typeface="Tahoma"/>
                  </a:defRPr>
                </a:pPr>
                <a:endParaRPr/>
              </a:p>
            </p:txBody>
          </p:sp>
          <p:sp>
            <p:nvSpPr>
              <p:cNvPr id="1568" name="Freeform 62"/>
              <p:cNvSpPr/>
              <p:nvPr/>
            </p:nvSpPr>
            <p:spPr>
              <a:xfrm>
                <a:off x="1299452" y="728783"/>
                <a:ext cx="115659" cy="16676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5574"/>
                    </a:moveTo>
                    <a:lnTo>
                      <a:pt x="14065" y="5574"/>
                    </a:lnTo>
                    <a:lnTo>
                      <a:pt x="14065" y="0"/>
                    </a:lnTo>
                    <a:lnTo>
                      <a:pt x="21600" y="10800"/>
                    </a:lnTo>
                    <a:lnTo>
                      <a:pt x="14065" y="21600"/>
                    </a:lnTo>
                    <a:lnTo>
                      <a:pt x="14065" y="16026"/>
                    </a:lnTo>
                    <a:lnTo>
                      <a:pt x="0" y="16026"/>
                    </a:lnTo>
                    <a:lnTo>
                      <a:pt x="0" y="5574"/>
                    </a:lnTo>
                    <a:close/>
                  </a:path>
                </a:pathLst>
              </a:custGeom>
              <a:solidFill>
                <a:srgbClr val="3D749D"/>
              </a:solidFill>
              <a:ln w="9525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65023" tIns="65023" rIns="65023" bIns="65023" numCol="1" anchor="t">
                <a:noAutofit/>
              </a:bodyPr>
              <a:lstStyle/>
              <a:p>
                <a:pPr algn="l" defTabSz="1300480">
                  <a:defRPr sz="3400">
                    <a:latin typeface="Tahoma"/>
                    <a:ea typeface="Tahoma"/>
                    <a:cs typeface="Tahoma"/>
                    <a:sym typeface="Tahoma"/>
                  </a:defRPr>
                </a:pPr>
                <a:endParaRPr/>
              </a:p>
            </p:txBody>
          </p:sp>
          <p:sp>
            <p:nvSpPr>
              <p:cNvPr id="1569" name="Freeform 63"/>
              <p:cNvSpPr/>
              <p:nvPr/>
            </p:nvSpPr>
            <p:spPr>
              <a:xfrm>
                <a:off x="1299452" y="1019276"/>
                <a:ext cx="115659" cy="16676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5574"/>
                    </a:moveTo>
                    <a:lnTo>
                      <a:pt x="14065" y="5574"/>
                    </a:lnTo>
                    <a:lnTo>
                      <a:pt x="14065" y="0"/>
                    </a:lnTo>
                    <a:lnTo>
                      <a:pt x="21600" y="10800"/>
                    </a:lnTo>
                    <a:lnTo>
                      <a:pt x="14065" y="21600"/>
                    </a:lnTo>
                    <a:lnTo>
                      <a:pt x="14065" y="16026"/>
                    </a:lnTo>
                    <a:lnTo>
                      <a:pt x="0" y="16026"/>
                    </a:lnTo>
                    <a:lnTo>
                      <a:pt x="0" y="5574"/>
                    </a:lnTo>
                    <a:close/>
                  </a:path>
                </a:pathLst>
              </a:custGeom>
              <a:solidFill>
                <a:srgbClr val="3D749D"/>
              </a:solidFill>
              <a:ln w="9525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65023" tIns="65023" rIns="65023" bIns="65023" numCol="1" anchor="t">
                <a:noAutofit/>
              </a:bodyPr>
              <a:lstStyle/>
              <a:p>
                <a:pPr algn="l" defTabSz="1300480">
                  <a:defRPr sz="3400">
                    <a:latin typeface="Tahoma"/>
                    <a:ea typeface="Tahoma"/>
                    <a:cs typeface="Tahoma"/>
                    <a:sym typeface="Tahoma"/>
                  </a:defRPr>
                </a:pPr>
                <a:endParaRPr/>
              </a:p>
            </p:txBody>
          </p:sp>
          <p:sp>
            <p:nvSpPr>
              <p:cNvPr id="1570" name="Freeform 64"/>
              <p:cNvSpPr/>
              <p:nvPr/>
            </p:nvSpPr>
            <p:spPr>
              <a:xfrm>
                <a:off x="1299452" y="1019276"/>
                <a:ext cx="115659" cy="16676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5574"/>
                    </a:moveTo>
                    <a:lnTo>
                      <a:pt x="14065" y="5574"/>
                    </a:lnTo>
                    <a:lnTo>
                      <a:pt x="14065" y="0"/>
                    </a:lnTo>
                    <a:lnTo>
                      <a:pt x="21600" y="10800"/>
                    </a:lnTo>
                    <a:lnTo>
                      <a:pt x="14065" y="21600"/>
                    </a:lnTo>
                    <a:lnTo>
                      <a:pt x="14065" y="16026"/>
                    </a:lnTo>
                    <a:lnTo>
                      <a:pt x="0" y="16026"/>
                    </a:lnTo>
                    <a:lnTo>
                      <a:pt x="0" y="5574"/>
                    </a:lnTo>
                    <a:close/>
                  </a:path>
                </a:pathLst>
              </a:custGeom>
              <a:solidFill>
                <a:srgbClr val="3D749D"/>
              </a:solidFill>
              <a:ln w="9525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65023" tIns="65023" rIns="65023" bIns="65023" numCol="1" anchor="t">
                <a:noAutofit/>
              </a:bodyPr>
              <a:lstStyle/>
              <a:p>
                <a:pPr algn="l" defTabSz="1300480">
                  <a:defRPr sz="3400">
                    <a:latin typeface="Tahoma"/>
                    <a:ea typeface="Tahoma"/>
                    <a:cs typeface="Tahoma"/>
                    <a:sym typeface="Tahoma"/>
                  </a:defRPr>
                </a:pPr>
                <a:endParaRPr/>
              </a:p>
            </p:txBody>
          </p:sp>
          <p:sp>
            <p:nvSpPr>
              <p:cNvPr id="1571" name="Freeform 65"/>
              <p:cNvSpPr/>
              <p:nvPr/>
            </p:nvSpPr>
            <p:spPr>
              <a:xfrm>
                <a:off x="1299452" y="1309769"/>
                <a:ext cx="115659" cy="16676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5574"/>
                    </a:moveTo>
                    <a:lnTo>
                      <a:pt x="14065" y="5574"/>
                    </a:lnTo>
                    <a:lnTo>
                      <a:pt x="14065" y="0"/>
                    </a:lnTo>
                    <a:lnTo>
                      <a:pt x="21600" y="10800"/>
                    </a:lnTo>
                    <a:lnTo>
                      <a:pt x="14065" y="21600"/>
                    </a:lnTo>
                    <a:lnTo>
                      <a:pt x="14065" y="16374"/>
                    </a:lnTo>
                    <a:lnTo>
                      <a:pt x="0" y="16374"/>
                    </a:lnTo>
                    <a:lnTo>
                      <a:pt x="0" y="5574"/>
                    </a:lnTo>
                    <a:close/>
                  </a:path>
                </a:pathLst>
              </a:custGeom>
              <a:solidFill>
                <a:srgbClr val="3D749D"/>
              </a:solidFill>
              <a:ln w="9525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65023" tIns="65023" rIns="65023" bIns="65023" numCol="1" anchor="t">
                <a:noAutofit/>
              </a:bodyPr>
              <a:lstStyle/>
              <a:p>
                <a:pPr algn="l" defTabSz="1300480">
                  <a:defRPr sz="3400">
                    <a:latin typeface="Tahoma"/>
                    <a:ea typeface="Tahoma"/>
                    <a:cs typeface="Tahoma"/>
                    <a:sym typeface="Tahoma"/>
                  </a:defRPr>
                </a:pPr>
                <a:endParaRPr/>
              </a:p>
            </p:txBody>
          </p:sp>
          <p:sp>
            <p:nvSpPr>
              <p:cNvPr id="1572" name="Freeform 66"/>
              <p:cNvSpPr/>
              <p:nvPr/>
            </p:nvSpPr>
            <p:spPr>
              <a:xfrm>
                <a:off x="1299452" y="1309769"/>
                <a:ext cx="115659" cy="16676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5574"/>
                    </a:moveTo>
                    <a:lnTo>
                      <a:pt x="14065" y="5574"/>
                    </a:lnTo>
                    <a:lnTo>
                      <a:pt x="14065" y="0"/>
                    </a:lnTo>
                    <a:lnTo>
                      <a:pt x="21600" y="10800"/>
                    </a:lnTo>
                    <a:lnTo>
                      <a:pt x="14065" y="21600"/>
                    </a:lnTo>
                    <a:lnTo>
                      <a:pt x="14065" y="16374"/>
                    </a:lnTo>
                    <a:lnTo>
                      <a:pt x="0" y="16374"/>
                    </a:lnTo>
                    <a:lnTo>
                      <a:pt x="0" y="5574"/>
                    </a:lnTo>
                    <a:close/>
                  </a:path>
                </a:pathLst>
              </a:custGeom>
              <a:solidFill>
                <a:srgbClr val="3D749D"/>
              </a:solidFill>
              <a:ln w="9525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65023" tIns="65023" rIns="65023" bIns="65023" numCol="1" anchor="t">
                <a:noAutofit/>
              </a:bodyPr>
              <a:lstStyle/>
              <a:p>
                <a:pPr algn="l" defTabSz="1300480">
                  <a:defRPr sz="3400">
                    <a:latin typeface="Tahoma"/>
                    <a:ea typeface="Tahoma"/>
                    <a:cs typeface="Tahoma"/>
                    <a:sym typeface="Tahoma"/>
                  </a:defRPr>
                </a:pPr>
                <a:endParaRPr/>
              </a:p>
            </p:txBody>
          </p:sp>
          <p:sp>
            <p:nvSpPr>
              <p:cNvPr id="1573" name="Freeform 67"/>
              <p:cNvSpPr/>
              <p:nvPr/>
            </p:nvSpPr>
            <p:spPr>
              <a:xfrm>
                <a:off x="1299452" y="1600262"/>
                <a:ext cx="115659" cy="16676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5574"/>
                    </a:moveTo>
                    <a:lnTo>
                      <a:pt x="14065" y="5574"/>
                    </a:lnTo>
                    <a:lnTo>
                      <a:pt x="14065" y="0"/>
                    </a:lnTo>
                    <a:lnTo>
                      <a:pt x="21600" y="10800"/>
                    </a:lnTo>
                    <a:lnTo>
                      <a:pt x="14065" y="21600"/>
                    </a:lnTo>
                    <a:lnTo>
                      <a:pt x="14065" y="16374"/>
                    </a:lnTo>
                    <a:lnTo>
                      <a:pt x="0" y="16374"/>
                    </a:lnTo>
                    <a:lnTo>
                      <a:pt x="0" y="5574"/>
                    </a:lnTo>
                    <a:close/>
                  </a:path>
                </a:pathLst>
              </a:custGeom>
              <a:solidFill>
                <a:srgbClr val="3D749D"/>
              </a:solidFill>
              <a:ln w="9525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65023" tIns="65023" rIns="65023" bIns="65023" numCol="1" anchor="t">
                <a:noAutofit/>
              </a:bodyPr>
              <a:lstStyle/>
              <a:p>
                <a:pPr algn="l" defTabSz="1300480">
                  <a:defRPr sz="3400">
                    <a:latin typeface="Tahoma"/>
                    <a:ea typeface="Tahoma"/>
                    <a:cs typeface="Tahoma"/>
                    <a:sym typeface="Tahoma"/>
                  </a:defRPr>
                </a:pPr>
                <a:endParaRPr/>
              </a:p>
            </p:txBody>
          </p:sp>
          <p:sp>
            <p:nvSpPr>
              <p:cNvPr id="1574" name="Freeform 68"/>
              <p:cNvSpPr/>
              <p:nvPr/>
            </p:nvSpPr>
            <p:spPr>
              <a:xfrm>
                <a:off x="1299452" y="1600262"/>
                <a:ext cx="115659" cy="16676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5574"/>
                    </a:moveTo>
                    <a:lnTo>
                      <a:pt x="14065" y="5574"/>
                    </a:lnTo>
                    <a:lnTo>
                      <a:pt x="14065" y="0"/>
                    </a:lnTo>
                    <a:lnTo>
                      <a:pt x="21600" y="10800"/>
                    </a:lnTo>
                    <a:lnTo>
                      <a:pt x="14065" y="21600"/>
                    </a:lnTo>
                    <a:lnTo>
                      <a:pt x="14065" y="16374"/>
                    </a:lnTo>
                    <a:lnTo>
                      <a:pt x="0" y="16374"/>
                    </a:lnTo>
                    <a:lnTo>
                      <a:pt x="0" y="5574"/>
                    </a:lnTo>
                    <a:close/>
                  </a:path>
                </a:pathLst>
              </a:custGeom>
              <a:solidFill>
                <a:srgbClr val="3D749D"/>
              </a:solidFill>
              <a:ln w="9525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65023" tIns="65023" rIns="65023" bIns="65023" numCol="1" anchor="t">
                <a:noAutofit/>
              </a:bodyPr>
              <a:lstStyle/>
              <a:p>
                <a:pPr algn="l" defTabSz="1300480">
                  <a:defRPr sz="3400">
                    <a:latin typeface="Tahoma"/>
                    <a:ea typeface="Tahoma"/>
                    <a:cs typeface="Tahoma"/>
                    <a:sym typeface="Tahoma"/>
                  </a:defRPr>
                </a:pPr>
                <a:endParaRPr/>
              </a:p>
            </p:txBody>
          </p:sp>
          <p:sp>
            <p:nvSpPr>
              <p:cNvPr id="1575" name="AutoShape 62"/>
              <p:cNvSpPr/>
              <p:nvPr/>
            </p:nvSpPr>
            <p:spPr>
              <a:xfrm>
                <a:off x="0" y="0"/>
                <a:ext cx="2764783" cy="1893750"/>
              </a:xfrm>
              <a:prstGeom prst="roundRect">
                <a:avLst>
                  <a:gd name="adj" fmla="val 13202"/>
                </a:avLst>
              </a:prstGeom>
              <a:noFill/>
              <a:ln w="9525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65023" tIns="65023" rIns="65023" bIns="65023" numCol="1" anchor="ctr">
                <a:noAutofit/>
              </a:bodyPr>
              <a:lstStyle/>
              <a:p>
                <a:pPr algn="l" defTabSz="1300480">
                  <a:defRPr sz="3400">
                    <a:latin typeface="Tahoma"/>
                    <a:ea typeface="Tahoma"/>
                    <a:cs typeface="Tahoma"/>
                    <a:sym typeface="Tahoma"/>
                  </a:defRPr>
                </a:pPr>
                <a:endParaRPr/>
              </a:p>
            </p:txBody>
          </p:sp>
        </p:grpSp>
      </p:grpSp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9" name="Line"/>
          <p:cNvSpPr/>
          <p:nvPr/>
        </p:nvSpPr>
        <p:spPr>
          <a:xfrm>
            <a:off x="243959" y="1131974"/>
            <a:ext cx="12484380" cy="2259"/>
          </a:xfrm>
          <a:prstGeom prst="line">
            <a:avLst/>
          </a:prstGeom>
          <a:solidFill>
            <a:srgbClr val="00E6B7"/>
          </a:solidFill>
          <a:ln w="635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580" name="Figure 11. Strategic and Tactical Segmentation Facilitates the Process of Identifying Target Customers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Figure 11. Strategic and Tactical Segmentation Facilitates the Process of Identifying Target Customers </a:t>
            </a:r>
          </a:p>
        </p:txBody>
      </p:sp>
      <p:grpSp>
        <p:nvGrpSpPr>
          <p:cNvPr id="1872" name="Group"/>
          <p:cNvGrpSpPr/>
          <p:nvPr/>
        </p:nvGrpSpPr>
        <p:grpSpPr>
          <a:xfrm>
            <a:off x="2241801" y="2361226"/>
            <a:ext cx="8778201" cy="5768663"/>
            <a:chOff x="0" y="0"/>
            <a:chExt cx="8778199" cy="5768661"/>
          </a:xfrm>
        </p:grpSpPr>
        <p:grpSp>
          <p:nvGrpSpPr>
            <p:cNvPr id="1632" name="Group"/>
            <p:cNvGrpSpPr/>
            <p:nvPr/>
          </p:nvGrpSpPr>
          <p:grpSpPr>
            <a:xfrm>
              <a:off x="1568039" y="582254"/>
              <a:ext cx="2134186" cy="2038525"/>
              <a:chOff x="0" y="-2424"/>
              <a:chExt cx="2134184" cy="2038523"/>
            </a:xfrm>
          </p:grpSpPr>
          <p:sp>
            <p:nvSpPr>
              <p:cNvPr id="1581" name="Rectangle"/>
              <p:cNvSpPr/>
              <p:nvPr/>
            </p:nvSpPr>
            <p:spPr>
              <a:xfrm>
                <a:off x="1110133" y="633810"/>
                <a:ext cx="138964" cy="124257"/>
              </a:xfrm>
              <a:prstGeom prst="rect">
                <a:avLst/>
              </a:prstGeom>
              <a:solidFill>
                <a:srgbClr val="253A6C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38100" tIns="38100" rIns="38100" bIns="38100" numCol="1" anchor="t">
                <a:noAutofit/>
              </a:bodyPr>
              <a:lstStyle/>
              <a:p>
                <a:pPr algn="l" defTabSz="914400">
                  <a:buClr>
                    <a:srgbClr val="000000"/>
                  </a:buClr>
                  <a:defRPr sz="2400" b="1">
                    <a:uFill>
                      <a:solidFill>
                        <a:srgbClr val="000000"/>
                      </a:solidFill>
                    </a:uFill>
                    <a:latin typeface="Tahoma"/>
                    <a:ea typeface="Tahoma"/>
                    <a:cs typeface="Tahoma"/>
                    <a:sym typeface="Tahoma"/>
                  </a:defRPr>
                </a:pPr>
                <a:endParaRPr/>
              </a:p>
            </p:txBody>
          </p:sp>
          <p:sp>
            <p:nvSpPr>
              <p:cNvPr id="1582" name="Oval"/>
              <p:cNvSpPr/>
              <p:nvPr/>
            </p:nvSpPr>
            <p:spPr>
              <a:xfrm>
                <a:off x="2920" y="433"/>
                <a:ext cx="2131265" cy="2035667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38100" tIns="38100" rIns="38100" bIns="38100" numCol="1" anchor="t">
                <a:noAutofit/>
              </a:bodyPr>
              <a:lstStyle/>
              <a:p>
                <a:pPr algn="l" defTabSz="914400">
                  <a:buClr>
                    <a:srgbClr val="000000"/>
                  </a:buClr>
                  <a:defRPr sz="2400" b="1">
                    <a:solidFill>
                      <a:srgbClr val="FFFFFF"/>
                    </a:solidFill>
                    <a:uFill>
                      <a:solidFill>
                        <a:srgbClr val="FFFFFF"/>
                      </a:solidFill>
                    </a:uFill>
                    <a:latin typeface="Tahoma"/>
                    <a:ea typeface="Tahoma"/>
                    <a:cs typeface="Tahoma"/>
                    <a:sym typeface="Tahoma"/>
                  </a:defRPr>
                </a:pPr>
                <a:endParaRPr/>
              </a:p>
            </p:txBody>
          </p:sp>
          <p:sp>
            <p:nvSpPr>
              <p:cNvPr id="1583" name="Circle"/>
              <p:cNvSpPr/>
              <p:nvPr/>
            </p:nvSpPr>
            <p:spPr>
              <a:xfrm>
                <a:off x="1054032" y="1318919"/>
                <a:ext cx="125754" cy="121433"/>
              </a:xfrm>
              <a:prstGeom prst="ellipse">
                <a:avLst/>
              </a:prstGeom>
              <a:solidFill>
                <a:srgbClr val="FFA400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1584" name="Line"/>
              <p:cNvSpPr/>
              <p:nvPr/>
            </p:nvSpPr>
            <p:spPr>
              <a:xfrm flipV="1">
                <a:off x="1064516" y="-2425"/>
                <a:ext cx="1" cy="1017891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1585" name="Rectangle"/>
              <p:cNvSpPr/>
              <p:nvPr/>
            </p:nvSpPr>
            <p:spPr>
              <a:xfrm>
                <a:off x="1748017" y="1177904"/>
                <a:ext cx="138964" cy="124257"/>
              </a:xfrm>
              <a:prstGeom prst="rect">
                <a:avLst/>
              </a:prstGeom>
              <a:solidFill>
                <a:srgbClr val="253A6C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38100" tIns="38100" rIns="38100" bIns="38100" numCol="1" anchor="t">
                <a:noAutofit/>
              </a:bodyPr>
              <a:lstStyle/>
              <a:p>
                <a:pPr algn="l" defTabSz="914400">
                  <a:buClr>
                    <a:srgbClr val="000000"/>
                  </a:buClr>
                  <a:defRPr sz="2400" b="1">
                    <a:uFill>
                      <a:solidFill>
                        <a:srgbClr val="000000"/>
                      </a:solidFill>
                    </a:uFill>
                    <a:latin typeface="Tahoma"/>
                    <a:ea typeface="Tahoma"/>
                    <a:cs typeface="Tahoma"/>
                    <a:sym typeface="Tahoma"/>
                  </a:defRPr>
                </a:pPr>
                <a:endParaRPr/>
              </a:p>
            </p:txBody>
          </p:sp>
          <p:sp>
            <p:nvSpPr>
              <p:cNvPr id="1586" name="Rectangle"/>
              <p:cNvSpPr/>
              <p:nvPr/>
            </p:nvSpPr>
            <p:spPr>
              <a:xfrm>
                <a:off x="1151050" y="404347"/>
                <a:ext cx="141822" cy="124257"/>
              </a:xfrm>
              <a:prstGeom prst="rect">
                <a:avLst/>
              </a:prstGeom>
              <a:solidFill>
                <a:srgbClr val="253A6C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38100" tIns="38100" rIns="38100" bIns="38100" numCol="1" anchor="t">
                <a:noAutofit/>
              </a:bodyPr>
              <a:lstStyle/>
              <a:p>
                <a:pPr algn="l" defTabSz="914400">
                  <a:buClr>
                    <a:srgbClr val="000000"/>
                  </a:buClr>
                  <a:defRPr sz="2400" b="1">
                    <a:uFill>
                      <a:solidFill>
                        <a:srgbClr val="000000"/>
                      </a:solidFill>
                    </a:uFill>
                    <a:latin typeface="Tahoma"/>
                    <a:ea typeface="Tahoma"/>
                    <a:cs typeface="Tahoma"/>
                    <a:sym typeface="Tahoma"/>
                  </a:defRPr>
                </a:pPr>
                <a:endParaRPr/>
              </a:p>
            </p:txBody>
          </p:sp>
          <p:sp>
            <p:nvSpPr>
              <p:cNvPr id="1587" name="Rectangle"/>
              <p:cNvSpPr/>
              <p:nvPr/>
            </p:nvSpPr>
            <p:spPr>
              <a:xfrm>
                <a:off x="1561508" y="698996"/>
                <a:ext cx="138964" cy="124257"/>
              </a:xfrm>
              <a:prstGeom prst="rect">
                <a:avLst/>
              </a:prstGeom>
              <a:solidFill>
                <a:srgbClr val="253A6C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38100" tIns="38100" rIns="38100" bIns="38100" numCol="1" anchor="t">
                <a:noAutofit/>
              </a:bodyPr>
              <a:lstStyle/>
              <a:p>
                <a:pPr algn="l" defTabSz="914400">
                  <a:buClr>
                    <a:srgbClr val="000000"/>
                  </a:buClr>
                  <a:defRPr sz="2400" b="1">
                    <a:uFill>
                      <a:solidFill>
                        <a:srgbClr val="000000"/>
                      </a:solidFill>
                    </a:uFill>
                    <a:latin typeface="Tahoma"/>
                    <a:ea typeface="Tahoma"/>
                    <a:cs typeface="Tahoma"/>
                    <a:sym typeface="Tahoma"/>
                  </a:defRPr>
                </a:pPr>
                <a:endParaRPr/>
              </a:p>
            </p:txBody>
          </p:sp>
          <p:sp>
            <p:nvSpPr>
              <p:cNvPr id="1588" name="Rectangle"/>
              <p:cNvSpPr/>
              <p:nvPr/>
            </p:nvSpPr>
            <p:spPr>
              <a:xfrm>
                <a:off x="1872696" y="750621"/>
                <a:ext cx="138964" cy="124256"/>
              </a:xfrm>
              <a:prstGeom prst="rect">
                <a:avLst/>
              </a:prstGeom>
              <a:solidFill>
                <a:srgbClr val="253A6C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38100" tIns="38100" rIns="38100" bIns="38100" numCol="1" anchor="t">
                <a:noAutofit/>
              </a:bodyPr>
              <a:lstStyle/>
              <a:p>
                <a:pPr algn="l" defTabSz="914400">
                  <a:buClr>
                    <a:srgbClr val="000000"/>
                  </a:buClr>
                  <a:defRPr sz="2400" b="1">
                    <a:uFill>
                      <a:solidFill>
                        <a:srgbClr val="000000"/>
                      </a:solidFill>
                    </a:uFill>
                    <a:latin typeface="Tahoma"/>
                    <a:ea typeface="Tahoma"/>
                    <a:cs typeface="Tahoma"/>
                    <a:sym typeface="Tahoma"/>
                  </a:defRPr>
                </a:pPr>
                <a:endParaRPr/>
              </a:p>
            </p:txBody>
          </p:sp>
          <p:sp>
            <p:nvSpPr>
              <p:cNvPr id="1589" name="Rectangle"/>
              <p:cNvSpPr/>
              <p:nvPr/>
            </p:nvSpPr>
            <p:spPr>
              <a:xfrm>
                <a:off x="1668066" y="939816"/>
                <a:ext cx="141822" cy="121434"/>
              </a:xfrm>
              <a:prstGeom prst="rect">
                <a:avLst/>
              </a:prstGeom>
              <a:solidFill>
                <a:srgbClr val="253A6C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38100" tIns="38100" rIns="38100" bIns="38100" numCol="1" anchor="t">
                <a:noAutofit/>
              </a:bodyPr>
              <a:lstStyle/>
              <a:p>
                <a:pPr algn="l" defTabSz="914400">
                  <a:buClr>
                    <a:srgbClr val="000000"/>
                  </a:buClr>
                  <a:defRPr sz="2400" b="1">
                    <a:uFill>
                      <a:solidFill>
                        <a:srgbClr val="000000"/>
                      </a:solidFill>
                    </a:uFill>
                    <a:latin typeface="Tahoma"/>
                    <a:ea typeface="Tahoma"/>
                    <a:cs typeface="Tahoma"/>
                    <a:sym typeface="Tahoma"/>
                  </a:defRPr>
                </a:pPr>
                <a:endParaRPr/>
              </a:p>
            </p:txBody>
          </p:sp>
          <p:sp>
            <p:nvSpPr>
              <p:cNvPr id="1590" name="Rectangle"/>
              <p:cNvSpPr/>
              <p:nvPr/>
            </p:nvSpPr>
            <p:spPr>
              <a:xfrm>
                <a:off x="1416457" y="1022902"/>
                <a:ext cx="141822" cy="121434"/>
              </a:xfrm>
              <a:prstGeom prst="rect">
                <a:avLst/>
              </a:prstGeom>
              <a:solidFill>
                <a:srgbClr val="253A6C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38100" tIns="38100" rIns="38100" bIns="38100" numCol="1" anchor="t">
                <a:noAutofit/>
              </a:bodyPr>
              <a:lstStyle/>
              <a:p>
                <a:pPr algn="l" defTabSz="914400">
                  <a:buClr>
                    <a:srgbClr val="000000"/>
                  </a:buClr>
                  <a:defRPr sz="2400" b="1">
                    <a:uFill>
                      <a:solidFill>
                        <a:srgbClr val="000000"/>
                      </a:solidFill>
                    </a:uFill>
                    <a:latin typeface="Tahoma"/>
                    <a:ea typeface="Tahoma"/>
                    <a:cs typeface="Tahoma"/>
                    <a:sym typeface="Tahoma"/>
                  </a:defRPr>
                </a:pPr>
                <a:endParaRPr/>
              </a:p>
            </p:txBody>
          </p:sp>
          <p:sp>
            <p:nvSpPr>
              <p:cNvPr id="1591" name="Rectangle"/>
              <p:cNvSpPr/>
              <p:nvPr/>
            </p:nvSpPr>
            <p:spPr>
              <a:xfrm>
                <a:off x="1152948" y="896305"/>
                <a:ext cx="141822" cy="121432"/>
              </a:xfrm>
              <a:prstGeom prst="rect">
                <a:avLst/>
              </a:prstGeom>
              <a:solidFill>
                <a:srgbClr val="253A6C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38100" tIns="38100" rIns="38100" bIns="38100" numCol="1" anchor="t">
                <a:noAutofit/>
              </a:bodyPr>
              <a:lstStyle/>
              <a:p>
                <a:pPr algn="l" defTabSz="914400">
                  <a:buClr>
                    <a:srgbClr val="000000"/>
                  </a:buClr>
                  <a:defRPr sz="2400" b="1">
                    <a:uFill>
                      <a:solidFill>
                        <a:srgbClr val="000000"/>
                      </a:solidFill>
                    </a:uFill>
                    <a:latin typeface="Tahoma"/>
                    <a:ea typeface="Tahoma"/>
                    <a:cs typeface="Tahoma"/>
                    <a:sym typeface="Tahoma"/>
                  </a:defRPr>
                </a:pPr>
                <a:endParaRPr/>
              </a:p>
            </p:txBody>
          </p:sp>
          <p:sp>
            <p:nvSpPr>
              <p:cNvPr id="1592" name="Rectangle"/>
              <p:cNvSpPr/>
              <p:nvPr/>
            </p:nvSpPr>
            <p:spPr>
              <a:xfrm>
                <a:off x="1352690" y="765851"/>
                <a:ext cx="141822" cy="124257"/>
              </a:xfrm>
              <a:prstGeom prst="rect">
                <a:avLst/>
              </a:prstGeom>
              <a:solidFill>
                <a:srgbClr val="253A6C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38100" tIns="38100" rIns="38100" bIns="38100" numCol="1" anchor="t">
                <a:noAutofit/>
              </a:bodyPr>
              <a:lstStyle/>
              <a:p>
                <a:pPr algn="l" defTabSz="914400">
                  <a:buClr>
                    <a:srgbClr val="000000"/>
                  </a:buClr>
                  <a:defRPr sz="2400" b="1">
                    <a:uFill>
                      <a:solidFill>
                        <a:srgbClr val="000000"/>
                      </a:solidFill>
                    </a:uFill>
                    <a:latin typeface="Tahoma"/>
                    <a:ea typeface="Tahoma"/>
                    <a:cs typeface="Tahoma"/>
                    <a:sym typeface="Tahoma"/>
                  </a:defRPr>
                </a:pPr>
                <a:endParaRPr/>
              </a:p>
            </p:txBody>
          </p:sp>
          <p:sp>
            <p:nvSpPr>
              <p:cNvPr id="1593" name="Rectangle"/>
              <p:cNvSpPr/>
              <p:nvPr/>
            </p:nvSpPr>
            <p:spPr>
              <a:xfrm>
                <a:off x="1349410" y="203049"/>
                <a:ext cx="138965" cy="124257"/>
              </a:xfrm>
              <a:prstGeom prst="rect">
                <a:avLst/>
              </a:prstGeom>
              <a:solidFill>
                <a:srgbClr val="253A6C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38100" tIns="38100" rIns="38100" bIns="38100" numCol="1" anchor="t">
                <a:noAutofit/>
              </a:bodyPr>
              <a:lstStyle/>
              <a:p>
                <a:pPr algn="l" defTabSz="914400">
                  <a:buClr>
                    <a:srgbClr val="000000"/>
                  </a:buClr>
                  <a:defRPr sz="2400" b="1">
                    <a:uFill>
                      <a:solidFill>
                        <a:srgbClr val="000000"/>
                      </a:solidFill>
                    </a:uFill>
                    <a:latin typeface="Tahoma"/>
                    <a:ea typeface="Tahoma"/>
                    <a:cs typeface="Tahoma"/>
                    <a:sym typeface="Tahoma"/>
                  </a:defRPr>
                </a:pPr>
                <a:endParaRPr/>
              </a:p>
            </p:txBody>
          </p:sp>
          <p:sp>
            <p:nvSpPr>
              <p:cNvPr id="1594" name="Rectangle"/>
              <p:cNvSpPr/>
              <p:nvPr/>
            </p:nvSpPr>
            <p:spPr>
              <a:xfrm>
                <a:off x="1920526" y="982703"/>
                <a:ext cx="141822" cy="121433"/>
              </a:xfrm>
              <a:prstGeom prst="rect">
                <a:avLst/>
              </a:prstGeom>
              <a:solidFill>
                <a:srgbClr val="253A6C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38100" tIns="38100" rIns="38100" bIns="38100" numCol="1" anchor="t">
                <a:noAutofit/>
              </a:bodyPr>
              <a:lstStyle/>
              <a:p>
                <a:pPr algn="l" defTabSz="914400">
                  <a:buClr>
                    <a:srgbClr val="000000"/>
                  </a:buClr>
                  <a:defRPr sz="2400" b="1">
                    <a:uFill>
                      <a:solidFill>
                        <a:srgbClr val="000000"/>
                      </a:solidFill>
                    </a:uFill>
                    <a:latin typeface="Tahoma"/>
                    <a:ea typeface="Tahoma"/>
                    <a:cs typeface="Tahoma"/>
                    <a:sym typeface="Tahoma"/>
                  </a:defRPr>
                </a:pPr>
                <a:endParaRPr/>
              </a:p>
            </p:txBody>
          </p:sp>
          <p:sp>
            <p:nvSpPr>
              <p:cNvPr id="1595" name="Rectangle"/>
              <p:cNvSpPr/>
              <p:nvPr/>
            </p:nvSpPr>
            <p:spPr>
              <a:xfrm>
                <a:off x="1586911" y="281204"/>
                <a:ext cx="138965" cy="121432"/>
              </a:xfrm>
              <a:prstGeom prst="rect">
                <a:avLst/>
              </a:prstGeom>
              <a:solidFill>
                <a:srgbClr val="253A6C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38100" tIns="38100" rIns="38100" bIns="38100" numCol="1" anchor="t">
                <a:noAutofit/>
              </a:bodyPr>
              <a:lstStyle/>
              <a:p>
                <a:pPr algn="l" defTabSz="914400">
                  <a:buClr>
                    <a:srgbClr val="000000"/>
                  </a:buClr>
                  <a:defRPr sz="2400" b="1">
                    <a:uFill>
                      <a:solidFill>
                        <a:srgbClr val="000000"/>
                      </a:solidFill>
                    </a:uFill>
                    <a:latin typeface="Tahoma"/>
                    <a:ea typeface="Tahoma"/>
                    <a:cs typeface="Tahoma"/>
                    <a:sym typeface="Tahoma"/>
                  </a:defRPr>
                </a:pPr>
                <a:endParaRPr/>
              </a:p>
            </p:txBody>
          </p:sp>
          <p:sp>
            <p:nvSpPr>
              <p:cNvPr id="1596" name="Rectangle"/>
              <p:cNvSpPr/>
              <p:nvPr/>
            </p:nvSpPr>
            <p:spPr>
              <a:xfrm>
                <a:off x="1117512" y="111850"/>
                <a:ext cx="138966" cy="124256"/>
              </a:xfrm>
              <a:prstGeom prst="rect">
                <a:avLst/>
              </a:prstGeom>
              <a:solidFill>
                <a:srgbClr val="253A6C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38100" tIns="38100" rIns="38100" bIns="38100" numCol="1" anchor="t">
                <a:noAutofit/>
              </a:bodyPr>
              <a:lstStyle/>
              <a:p>
                <a:pPr algn="l" defTabSz="914400">
                  <a:buClr>
                    <a:srgbClr val="000000"/>
                  </a:buClr>
                  <a:defRPr sz="2400" b="1">
                    <a:uFill>
                      <a:solidFill>
                        <a:srgbClr val="000000"/>
                      </a:solidFill>
                    </a:uFill>
                    <a:latin typeface="Tahoma"/>
                    <a:ea typeface="Tahoma"/>
                    <a:cs typeface="Tahoma"/>
                    <a:sym typeface="Tahoma"/>
                  </a:defRPr>
                </a:pPr>
                <a:endParaRPr/>
              </a:p>
            </p:txBody>
          </p:sp>
          <p:sp>
            <p:nvSpPr>
              <p:cNvPr id="1597" name="Rectangle"/>
              <p:cNvSpPr/>
              <p:nvPr/>
            </p:nvSpPr>
            <p:spPr>
              <a:xfrm>
                <a:off x="1393578" y="499830"/>
                <a:ext cx="138965" cy="121432"/>
              </a:xfrm>
              <a:prstGeom prst="rect">
                <a:avLst/>
              </a:prstGeom>
              <a:solidFill>
                <a:srgbClr val="253A6C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38100" tIns="38100" rIns="38100" bIns="38100" numCol="1" anchor="t">
                <a:noAutofit/>
              </a:bodyPr>
              <a:lstStyle/>
              <a:p>
                <a:pPr algn="l" defTabSz="914400">
                  <a:buClr>
                    <a:srgbClr val="000000"/>
                  </a:buClr>
                  <a:defRPr sz="2400" b="1">
                    <a:uFill>
                      <a:solidFill>
                        <a:srgbClr val="000000"/>
                      </a:solidFill>
                    </a:uFill>
                    <a:latin typeface="Tahoma"/>
                    <a:ea typeface="Tahoma"/>
                    <a:cs typeface="Tahoma"/>
                    <a:sym typeface="Tahoma"/>
                  </a:defRPr>
                </a:pPr>
                <a:endParaRPr/>
              </a:p>
            </p:txBody>
          </p:sp>
          <p:sp>
            <p:nvSpPr>
              <p:cNvPr id="1598" name="Rectangle"/>
              <p:cNvSpPr/>
              <p:nvPr/>
            </p:nvSpPr>
            <p:spPr>
              <a:xfrm>
                <a:off x="1726102" y="504466"/>
                <a:ext cx="138965" cy="121433"/>
              </a:xfrm>
              <a:prstGeom prst="rect">
                <a:avLst/>
              </a:prstGeom>
              <a:solidFill>
                <a:srgbClr val="253A6C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38100" tIns="38100" rIns="38100" bIns="38100" numCol="1" anchor="t">
                <a:noAutofit/>
              </a:bodyPr>
              <a:lstStyle/>
              <a:p>
                <a:pPr algn="l" defTabSz="914400">
                  <a:buClr>
                    <a:srgbClr val="000000"/>
                  </a:buClr>
                  <a:defRPr sz="2400" b="1">
                    <a:uFill>
                      <a:solidFill>
                        <a:srgbClr val="000000"/>
                      </a:solidFill>
                    </a:uFill>
                    <a:latin typeface="Tahoma"/>
                    <a:ea typeface="Tahoma"/>
                    <a:cs typeface="Tahoma"/>
                    <a:sym typeface="Tahoma"/>
                  </a:defRPr>
                </a:pPr>
                <a:endParaRPr/>
              </a:p>
            </p:txBody>
          </p:sp>
          <p:sp>
            <p:nvSpPr>
              <p:cNvPr id="1599" name="Triangle"/>
              <p:cNvSpPr/>
              <p:nvPr/>
            </p:nvSpPr>
            <p:spPr>
              <a:xfrm>
                <a:off x="426076" y="570995"/>
                <a:ext cx="157194" cy="15249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10996" y="0"/>
                    </a:ln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5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1600" name="Triangle"/>
              <p:cNvSpPr/>
              <p:nvPr/>
            </p:nvSpPr>
            <p:spPr>
              <a:xfrm>
                <a:off x="556142" y="168110"/>
                <a:ext cx="154335" cy="15249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10800" y="0"/>
                    </a:ln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5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1601" name="Triangle"/>
              <p:cNvSpPr/>
              <p:nvPr/>
            </p:nvSpPr>
            <p:spPr>
              <a:xfrm>
                <a:off x="845614" y="832075"/>
                <a:ext cx="157194" cy="15532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10996" y="0"/>
                    </a:ln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5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1602" name="Triangle"/>
              <p:cNvSpPr/>
              <p:nvPr/>
            </p:nvSpPr>
            <p:spPr>
              <a:xfrm>
                <a:off x="45566" y="868147"/>
                <a:ext cx="154335" cy="15532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10800" y="0"/>
                    </a:ln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5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1603" name="Triangle"/>
              <p:cNvSpPr/>
              <p:nvPr/>
            </p:nvSpPr>
            <p:spPr>
              <a:xfrm>
                <a:off x="279118" y="822805"/>
                <a:ext cx="157191" cy="15249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10996" y="0"/>
                    </a:ln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5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1604" name="Triangle"/>
              <p:cNvSpPr/>
              <p:nvPr/>
            </p:nvSpPr>
            <p:spPr>
              <a:xfrm>
                <a:off x="327557" y="320233"/>
                <a:ext cx="154335" cy="15249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10800" y="0"/>
                    </a:ln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5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1605" name="Triangle"/>
              <p:cNvSpPr/>
              <p:nvPr/>
            </p:nvSpPr>
            <p:spPr>
              <a:xfrm>
                <a:off x="865727" y="372245"/>
                <a:ext cx="154335" cy="15249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10800" y="0"/>
                    </a:ln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5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1606" name="Triangle"/>
              <p:cNvSpPr/>
              <p:nvPr/>
            </p:nvSpPr>
            <p:spPr>
              <a:xfrm>
                <a:off x="605611" y="388485"/>
                <a:ext cx="154335" cy="15249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10800" y="0"/>
                    </a:ln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5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1607" name="Triangle"/>
              <p:cNvSpPr/>
              <p:nvPr/>
            </p:nvSpPr>
            <p:spPr>
              <a:xfrm>
                <a:off x="134798" y="569888"/>
                <a:ext cx="154335" cy="15249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10800" y="0"/>
                    </a:ln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5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1608" name="Triangle"/>
              <p:cNvSpPr/>
              <p:nvPr/>
            </p:nvSpPr>
            <p:spPr>
              <a:xfrm>
                <a:off x="129616" y="1127250"/>
                <a:ext cx="148618" cy="14684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10800" y="0"/>
                    </a:ln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5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1609" name="Triangle"/>
              <p:cNvSpPr/>
              <p:nvPr/>
            </p:nvSpPr>
            <p:spPr>
              <a:xfrm>
                <a:off x="490552" y="997145"/>
                <a:ext cx="148619" cy="14684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10800" y="0"/>
                    </a:ln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5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1610" name="Triangle"/>
              <p:cNvSpPr/>
              <p:nvPr/>
            </p:nvSpPr>
            <p:spPr>
              <a:xfrm>
                <a:off x="607870" y="785758"/>
                <a:ext cx="148619" cy="1468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10800" y="0"/>
                    </a:ln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5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1611" name="Triangle"/>
              <p:cNvSpPr/>
              <p:nvPr/>
            </p:nvSpPr>
            <p:spPr>
              <a:xfrm>
                <a:off x="816439" y="101870"/>
                <a:ext cx="145762" cy="1468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11012" y="0"/>
                    </a:ln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5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1612" name="Triangle"/>
              <p:cNvSpPr/>
              <p:nvPr/>
            </p:nvSpPr>
            <p:spPr>
              <a:xfrm>
                <a:off x="779737" y="618621"/>
                <a:ext cx="145761" cy="1468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11012" y="0"/>
                    </a:ln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5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1613" name="Circle"/>
              <p:cNvSpPr/>
              <p:nvPr/>
            </p:nvSpPr>
            <p:spPr>
              <a:xfrm>
                <a:off x="985957" y="1599460"/>
                <a:ext cx="125754" cy="121433"/>
              </a:xfrm>
              <a:prstGeom prst="ellipse">
                <a:avLst/>
              </a:prstGeom>
              <a:solidFill>
                <a:srgbClr val="FFA400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1614" name="Circle"/>
              <p:cNvSpPr/>
              <p:nvPr/>
            </p:nvSpPr>
            <p:spPr>
              <a:xfrm>
                <a:off x="698165" y="1560718"/>
                <a:ext cx="122896" cy="124256"/>
              </a:xfrm>
              <a:prstGeom prst="ellipse">
                <a:avLst/>
              </a:prstGeom>
              <a:solidFill>
                <a:srgbClr val="FFA400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1615" name="Circle"/>
              <p:cNvSpPr/>
              <p:nvPr/>
            </p:nvSpPr>
            <p:spPr>
              <a:xfrm>
                <a:off x="486082" y="1383911"/>
                <a:ext cx="122897" cy="124257"/>
              </a:xfrm>
              <a:prstGeom prst="ellipse">
                <a:avLst/>
              </a:prstGeom>
              <a:solidFill>
                <a:srgbClr val="FFA400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1616" name="Circle"/>
              <p:cNvSpPr/>
              <p:nvPr/>
            </p:nvSpPr>
            <p:spPr>
              <a:xfrm>
                <a:off x="771005" y="1796313"/>
                <a:ext cx="122897" cy="121433"/>
              </a:xfrm>
              <a:prstGeom prst="ellipse">
                <a:avLst/>
              </a:prstGeom>
              <a:solidFill>
                <a:srgbClr val="FFA400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1617" name="Circle"/>
              <p:cNvSpPr/>
              <p:nvPr/>
            </p:nvSpPr>
            <p:spPr>
              <a:xfrm>
                <a:off x="1021567" y="1087568"/>
                <a:ext cx="125753" cy="124256"/>
              </a:xfrm>
              <a:prstGeom prst="ellipse">
                <a:avLst/>
              </a:prstGeom>
              <a:solidFill>
                <a:srgbClr val="FFA400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1618" name="Circle"/>
              <p:cNvSpPr/>
              <p:nvPr/>
            </p:nvSpPr>
            <p:spPr>
              <a:xfrm>
                <a:off x="705960" y="1189669"/>
                <a:ext cx="122896" cy="124257"/>
              </a:xfrm>
              <a:prstGeom prst="ellipse">
                <a:avLst/>
              </a:prstGeom>
              <a:solidFill>
                <a:srgbClr val="FFA400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1619" name="Shape"/>
              <p:cNvSpPr/>
              <p:nvPr/>
            </p:nvSpPr>
            <p:spPr>
              <a:xfrm>
                <a:off x="1039971" y="1834419"/>
                <a:ext cx="122896" cy="12425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800"/>
                    </a:moveTo>
                    <a:cubicBezTo>
                      <a:pt x="21600" y="16691"/>
                      <a:pt x="17079" y="21600"/>
                      <a:pt x="10549" y="21600"/>
                    </a:cubicBezTo>
                    <a:cubicBezTo>
                      <a:pt x="5023" y="21600"/>
                      <a:pt x="0" y="16691"/>
                      <a:pt x="0" y="10800"/>
                    </a:cubicBezTo>
                    <a:cubicBezTo>
                      <a:pt x="0" y="4909"/>
                      <a:pt x="5023" y="0"/>
                      <a:pt x="10549" y="0"/>
                    </a:cubicBezTo>
                    <a:cubicBezTo>
                      <a:pt x="17079" y="0"/>
                      <a:pt x="21600" y="4909"/>
                      <a:pt x="21600" y="10800"/>
                    </a:cubicBezTo>
                  </a:path>
                </a:pathLst>
              </a:custGeom>
              <a:solidFill>
                <a:srgbClr val="FFA400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1620" name="Circle"/>
              <p:cNvSpPr/>
              <p:nvPr/>
            </p:nvSpPr>
            <p:spPr>
              <a:xfrm>
                <a:off x="1731725" y="1471372"/>
                <a:ext cx="122896" cy="124257"/>
              </a:xfrm>
              <a:prstGeom prst="ellipse">
                <a:avLst/>
              </a:prstGeom>
              <a:solidFill>
                <a:srgbClr val="FFA400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1621" name="Circle"/>
              <p:cNvSpPr/>
              <p:nvPr/>
            </p:nvSpPr>
            <p:spPr>
              <a:xfrm>
                <a:off x="430081" y="1629550"/>
                <a:ext cx="125754" cy="124257"/>
              </a:xfrm>
              <a:prstGeom prst="ellipse">
                <a:avLst/>
              </a:prstGeom>
              <a:solidFill>
                <a:srgbClr val="FFA400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1622" name="Circle"/>
              <p:cNvSpPr/>
              <p:nvPr/>
            </p:nvSpPr>
            <p:spPr>
              <a:xfrm>
                <a:off x="1238987" y="1532888"/>
                <a:ext cx="125754" cy="121433"/>
              </a:xfrm>
              <a:prstGeom prst="ellipse">
                <a:avLst/>
              </a:prstGeom>
              <a:solidFill>
                <a:srgbClr val="FFA400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1623" name="Shape"/>
              <p:cNvSpPr/>
              <p:nvPr/>
            </p:nvSpPr>
            <p:spPr>
              <a:xfrm>
                <a:off x="1285787" y="1215017"/>
                <a:ext cx="122897" cy="12425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800"/>
                    </a:moveTo>
                    <a:cubicBezTo>
                      <a:pt x="21600" y="16691"/>
                      <a:pt x="17079" y="21600"/>
                      <a:pt x="10549" y="21600"/>
                    </a:cubicBezTo>
                    <a:cubicBezTo>
                      <a:pt x="5023" y="21600"/>
                      <a:pt x="0" y="16691"/>
                      <a:pt x="0" y="10800"/>
                    </a:cubicBezTo>
                    <a:cubicBezTo>
                      <a:pt x="0" y="4909"/>
                      <a:pt x="5023" y="0"/>
                      <a:pt x="10549" y="0"/>
                    </a:cubicBezTo>
                    <a:cubicBezTo>
                      <a:pt x="17079" y="0"/>
                      <a:pt x="21600" y="4909"/>
                      <a:pt x="21600" y="10800"/>
                    </a:cubicBezTo>
                  </a:path>
                </a:pathLst>
              </a:custGeom>
              <a:solidFill>
                <a:srgbClr val="FFA400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1624" name="Circle"/>
              <p:cNvSpPr/>
              <p:nvPr/>
            </p:nvSpPr>
            <p:spPr>
              <a:xfrm>
                <a:off x="1468165" y="1373401"/>
                <a:ext cx="125754" cy="124257"/>
              </a:xfrm>
              <a:prstGeom prst="ellipse">
                <a:avLst/>
              </a:prstGeom>
              <a:solidFill>
                <a:srgbClr val="FFA400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1625" name="Circle"/>
              <p:cNvSpPr/>
              <p:nvPr/>
            </p:nvSpPr>
            <p:spPr>
              <a:xfrm>
                <a:off x="1490495" y="1647884"/>
                <a:ext cx="122897" cy="121433"/>
              </a:xfrm>
              <a:prstGeom prst="ellipse">
                <a:avLst/>
              </a:prstGeom>
              <a:solidFill>
                <a:srgbClr val="FFA400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1626" name="Circle"/>
              <p:cNvSpPr/>
              <p:nvPr/>
            </p:nvSpPr>
            <p:spPr>
              <a:xfrm>
                <a:off x="201322" y="1395947"/>
                <a:ext cx="122897" cy="121433"/>
              </a:xfrm>
              <a:prstGeom prst="ellipse">
                <a:avLst/>
              </a:prstGeom>
              <a:solidFill>
                <a:srgbClr val="FFA400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1627" name="Shape"/>
              <p:cNvSpPr/>
              <p:nvPr/>
            </p:nvSpPr>
            <p:spPr>
              <a:xfrm>
                <a:off x="1306665" y="1769102"/>
                <a:ext cx="122895" cy="12425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800"/>
                    </a:moveTo>
                    <a:cubicBezTo>
                      <a:pt x="21600" y="16691"/>
                      <a:pt x="17079" y="21600"/>
                      <a:pt x="10549" y="21600"/>
                    </a:cubicBezTo>
                    <a:cubicBezTo>
                      <a:pt x="5023" y="21600"/>
                      <a:pt x="0" y="16691"/>
                      <a:pt x="0" y="10800"/>
                    </a:cubicBezTo>
                    <a:cubicBezTo>
                      <a:pt x="0" y="4909"/>
                      <a:pt x="5023" y="0"/>
                      <a:pt x="10549" y="0"/>
                    </a:cubicBezTo>
                    <a:cubicBezTo>
                      <a:pt x="17079" y="0"/>
                      <a:pt x="21600" y="4909"/>
                      <a:pt x="21600" y="10800"/>
                    </a:cubicBezTo>
                  </a:path>
                </a:pathLst>
              </a:custGeom>
              <a:solidFill>
                <a:srgbClr val="FFA400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1628" name="Circle"/>
              <p:cNvSpPr/>
              <p:nvPr/>
            </p:nvSpPr>
            <p:spPr>
              <a:xfrm>
                <a:off x="806292" y="1372962"/>
                <a:ext cx="125753" cy="121434"/>
              </a:xfrm>
              <a:prstGeom prst="ellipse">
                <a:avLst/>
              </a:prstGeom>
              <a:solidFill>
                <a:srgbClr val="FFA400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1629" name="Oval"/>
              <p:cNvSpPr/>
              <p:nvPr/>
            </p:nvSpPr>
            <p:spPr>
              <a:xfrm>
                <a:off x="0" y="-1"/>
                <a:ext cx="2131264" cy="2035667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38100" tIns="38100" rIns="38100" bIns="38100" numCol="1" anchor="t">
                <a:noAutofit/>
              </a:bodyPr>
              <a:lstStyle/>
              <a:p>
                <a:pPr algn="l" defTabSz="914400">
                  <a:buClr>
                    <a:srgbClr val="000000"/>
                  </a:buClr>
                  <a:defRPr sz="2400" b="1">
                    <a:solidFill>
                      <a:srgbClr val="FFFFFF"/>
                    </a:solidFill>
                    <a:uFill>
                      <a:solidFill>
                        <a:srgbClr val="FFFFFF"/>
                      </a:solidFill>
                    </a:uFill>
                    <a:latin typeface="Tahoma"/>
                    <a:ea typeface="Tahoma"/>
                    <a:cs typeface="Tahoma"/>
                    <a:sym typeface="Tahoma"/>
                  </a:defRPr>
                </a:pPr>
                <a:endParaRPr/>
              </a:p>
            </p:txBody>
          </p:sp>
          <p:sp>
            <p:nvSpPr>
              <p:cNvPr id="1630" name="Line"/>
              <p:cNvSpPr/>
              <p:nvPr/>
            </p:nvSpPr>
            <p:spPr>
              <a:xfrm>
                <a:off x="1057703" y="1012257"/>
                <a:ext cx="955366" cy="472409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1631" name="Line"/>
              <p:cNvSpPr/>
              <p:nvPr/>
            </p:nvSpPr>
            <p:spPr>
              <a:xfrm flipH="1">
                <a:off x="72769" y="1016483"/>
                <a:ext cx="992651" cy="377783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</p:grpSp>
        <p:sp>
          <p:nvSpPr>
            <p:cNvPr id="1633" name="All potential customers (entire market)"/>
            <p:cNvSpPr txBox="1"/>
            <p:nvPr/>
          </p:nvSpPr>
          <p:spPr>
            <a:xfrm>
              <a:off x="296460" y="4611272"/>
              <a:ext cx="1512926" cy="73243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 defTabSz="914400">
                <a:lnSpc>
                  <a:spcPct val="90000"/>
                </a:lnSpc>
                <a:buClr>
                  <a:srgbClr val="000000"/>
                </a:buClr>
                <a:buFont typeface="Century Gothic"/>
                <a:defRPr>
                  <a:uFill>
                    <a:solidFill>
                      <a:srgbClr val="FFA57D"/>
                    </a:solidFill>
                  </a:uFill>
                </a:defRPr>
              </a:lvl1pPr>
            </a:lstStyle>
            <a:p>
              <a:r>
                <a:t>All potential customers (entire market)</a:t>
              </a:r>
            </a:p>
          </p:txBody>
        </p:sp>
        <p:grpSp>
          <p:nvGrpSpPr>
            <p:cNvPr id="1681" name="Group"/>
            <p:cNvGrpSpPr/>
            <p:nvPr/>
          </p:nvGrpSpPr>
          <p:grpSpPr>
            <a:xfrm>
              <a:off x="0" y="2448271"/>
              <a:ext cx="2132964" cy="2050474"/>
              <a:chOff x="0" y="0"/>
              <a:chExt cx="2132963" cy="2050473"/>
            </a:xfrm>
          </p:grpSpPr>
          <p:sp>
            <p:nvSpPr>
              <p:cNvPr id="1634" name="Oval"/>
              <p:cNvSpPr/>
              <p:nvPr/>
            </p:nvSpPr>
            <p:spPr>
              <a:xfrm>
                <a:off x="0" y="0"/>
                <a:ext cx="2132964" cy="2050474"/>
              </a:xfrm>
              <a:prstGeom prst="ellipse">
                <a:avLst/>
              </a:prstGeom>
              <a:noFill/>
              <a:ln w="9525" cap="flat">
                <a:solidFill>
                  <a:schemeClr val="accent1">
                    <a:hueOff val="300931"/>
                    <a:lumOff val="-21745"/>
                  </a:schemeClr>
                </a:solidFill>
                <a:prstDash val="solid"/>
                <a:miter lim="400000"/>
              </a:ln>
              <a:effectLst/>
            </p:spPr>
            <p:txBody>
              <a:bodyPr wrap="square" lIns="38100" tIns="38100" rIns="38100" bIns="38100" numCol="1" anchor="t">
                <a:noAutofit/>
              </a:bodyPr>
              <a:lstStyle/>
              <a:p>
                <a:pPr algn="l" defTabSz="914400">
                  <a:buClr>
                    <a:srgbClr val="000000"/>
                  </a:buClr>
                  <a:defRPr sz="2400" b="1">
                    <a:solidFill>
                      <a:srgbClr val="FFFFFF"/>
                    </a:solidFill>
                    <a:uFill>
                      <a:solidFill>
                        <a:srgbClr val="FFFFFF"/>
                      </a:solidFill>
                    </a:uFill>
                    <a:latin typeface="Tahoma"/>
                    <a:ea typeface="Tahoma"/>
                    <a:cs typeface="Tahoma"/>
                    <a:sym typeface="Tahoma"/>
                  </a:defRPr>
                </a:pPr>
                <a:endParaRPr/>
              </a:p>
            </p:txBody>
          </p:sp>
          <p:sp>
            <p:nvSpPr>
              <p:cNvPr id="1635" name="Circle"/>
              <p:cNvSpPr/>
              <p:nvPr/>
            </p:nvSpPr>
            <p:spPr>
              <a:xfrm>
                <a:off x="157607" y="598908"/>
                <a:ext cx="125854" cy="122316"/>
              </a:xfrm>
              <a:prstGeom prst="ellipse">
                <a:avLst/>
              </a:prstGeom>
              <a:solidFill>
                <a:srgbClr val="FFA400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1636" name="Rectangle"/>
              <p:cNvSpPr/>
              <p:nvPr/>
            </p:nvSpPr>
            <p:spPr>
              <a:xfrm>
                <a:off x="714487" y="1197816"/>
                <a:ext cx="139075" cy="125161"/>
              </a:xfrm>
              <a:prstGeom prst="rect">
                <a:avLst/>
              </a:prstGeom>
              <a:solidFill>
                <a:srgbClr val="253A6C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38100" tIns="38100" rIns="38100" bIns="38100" numCol="1" anchor="t">
                <a:noAutofit/>
              </a:bodyPr>
              <a:lstStyle/>
              <a:p>
                <a:pPr algn="l" defTabSz="914400">
                  <a:buClr>
                    <a:srgbClr val="000000"/>
                  </a:buClr>
                  <a:defRPr sz="2400" b="1">
                    <a:uFill>
                      <a:solidFill>
                        <a:srgbClr val="000000"/>
                      </a:solidFill>
                    </a:uFill>
                    <a:latin typeface="Tahoma"/>
                    <a:ea typeface="Tahoma"/>
                    <a:cs typeface="Tahoma"/>
                    <a:sym typeface="Tahoma"/>
                  </a:defRPr>
                </a:pPr>
                <a:endParaRPr/>
              </a:p>
            </p:txBody>
          </p:sp>
          <p:sp>
            <p:nvSpPr>
              <p:cNvPr id="1637" name="Rectangle"/>
              <p:cNvSpPr/>
              <p:nvPr/>
            </p:nvSpPr>
            <p:spPr>
              <a:xfrm>
                <a:off x="609415" y="746008"/>
                <a:ext cx="141935" cy="125161"/>
              </a:xfrm>
              <a:prstGeom prst="rect">
                <a:avLst/>
              </a:prstGeom>
              <a:solidFill>
                <a:srgbClr val="253A6C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38100" tIns="38100" rIns="38100" bIns="38100" numCol="1" anchor="t">
                <a:noAutofit/>
              </a:bodyPr>
              <a:lstStyle/>
              <a:p>
                <a:pPr algn="l" defTabSz="914400">
                  <a:buClr>
                    <a:srgbClr val="000000"/>
                  </a:buClr>
                  <a:defRPr sz="2400" b="1">
                    <a:uFill>
                      <a:solidFill>
                        <a:srgbClr val="000000"/>
                      </a:solidFill>
                    </a:uFill>
                    <a:latin typeface="Tahoma"/>
                    <a:ea typeface="Tahoma"/>
                    <a:cs typeface="Tahoma"/>
                    <a:sym typeface="Tahoma"/>
                  </a:defRPr>
                </a:pPr>
                <a:endParaRPr/>
              </a:p>
            </p:txBody>
          </p:sp>
          <p:sp>
            <p:nvSpPr>
              <p:cNvPr id="1638" name="Triangle"/>
              <p:cNvSpPr/>
              <p:nvPr/>
            </p:nvSpPr>
            <p:spPr>
              <a:xfrm>
                <a:off x="556879" y="1449988"/>
                <a:ext cx="157320" cy="15360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10996" y="0"/>
                    </a:ln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5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1639" name="Circle"/>
              <p:cNvSpPr/>
              <p:nvPr/>
            </p:nvSpPr>
            <p:spPr>
              <a:xfrm>
                <a:off x="588401" y="220650"/>
                <a:ext cx="122995" cy="125161"/>
              </a:xfrm>
              <a:prstGeom prst="ellipse">
                <a:avLst/>
              </a:prstGeom>
              <a:solidFill>
                <a:srgbClr val="FFA400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1640" name="Circle"/>
              <p:cNvSpPr/>
              <p:nvPr/>
            </p:nvSpPr>
            <p:spPr>
              <a:xfrm>
                <a:off x="1565567" y="1103252"/>
                <a:ext cx="122995" cy="125160"/>
              </a:xfrm>
              <a:prstGeom prst="ellipse">
                <a:avLst/>
              </a:prstGeom>
              <a:solidFill>
                <a:srgbClr val="FFD67E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1641" name="Circle"/>
              <p:cNvSpPr/>
              <p:nvPr/>
            </p:nvSpPr>
            <p:spPr>
              <a:xfrm>
                <a:off x="851080" y="651444"/>
                <a:ext cx="122994" cy="122316"/>
              </a:xfrm>
              <a:prstGeom prst="ellipse">
                <a:avLst/>
              </a:prstGeom>
              <a:solidFill>
                <a:srgbClr val="FFA400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1642" name="Circle"/>
              <p:cNvSpPr/>
              <p:nvPr/>
            </p:nvSpPr>
            <p:spPr>
              <a:xfrm>
                <a:off x="1733682" y="462315"/>
                <a:ext cx="125854" cy="125160"/>
              </a:xfrm>
              <a:prstGeom prst="ellipse">
                <a:avLst/>
              </a:prstGeom>
              <a:solidFill>
                <a:srgbClr val="FFA400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1643" name="Circle"/>
              <p:cNvSpPr/>
              <p:nvPr/>
            </p:nvSpPr>
            <p:spPr>
              <a:xfrm>
                <a:off x="336229" y="935137"/>
                <a:ext cx="122995" cy="125161"/>
              </a:xfrm>
              <a:prstGeom prst="ellipse">
                <a:avLst/>
              </a:prstGeom>
              <a:solidFill>
                <a:srgbClr val="FFA400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1644" name="Triangle"/>
              <p:cNvSpPr/>
              <p:nvPr/>
            </p:nvSpPr>
            <p:spPr>
              <a:xfrm>
                <a:off x="1754696" y="1124266"/>
                <a:ext cx="154458" cy="15360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10800" y="0"/>
                    </a:ln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5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1645" name="Shape"/>
              <p:cNvSpPr/>
              <p:nvPr/>
            </p:nvSpPr>
            <p:spPr>
              <a:xfrm>
                <a:off x="1040209" y="1849261"/>
                <a:ext cx="122993" cy="12516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800"/>
                    </a:moveTo>
                    <a:cubicBezTo>
                      <a:pt x="21600" y="16691"/>
                      <a:pt x="17079" y="21600"/>
                      <a:pt x="10549" y="21600"/>
                    </a:cubicBezTo>
                    <a:cubicBezTo>
                      <a:pt x="5023" y="21600"/>
                      <a:pt x="0" y="16691"/>
                      <a:pt x="0" y="10800"/>
                    </a:cubicBezTo>
                    <a:cubicBezTo>
                      <a:pt x="0" y="4909"/>
                      <a:pt x="5023" y="0"/>
                      <a:pt x="10549" y="0"/>
                    </a:cubicBezTo>
                    <a:cubicBezTo>
                      <a:pt x="17079" y="0"/>
                      <a:pt x="21600" y="4909"/>
                      <a:pt x="21600" y="10800"/>
                    </a:cubicBezTo>
                  </a:path>
                </a:pathLst>
              </a:custGeom>
              <a:solidFill>
                <a:srgbClr val="FFA400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1646" name="Circle"/>
              <p:cNvSpPr/>
              <p:nvPr/>
            </p:nvSpPr>
            <p:spPr>
              <a:xfrm>
                <a:off x="945644" y="367750"/>
                <a:ext cx="122995" cy="125161"/>
              </a:xfrm>
              <a:prstGeom prst="ellipse">
                <a:avLst/>
              </a:prstGeom>
              <a:solidFill>
                <a:srgbClr val="FFA400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1647" name="Circle"/>
              <p:cNvSpPr/>
              <p:nvPr/>
            </p:nvSpPr>
            <p:spPr>
              <a:xfrm>
                <a:off x="451808" y="1670639"/>
                <a:ext cx="125854" cy="125161"/>
              </a:xfrm>
              <a:prstGeom prst="ellipse">
                <a:avLst/>
              </a:prstGeom>
              <a:solidFill>
                <a:srgbClr val="FFA400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1648" name="Circle"/>
              <p:cNvSpPr/>
              <p:nvPr/>
            </p:nvSpPr>
            <p:spPr>
              <a:xfrm>
                <a:off x="1239845" y="1544553"/>
                <a:ext cx="125854" cy="122316"/>
              </a:xfrm>
              <a:prstGeom prst="ellipse">
                <a:avLst/>
              </a:prstGeom>
              <a:solidFill>
                <a:srgbClr val="FFA400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1649" name="Rectangle"/>
              <p:cNvSpPr/>
              <p:nvPr/>
            </p:nvSpPr>
            <p:spPr>
              <a:xfrm>
                <a:off x="724994" y="1775710"/>
                <a:ext cx="139075" cy="125161"/>
              </a:xfrm>
              <a:prstGeom prst="rect">
                <a:avLst/>
              </a:prstGeom>
              <a:solidFill>
                <a:srgbClr val="253A6C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38100" tIns="38100" rIns="38100" bIns="38100" numCol="1" anchor="t">
                <a:noAutofit/>
              </a:bodyPr>
              <a:lstStyle/>
              <a:p>
                <a:pPr algn="l" defTabSz="914400">
                  <a:buClr>
                    <a:srgbClr val="000000"/>
                  </a:buClr>
                  <a:defRPr sz="2400" b="1">
                    <a:uFill>
                      <a:solidFill>
                        <a:srgbClr val="000000"/>
                      </a:solidFill>
                    </a:uFill>
                    <a:latin typeface="Tahoma"/>
                    <a:ea typeface="Tahoma"/>
                    <a:cs typeface="Tahoma"/>
                    <a:sym typeface="Tahoma"/>
                  </a:defRPr>
                </a:pPr>
                <a:endParaRPr/>
              </a:p>
            </p:txBody>
          </p:sp>
          <p:sp>
            <p:nvSpPr>
              <p:cNvPr id="1650" name="Rectangle"/>
              <p:cNvSpPr/>
              <p:nvPr/>
            </p:nvSpPr>
            <p:spPr>
              <a:xfrm>
                <a:off x="1576074" y="861587"/>
                <a:ext cx="139075" cy="125161"/>
              </a:xfrm>
              <a:prstGeom prst="rect">
                <a:avLst/>
              </a:prstGeom>
              <a:solidFill>
                <a:srgbClr val="253A6C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38100" tIns="38100" rIns="38100" bIns="38100" numCol="1" anchor="t">
                <a:noAutofit/>
              </a:bodyPr>
              <a:lstStyle/>
              <a:p>
                <a:pPr algn="l" defTabSz="914400">
                  <a:buClr>
                    <a:srgbClr val="000000"/>
                  </a:buClr>
                  <a:defRPr sz="2400" b="1">
                    <a:uFill>
                      <a:solidFill>
                        <a:srgbClr val="000000"/>
                      </a:solidFill>
                    </a:uFill>
                    <a:latin typeface="Tahoma"/>
                    <a:ea typeface="Tahoma"/>
                    <a:cs typeface="Tahoma"/>
                    <a:sym typeface="Tahoma"/>
                  </a:defRPr>
                </a:pPr>
                <a:endParaRPr/>
              </a:p>
            </p:txBody>
          </p:sp>
          <p:sp>
            <p:nvSpPr>
              <p:cNvPr id="1651" name="Rectangle"/>
              <p:cNvSpPr/>
              <p:nvPr/>
            </p:nvSpPr>
            <p:spPr>
              <a:xfrm>
                <a:off x="672458" y="451808"/>
                <a:ext cx="141935" cy="122316"/>
              </a:xfrm>
              <a:prstGeom prst="rect">
                <a:avLst/>
              </a:prstGeom>
              <a:solidFill>
                <a:srgbClr val="253A6C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38100" tIns="38100" rIns="38100" bIns="38100" numCol="1" anchor="t">
                <a:noAutofit/>
              </a:bodyPr>
              <a:lstStyle/>
              <a:p>
                <a:pPr algn="l" defTabSz="914400">
                  <a:buClr>
                    <a:srgbClr val="000000"/>
                  </a:buClr>
                  <a:defRPr sz="2400" b="1">
                    <a:uFill>
                      <a:solidFill>
                        <a:srgbClr val="000000"/>
                      </a:solidFill>
                    </a:uFill>
                    <a:latin typeface="Tahoma"/>
                    <a:ea typeface="Tahoma"/>
                    <a:cs typeface="Tahoma"/>
                    <a:sym typeface="Tahoma"/>
                  </a:defRPr>
                </a:pPr>
                <a:endParaRPr/>
              </a:p>
            </p:txBody>
          </p:sp>
          <p:sp>
            <p:nvSpPr>
              <p:cNvPr id="1652" name="Triangle"/>
              <p:cNvSpPr/>
              <p:nvPr/>
            </p:nvSpPr>
            <p:spPr>
              <a:xfrm>
                <a:off x="1313395" y="882601"/>
                <a:ext cx="157319" cy="15645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10996" y="0"/>
                    </a:ln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5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1653" name="Triangle"/>
              <p:cNvSpPr/>
              <p:nvPr/>
            </p:nvSpPr>
            <p:spPr>
              <a:xfrm>
                <a:off x="378257" y="619922"/>
                <a:ext cx="154459" cy="1564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10800" y="0"/>
                    </a:ln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5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1654" name="Triangle"/>
              <p:cNvSpPr/>
              <p:nvPr/>
            </p:nvSpPr>
            <p:spPr>
              <a:xfrm>
                <a:off x="1849261" y="693472"/>
                <a:ext cx="157317" cy="15360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10996" y="0"/>
                    </a:ln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5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1655" name="Triangle"/>
              <p:cNvSpPr/>
              <p:nvPr/>
            </p:nvSpPr>
            <p:spPr>
              <a:xfrm>
                <a:off x="357243" y="325721"/>
                <a:ext cx="154458" cy="15360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10800" y="0"/>
                    </a:ln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5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1656" name="Triangle"/>
              <p:cNvSpPr/>
              <p:nvPr/>
            </p:nvSpPr>
            <p:spPr>
              <a:xfrm>
                <a:off x="956152" y="1565567"/>
                <a:ext cx="154458" cy="15360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10800" y="0"/>
                    </a:ln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5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1657" name="Triangle"/>
              <p:cNvSpPr/>
              <p:nvPr/>
            </p:nvSpPr>
            <p:spPr>
              <a:xfrm>
                <a:off x="1544553" y="1576074"/>
                <a:ext cx="154458" cy="15360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10800" y="0"/>
                    </a:ln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5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1658" name="Triangle"/>
              <p:cNvSpPr/>
              <p:nvPr/>
            </p:nvSpPr>
            <p:spPr>
              <a:xfrm>
                <a:off x="1250352" y="367750"/>
                <a:ext cx="154458" cy="15360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10800" y="0"/>
                    </a:ln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5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1659" name="Rectangle"/>
              <p:cNvSpPr/>
              <p:nvPr/>
            </p:nvSpPr>
            <p:spPr>
              <a:xfrm>
                <a:off x="1355424" y="1733682"/>
                <a:ext cx="141935" cy="122316"/>
              </a:xfrm>
              <a:prstGeom prst="rect">
                <a:avLst/>
              </a:prstGeom>
              <a:solidFill>
                <a:srgbClr val="253A6C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38100" tIns="38100" rIns="38100" bIns="38100" numCol="1" anchor="t">
                <a:noAutofit/>
              </a:bodyPr>
              <a:lstStyle/>
              <a:p>
                <a:pPr algn="l" defTabSz="914400">
                  <a:buClr>
                    <a:srgbClr val="000000"/>
                  </a:buClr>
                  <a:defRPr sz="2400" b="1">
                    <a:uFill>
                      <a:solidFill>
                        <a:srgbClr val="000000"/>
                      </a:solidFill>
                    </a:uFill>
                    <a:latin typeface="Tahoma"/>
                    <a:ea typeface="Tahoma"/>
                    <a:cs typeface="Tahoma"/>
                    <a:sym typeface="Tahoma"/>
                  </a:defRPr>
                </a:pPr>
                <a:endParaRPr/>
              </a:p>
            </p:txBody>
          </p:sp>
          <p:sp>
            <p:nvSpPr>
              <p:cNvPr id="1660" name="Rectangle"/>
              <p:cNvSpPr/>
              <p:nvPr/>
            </p:nvSpPr>
            <p:spPr>
              <a:xfrm>
                <a:off x="830066" y="966659"/>
                <a:ext cx="141935" cy="122315"/>
              </a:xfrm>
              <a:prstGeom prst="rect">
                <a:avLst/>
              </a:prstGeom>
              <a:solidFill>
                <a:srgbClr val="253A6C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38100" tIns="38100" rIns="38100" bIns="38100" numCol="1" anchor="t">
                <a:noAutofit/>
              </a:bodyPr>
              <a:lstStyle/>
              <a:p>
                <a:pPr algn="l" defTabSz="914400">
                  <a:buClr>
                    <a:srgbClr val="000000"/>
                  </a:buClr>
                  <a:defRPr sz="2400" b="1">
                    <a:uFill>
                      <a:solidFill>
                        <a:srgbClr val="000000"/>
                      </a:solidFill>
                    </a:uFill>
                    <a:latin typeface="Tahoma"/>
                    <a:ea typeface="Tahoma"/>
                    <a:cs typeface="Tahoma"/>
                    <a:sym typeface="Tahoma"/>
                  </a:defRPr>
                </a:pPr>
                <a:endParaRPr/>
              </a:p>
            </p:txBody>
          </p:sp>
          <p:sp>
            <p:nvSpPr>
              <p:cNvPr id="1661" name="Rectangle"/>
              <p:cNvSpPr/>
              <p:nvPr/>
            </p:nvSpPr>
            <p:spPr>
              <a:xfrm>
                <a:off x="1071731" y="1323902"/>
                <a:ext cx="141935" cy="125161"/>
              </a:xfrm>
              <a:prstGeom prst="rect">
                <a:avLst/>
              </a:prstGeom>
              <a:solidFill>
                <a:srgbClr val="253A6C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38100" tIns="38100" rIns="38100" bIns="38100" numCol="1" anchor="t">
                <a:noAutofit/>
              </a:bodyPr>
              <a:lstStyle/>
              <a:p>
                <a:pPr algn="l" defTabSz="914400">
                  <a:buClr>
                    <a:srgbClr val="000000"/>
                  </a:buClr>
                  <a:defRPr sz="2400" b="1">
                    <a:uFill>
                      <a:solidFill>
                        <a:srgbClr val="000000"/>
                      </a:solidFill>
                    </a:uFill>
                    <a:latin typeface="Tahoma"/>
                    <a:ea typeface="Tahoma"/>
                    <a:cs typeface="Tahoma"/>
                    <a:sym typeface="Tahoma"/>
                  </a:defRPr>
                </a:pPr>
                <a:endParaRPr/>
              </a:p>
            </p:txBody>
          </p:sp>
          <p:sp>
            <p:nvSpPr>
              <p:cNvPr id="1662" name="Rectangle"/>
              <p:cNvSpPr/>
              <p:nvPr/>
            </p:nvSpPr>
            <p:spPr>
              <a:xfrm>
                <a:off x="283693" y="1460495"/>
                <a:ext cx="139076" cy="125161"/>
              </a:xfrm>
              <a:prstGeom prst="rect">
                <a:avLst/>
              </a:prstGeom>
              <a:solidFill>
                <a:srgbClr val="253A6C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38100" tIns="38100" rIns="38100" bIns="38100" numCol="1" anchor="t">
                <a:noAutofit/>
              </a:bodyPr>
              <a:lstStyle/>
              <a:p>
                <a:pPr algn="l" defTabSz="914400">
                  <a:buClr>
                    <a:srgbClr val="000000"/>
                  </a:buClr>
                  <a:defRPr sz="2400" b="1">
                    <a:uFill>
                      <a:solidFill>
                        <a:srgbClr val="000000"/>
                      </a:solidFill>
                    </a:uFill>
                    <a:latin typeface="Tahoma"/>
                    <a:ea typeface="Tahoma"/>
                    <a:cs typeface="Tahoma"/>
                    <a:sym typeface="Tahoma"/>
                  </a:defRPr>
                </a:pPr>
                <a:endParaRPr/>
              </a:p>
            </p:txBody>
          </p:sp>
          <p:sp>
            <p:nvSpPr>
              <p:cNvPr id="1663" name="Triangle"/>
              <p:cNvSpPr/>
              <p:nvPr/>
            </p:nvSpPr>
            <p:spPr>
              <a:xfrm>
                <a:off x="136593" y="1124266"/>
                <a:ext cx="148737" cy="14791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10800" y="0"/>
                    </a:ln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5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1664" name="Triangle"/>
              <p:cNvSpPr/>
              <p:nvPr/>
            </p:nvSpPr>
            <p:spPr>
              <a:xfrm>
                <a:off x="1555060" y="577894"/>
                <a:ext cx="148737" cy="14791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10800" y="0"/>
                    </a:ln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5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1665" name="Rectangle"/>
              <p:cNvSpPr/>
              <p:nvPr/>
            </p:nvSpPr>
            <p:spPr>
              <a:xfrm>
                <a:off x="1912304" y="998180"/>
                <a:ext cx="141935" cy="122317"/>
              </a:xfrm>
              <a:prstGeom prst="rect">
                <a:avLst/>
              </a:prstGeom>
              <a:solidFill>
                <a:srgbClr val="253A6C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38100" tIns="38100" rIns="38100" bIns="38100" numCol="1" anchor="t">
                <a:noAutofit/>
              </a:bodyPr>
              <a:lstStyle/>
              <a:p>
                <a:pPr algn="l" defTabSz="914400">
                  <a:buClr>
                    <a:srgbClr val="000000"/>
                  </a:buClr>
                  <a:defRPr sz="2400" b="1">
                    <a:uFill>
                      <a:solidFill>
                        <a:srgbClr val="000000"/>
                      </a:solidFill>
                    </a:uFill>
                    <a:latin typeface="Tahoma"/>
                    <a:ea typeface="Tahoma"/>
                    <a:cs typeface="Tahoma"/>
                    <a:sym typeface="Tahoma"/>
                  </a:defRPr>
                </a:pPr>
                <a:endParaRPr/>
              </a:p>
            </p:txBody>
          </p:sp>
          <p:sp>
            <p:nvSpPr>
              <p:cNvPr id="1666" name="Shape"/>
              <p:cNvSpPr/>
              <p:nvPr/>
            </p:nvSpPr>
            <p:spPr>
              <a:xfrm>
                <a:off x="1281874" y="1176802"/>
                <a:ext cx="122995" cy="12516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800"/>
                    </a:moveTo>
                    <a:cubicBezTo>
                      <a:pt x="21600" y="16691"/>
                      <a:pt x="17079" y="21600"/>
                      <a:pt x="10549" y="21600"/>
                    </a:cubicBezTo>
                    <a:cubicBezTo>
                      <a:pt x="5023" y="21600"/>
                      <a:pt x="0" y="16691"/>
                      <a:pt x="0" y="10800"/>
                    </a:cubicBezTo>
                    <a:cubicBezTo>
                      <a:pt x="0" y="4909"/>
                      <a:pt x="5023" y="0"/>
                      <a:pt x="10549" y="0"/>
                    </a:cubicBezTo>
                    <a:cubicBezTo>
                      <a:pt x="17079" y="0"/>
                      <a:pt x="21600" y="4909"/>
                      <a:pt x="21600" y="10800"/>
                    </a:cubicBezTo>
                  </a:path>
                </a:pathLst>
              </a:custGeom>
              <a:solidFill>
                <a:srgbClr val="FFA400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1667" name="Circle"/>
              <p:cNvSpPr/>
              <p:nvPr/>
            </p:nvSpPr>
            <p:spPr>
              <a:xfrm>
                <a:off x="1061223" y="830066"/>
                <a:ext cx="125854" cy="125160"/>
              </a:xfrm>
              <a:prstGeom prst="ellipse">
                <a:avLst/>
              </a:prstGeom>
              <a:solidFill>
                <a:srgbClr val="FFA400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1668" name="Rectangle"/>
              <p:cNvSpPr/>
              <p:nvPr/>
            </p:nvSpPr>
            <p:spPr>
              <a:xfrm>
                <a:off x="1565567" y="283693"/>
                <a:ext cx="139076" cy="122315"/>
              </a:xfrm>
              <a:prstGeom prst="rect">
                <a:avLst/>
              </a:prstGeom>
              <a:solidFill>
                <a:srgbClr val="253A6C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38100" tIns="38100" rIns="38100" bIns="38100" numCol="1" anchor="t">
                <a:noAutofit/>
              </a:bodyPr>
              <a:lstStyle/>
              <a:p>
                <a:pPr algn="l" defTabSz="914400">
                  <a:buClr>
                    <a:srgbClr val="000000"/>
                  </a:buClr>
                  <a:defRPr sz="2400" b="1">
                    <a:uFill>
                      <a:solidFill>
                        <a:srgbClr val="000000"/>
                      </a:solidFill>
                    </a:uFill>
                    <a:latin typeface="Tahoma"/>
                    <a:ea typeface="Tahoma"/>
                    <a:cs typeface="Tahoma"/>
                    <a:sym typeface="Tahoma"/>
                  </a:defRPr>
                </a:pPr>
                <a:endParaRPr/>
              </a:p>
            </p:txBody>
          </p:sp>
          <p:sp>
            <p:nvSpPr>
              <p:cNvPr id="1669" name="Triangle"/>
              <p:cNvSpPr/>
              <p:nvPr/>
            </p:nvSpPr>
            <p:spPr>
              <a:xfrm>
                <a:off x="546372" y="945644"/>
                <a:ext cx="148738" cy="14791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10800" y="0"/>
                    </a:ln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5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1670" name="Rectangle"/>
              <p:cNvSpPr/>
              <p:nvPr/>
            </p:nvSpPr>
            <p:spPr>
              <a:xfrm>
                <a:off x="1082238" y="126086"/>
                <a:ext cx="139076" cy="125160"/>
              </a:xfrm>
              <a:prstGeom prst="rect">
                <a:avLst/>
              </a:prstGeom>
              <a:solidFill>
                <a:srgbClr val="253A6C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38100" tIns="38100" rIns="38100" bIns="38100" numCol="1" anchor="t">
                <a:noAutofit/>
              </a:bodyPr>
              <a:lstStyle/>
              <a:p>
                <a:pPr algn="l" defTabSz="914400">
                  <a:buClr>
                    <a:srgbClr val="000000"/>
                  </a:buClr>
                  <a:defRPr sz="2400" b="1">
                    <a:uFill>
                      <a:solidFill>
                        <a:srgbClr val="000000"/>
                      </a:solidFill>
                    </a:uFill>
                    <a:latin typeface="Tahoma"/>
                    <a:ea typeface="Tahoma"/>
                    <a:cs typeface="Tahoma"/>
                    <a:sym typeface="Tahoma"/>
                  </a:defRPr>
                </a:pPr>
                <a:endParaRPr/>
              </a:p>
            </p:txBody>
          </p:sp>
          <p:sp>
            <p:nvSpPr>
              <p:cNvPr id="1671" name="Circle"/>
              <p:cNvSpPr/>
              <p:nvPr/>
            </p:nvSpPr>
            <p:spPr>
              <a:xfrm>
                <a:off x="1323902" y="640937"/>
                <a:ext cx="122995" cy="122316"/>
              </a:xfrm>
              <a:prstGeom prst="ellipse">
                <a:avLst/>
              </a:prstGeom>
              <a:solidFill>
                <a:srgbClr val="FFA400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1672" name="Rectangle"/>
              <p:cNvSpPr/>
              <p:nvPr/>
            </p:nvSpPr>
            <p:spPr>
              <a:xfrm>
                <a:off x="94564" y="872094"/>
                <a:ext cx="139076" cy="122316"/>
              </a:xfrm>
              <a:prstGeom prst="rect">
                <a:avLst/>
              </a:prstGeom>
              <a:solidFill>
                <a:srgbClr val="253A6C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38100" tIns="38100" rIns="38100" bIns="38100" numCol="1" anchor="t">
                <a:noAutofit/>
              </a:bodyPr>
              <a:lstStyle/>
              <a:p>
                <a:pPr algn="l" defTabSz="914400">
                  <a:buClr>
                    <a:srgbClr val="000000"/>
                  </a:buClr>
                  <a:defRPr sz="2400" b="1">
                    <a:uFill>
                      <a:solidFill>
                        <a:srgbClr val="000000"/>
                      </a:solidFill>
                    </a:uFill>
                    <a:latin typeface="Tahoma"/>
                    <a:ea typeface="Tahoma"/>
                    <a:cs typeface="Tahoma"/>
                    <a:sym typeface="Tahoma"/>
                  </a:defRPr>
                </a:pPr>
                <a:endParaRPr/>
              </a:p>
            </p:txBody>
          </p:sp>
          <p:sp>
            <p:nvSpPr>
              <p:cNvPr id="1673" name="Rectangle"/>
              <p:cNvSpPr/>
              <p:nvPr/>
            </p:nvSpPr>
            <p:spPr>
              <a:xfrm>
                <a:off x="1449988" y="1355424"/>
                <a:ext cx="139076" cy="122316"/>
              </a:xfrm>
              <a:prstGeom prst="rect">
                <a:avLst/>
              </a:prstGeom>
              <a:solidFill>
                <a:srgbClr val="253A6C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38100" tIns="38100" rIns="38100" bIns="38100" numCol="1" anchor="t">
                <a:noAutofit/>
              </a:bodyPr>
              <a:lstStyle/>
              <a:p>
                <a:pPr algn="l" defTabSz="914400">
                  <a:buClr>
                    <a:srgbClr val="000000"/>
                  </a:buClr>
                  <a:defRPr sz="2400" b="1">
                    <a:uFill>
                      <a:solidFill>
                        <a:srgbClr val="000000"/>
                      </a:solidFill>
                    </a:uFill>
                    <a:latin typeface="Tahoma"/>
                    <a:ea typeface="Tahoma"/>
                    <a:cs typeface="Tahoma"/>
                    <a:sym typeface="Tahoma"/>
                  </a:defRPr>
                </a:pPr>
                <a:endParaRPr/>
              </a:p>
            </p:txBody>
          </p:sp>
          <p:sp>
            <p:nvSpPr>
              <p:cNvPr id="1674" name="Triangle"/>
              <p:cNvSpPr/>
              <p:nvPr/>
            </p:nvSpPr>
            <p:spPr>
              <a:xfrm>
                <a:off x="819558" y="94564"/>
                <a:ext cx="145878" cy="14791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11012" y="0"/>
                    </a:ln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5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1675" name="Rectangle"/>
              <p:cNvSpPr/>
              <p:nvPr/>
            </p:nvSpPr>
            <p:spPr>
              <a:xfrm>
                <a:off x="1071731" y="598908"/>
                <a:ext cx="139075" cy="125160"/>
              </a:xfrm>
              <a:prstGeom prst="rect">
                <a:avLst/>
              </a:prstGeom>
              <a:solidFill>
                <a:srgbClr val="253A6C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38100" tIns="38100" rIns="38100" bIns="38100" numCol="1" anchor="t">
                <a:noAutofit/>
              </a:bodyPr>
              <a:lstStyle/>
              <a:p>
                <a:pPr algn="l" defTabSz="914400">
                  <a:buClr>
                    <a:srgbClr val="000000"/>
                  </a:buClr>
                  <a:defRPr sz="2400" b="1">
                    <a:uFill>
                      <a:solidFill>
                        <a:srgbClr val="000000"/>
                      </a:solidFill>
                    </a:uFill>
                    <a:latin typeface="Tahoma"/>
                    <a:ea typeface="Tahoma"/>
                    <a:cs typeface="Tahoma"/>
                    <a:sym typeface="Tahoma"/>
                  </a:defRPr>
                </a:pPr>
                <a:endParaRPr/>
              </a:p>
            </p:txBody>
          </p:sp>
          <p:sp>
            <p:nvSpPr>
              <p:cNvPr id="1676" name="Triangle"/>
              <p:cNvSpPr/>
              <p:nvPr/>
            </p:nvSpPr>
            <p:spPr>
              <a:xfrm>
                <a:off x="1040209" y="1029702"/>
                <a:ext cx="145878" cy="14791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11012" y="0"/>
                    </a:ln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5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1677" name="Circle"/>
              <p:cNvSpPr/>
              <p:nvPr/>
            </p:nvSpPr>
            <p:spPr>
              <a:xfrm>
                <a:off x="451808" y="1218831"/>
                <a:ext cx="122995" cy="122316"/>
              </a:xfrm>
              <a:prstGeom prst="ellipse">
                <a:avLst/>
              </a:prstGeom>
              <a:solidFill>
                <a:srgbClr val="FFA400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1678" name="Shape"/>
              <p:cNvSpPr/>
              <p:nvPr/>
            </p:nvSpPr>
            <p:spPr>
              <a:xfrm>
                <a:off x="1765203" y="1407960"/>
                <a:ext cx="122994" cy="12516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800"/>
                    </a:moveTo>
                    <a:cubicBezTo>
                      <a:pt x="21600" y="16691"/>
                      <a:pt x="17079" y="21600"/>
                      <a:pt x="10549" y="21600"/>
                    </a:cubicBezTo>
                    <a:cubicBezTo>
                      <a:pt x="5023" y="21600"/>
                      <a:pt x="0" y="16691"/>
                      <a:pt x="0" y="10800"/>
                    </a:cubicBezTo>
                    <a:cubicBezTo>
                      <a:pt x="0" y="4909"/>
                      <a:pt x="5023" y="0"/>
                      <a:pt x="10549" y="0"/>
                    </a:cubicBezTo>
                    <a:cubicBezTo>
                      <a:pt x="17079" y="0"/>
                      <a:pt x="21600" y="4909"/>
                      <a:pt x="21600" y="10800"/>
                    </a:cubicBezTo>
                  </a:path>
                </a:pathLst>
              </a:custGeom>
              <a:solidFill>
                <a:srgbClr val="FFA400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1679" name="Circle"/>
              <p:cNvSpPr/>
              <p:nvPr/>
            </p:nvSpPr>
            <p:spPr>
              <a:xfrm>
                <a:off x="830066" y="1386945"/>
                <a:ext cx="125854" cy="122317"/>
              </a:xfrm>
              <a:prstGeom prst="ellipse">
                <a:avLst/>
              </a:prstGeom>
              <a:solidFill>
                <a:srgbClr val="FFA400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1680" name="Circle"/>
              <p:cNvSpPr/>
              <p:nvPr/>
            </p:nvSpPr>
            <p:spPr>
              <a:xfrm>
                <a:off x="1344917" y="126086"/>
                <a:ext cx="125854" cy="122316"/>
              </a:xfrm>
              <a:prstGeom prst="ellipse">
                <a:avLst/>
              </a:prstGeom>
              <a:solidFill>
                <a:srgbClr val="FFA400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</p:grpSp>
        <p:sp>
          <p:nvSpPr>
            <p:cNvPr id="1682" name="Arrow"/>
            <p:cNvSpPr/>
            <p:nvPr/>
          </p:nvSpPr>
          <p:spPr>
            <a:xfrm>
              <a:off x="2332936" y="3285366"/>
              <a:ext cx="616777" cy="386782"/>
            </a:xfrm>
            <a:prstGeom prst="rightArrow">
              <a:avLst>
                <a:gd name="adj1" fmla="val 32944"/>
                <a:gd name="adj2" fmla="val 21035"/>
              </a:avLst>
            </a:prstGeom>
            <a:solidFill>
              <a:srgbClr val="3D749D"/>
            </a:solidFill>
            <a:ln w="9525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buClr>
                  <a:srgbClr val="000000"/>
                </a:buClr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683" name="Arrow"/>
            <p:cNvSpPr/>
            <p:nvPr/>
          </p:nvSpPr>
          <p:spPr>
            <a:xfrm>
              <a:off x="5499882" y="3284752"/>
              <a:ext cx="654878" cy="386783"/>
            </a:xfrm>
            <a:prstGeom prst="rightArrow">
              <a:avLst>
                <a:gd name="adj1" fmla="val 32944"/>
                <a:gd name="adj2" fmla="val 21035"/>
              </a:avLst>
            </a:prstGeom>
            <a:solidFill>
              <a:srgbClr val="3D749D"/>
            </a:solidFill>
            <a:ln w="9525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buClr>
                  <a:srgbClr val="000000"/>
                </a:buClr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grpSp>
          <p:nvGrpSpPr>
            <p:cNvPr id="1741" name="Group"/>
            <p:cNvGrpSpPr/>
            <p:nvPr/>
          </p:nvGrpSpPr>
          <p:grpSpPr>
            <a:xfrm>
              <a:off x="3144883" y="2453748"/>
              <a:ext cx="2121574" cy="2039521"/>
              <a:chOff x="0" y="0"/>
              <a:chExt cx="2121573" cy="2039520"/>
            </a:xfrm>
          </p:grpSpPr>
          <p:grpSp>
            <p:nvGrpSpPr>
              <p:cNvPr id="1735" name="Group"/>
              <p:cNvGrpSpPr/>
              <p:nvPr/>
            </p:nvGrpSpPr>
            <p:grpSpPr>
              <a:xfrm>
                <a:off x="0" y="-1"/>
                <a:ext cx="2121574" cy="2039522"/>
                <a:chOff x="0" y="-2425"/>
                <a:chExt cx="2121573" cy="2039520"/>
              </a:xfrm>
            </p:grpSpPr>
            <p:sp>
              <p:nvSpPr>
                <p:cNvPr id="1684" name="Rectangle"/>
                <p:cNvSpPr/>
                <p:nvPr/>
              </p:nvSpPr>
              <p:spPr>
                <a:xfrm>
                  <a:off x="1103527" y="634116"/>
                  <a:ext cx="138137" cy="124316"/>
                </a:xfrm>
                <a:prstGeom prst="rect">
                  <a:avLst/>
                </a:prstGeom>
                <a:solidFill>
                  <a:srgbClr val="253A6C"/>
                </a:solidFill>
                <a:ln w="9525" cap="flat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38100" tIns="38100" rIns="38100" bIns="38100" numCol="1" anchor="t">
                  <a:noAutofit/>
                </a:bodyPr>
                <a:lstStyle/>
                <a:p>
                  <a:pPr algn="l" defTabSz="914400">
                    <a:buClr>
                      <a:srgbClr val="000000"/>
                    </a:buClr>
                    <a:defRPr sz="2400" b="1">
                      <a:uFill>
                        <a:solidFill>
                          <a:srgbClr val="000000"/>
                        </a:solidFill>
                      </a:uFill>
                      <a:latin typeface="Tahoma"/>
                      <a:ea typeface="Tahoma"/>
                      <a:cs typeface="Tahoma"/>
                      <a:sym typeface="Tahoma"/>
                    </a:defRPr>
                  </a:pPr>
                  <a:endParaRPr/>
                </a:p>
              </p:txBody>
            </p:sp>
            <p:sp>
              <p:nvSpPr>
                <p:cNvPr id="1685" name="Oval"/>
                <p:cNvSpPr/>
                <p:nvPr/>
              </p:nvSpPr>
              <p:spPr>
                <a:xfrm>
                  <a:off x="2991" y="447"/>
                  <a:ext cx="2118583" cy="2036648"/>
                </a:xfrm>
                <a:prstGeom prst="ellipse">
                  <a:avLst/>
                </a:prstGeom>
                <a:noFill/>
                <a:ln w="9525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p:spPr>
              <p:txBody>
                <a:bodyPr wrap="square" lIns="38100" tIns="38100" rIns="38100" bIns="38100" numCol="1" anchor="t">
                  <a:noAutofit/>
                </a:bodyPr>
                <a:lstStyle/>
                <a:p>
                  <a:pPr algn="l" defTabSz="914400">
                    <a:buClr>
                      <a:srgbClr val="000000"/>
                    </a:buClr>
                    <a:defRPr sz="2400" b="1">
                      <a:solidFill>
                        <a:srgbClr val="FFFFFF"/>
                      </a:solidFill>
                      <a:uFill>
                        <a:solidFill>
                          <a:srgbClr val="FFFFFF"/>
                        </a:solidFill>
                      </a:uFill>
                      <a:latin typeface="Tahoma"/>
                      <a:ea typeface="Tahoma"/>
                      <a:cs typeface="Tahoma"/>
                      <a:sym typeface="Tahoma"/>
                    </a:defRPr>
                  </a:pPr>
                  <a:endParaRPr/>
                </a:p>
              </p:txBody>
            </p:sp>
            <p:sp>
              <p:nvSpPr>
                <p:cNvPr id="1686" name="Circle"/>
                <p:cNvSpPr/>
                <p:nvPr/>
              </p:nvSpPr>
              <p:spPr>
                <a:xfrm>
                  <a:off x="1047760" y="1319554"/>
                  <a:ext cx="125006" cy="121492"/>
                </a:xfrm>
                <a:prstGeom prst="ellipse">
                  <a:avLst/>
                </a:prstGeom>
                <a:solidFill>
                  <a:srgbClr val="FFA400"/>
                </a:solidFill>
                <a:ln w="9525" cap="flat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algn="l" defTabSz="457200">
                    <a:buClr>
                      <a:srgbClr val="000000"/>
                    </a:buClr>
                    <a:defRPr sz="1200"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  <a:endParaRPr/>
                </a:p>
              </p:txBody>
            </p:sp>
            <p:sp>
              <p:nvSpPr>
                <p:cNvPr id="1687" name="Line"/>
                <p:cNvSpPr/>
                <p:nvPr/>
              </p:nvSpPr>
              <p:spPr>
                <a:xfrm flipV="1">
                  <a:off x="1058182" y="-2426"/>
                  <a:ext cx="1" cy="1018381"/>
                </a:xfrm>
                <a:prstGeom prst="line">
                  <a:avLst/>
                </a:prstGeom>
                <a:noFill/>
                <a:ln w="9525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algn="l" defTabSz="457200">
                    <a:defRPr sz="1200"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  <a:endParaRPr/>
                </a:p>
              </p:txBody>
            </p:sp>
            <p:sp>
              <p:nvSpPr>
                <p:cNvPr id="1688" name="Rectangle"/>
                <p:cNvSpPr/>
                <p:nvPr/>
              </p:nvSpPr>
              <p:spPr>
                <a:xfrm>
                  <a:off x="1737615" y="1178472"/>
                  <a:ext cx="138137" cy="124316"/>
                </a:xfrm>
                <a:prstGeom prst="rect">
                  <a:avLst/>
                </a:prstGeom>
                <a:solidFill>
                  <a:srgbClr val="253A6C"/>
                </a:solidFill>
                <a:ln w="9525" cap="flat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38100" tIns="38100" rIns="38100" bIns="38100" numCol="1" anchor="t">
                  <a:noAutofit/>
                </a:bodyPr>
                <a:lstStyle/>
                <a:p>
                  <a:pPr algn="l" defTabSz="914400">
                    <a:buClr>
                      <a:srgbClr val="000000"/>
                    </a:buClr>
                    <a:defRPr sz="2400" b="1">
                      <a:uFill>
                        <a:solidFill>
                          <a:srgbClr val="000000"/>
                        </a:solidFill>
                      </a:uFill>
                      <a:latin typeface="Tahoma"/>
                      <a:ea typeface="Tahoma"/>
                      <a:cs typeface="Tahoma"/>
                      <a:sym typeface="Tahoma"/>
                    </a:defRPr>
                  </a:pPr>
                  <a:endParaRPr/>
                </a:p>
              </p:txBody>
            </p:sp>
            <p:sp>
              <p:nvSpPr>
                <p:cNvPr id="1689" name="Rectangle"/>
                <p:cNvSpPr/>
                <p:nvPr/>
              </p:nvSpPr>
              <p:spPr>
                <a:xfrm>
                  <a:off x="1144201" y="404542"/>
                  <a:ext cx="140978" cy="124317"/>
                </a:xfrm>
                <a:prstGeom prst="rect">
                  <a:avLst/>
                </a:prstGeom>
                <a:solidFill>
                  <a:srgbClr val="253A6C"/>
                </a:solidFill>
                <a:ln w="9525" cap="flat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38100" tIns="38100" rIns="38100" bIns="38100" numCol="1" anchor="t">
                  <a:noAutofit/>
                </a:bodyPr>
                <a:lstStyle/>
                <a:p>
                  <a:pPr algn="l" defTabSz="914400">
                    <a:buClr>
                      <a:srgbClr val="000000"/>
                    </a:buClr>
                    <a:defRPr sz="2400" b="1">
                      <a:uFill>
                        <a:solidFill>
                          <a:srgbClr val="000000"/>
                        </a:solidFill>
                      </a:uFill>
                      <a:latin typeface="Tahoma"/>
                      <a:ea typeface="Tahoma"/>
                      <a:cs typeface="Tahoma"/>
                      <a:sym typeface="Tahoma"/>
                    </a:defRPr>
                  </a:pPr>
                  <a:endParaRPr/>
                </a:p>
              </p:txBody>
            </p:sp>
            <p:sp>
              <p:nvSpPr>
                <p:cNvPr id="1690" name="Rectangle"/>
                <p:cNvSpPr/>
                <p:nvPr/>
              </p:nvSpPr>
              <p:spPr>
                <a:xfrm>
                  <a:off x="1552216" y="699333"/>
                  <a:ext cx="138137" cy="124317"/>
                </a:xfrm>
                <a:prstGeom prst="rect">
                  <a:avLst/>
                </a:prstGeom>
                <a:solidFill>
                  <a:srgbClr val="253A6C"/>
                </a:solidFill>
                <a:ln w="9525" cap="flat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38100" tIns="38100" rIns="38100" bIns="38100" numCol="1" anchor="t">
                  <a:noAutofit/>
                </a:bodyPr>
                <a:lstStyle/>
                <a:p>
                  <a:pPr algn="l" defTabSz="914400">
                    <a:buClr>
                      <a:srgbClr val="000000"/>
                    </a:buClr>
                    <a:defRPr sz="2400" b="1">
                      <a:uFill>
                        <a:solidFill>
                          <a:srgbClr val="000000"/>
                        </a:solidFill>
                      </a:uFill>
                      <a:latin typeface="Tahoma"/>
                      <a:ea typeface="Tahoma"/>
                      <a:cs typeface="Tahoma"/>
                      <a:sym typeface="Tahoma"/>
                    </a:defRPr>
                  </a:pPr>
                  <a:endParaRPr/>
                </a:p>
              </p:txBody>
            </p:sp>
            <p:sp>
              <p:nvSpPr>
                <p:cNvPr id="1691" name="Rectangle"/>
                <p:cNvSpPr/>
                <p:nvPr/>
              </p:nvSpPr>
              <p:spPr>
                <a:xfrm>
                  <a:off x="1861553" y="750982"/>
                  <a:ext cx="138137" cy="124317"/>
                </a:xfrm>
                <a:prstGeom prst="rect">
                  <a:avLst/>
                </a:prstGeom>
                <a:solidFill>
                  <a:srgbClr val="253A6C"/>
                </a:solidFill>
                <a:ln w="9525" cap="flat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38100" tIns="38100" rIns="38100" bIns="38100" numCol="1" anchor="t">
                  <a:noAutofit/>
                </a:bodyPr>
                <a:lstStyle/>
                <a:p>
                  <a:pPr algn="l" defTabSz="914400">
                    <a:buClr>
                      <a:srgbClr val="000000"/>
                    </a:buClr>
                    <a:defRPr sz="2400" b="1">
                      <a:uFill>
                        <a:solidFill>
                          <a:srgbClr val="000000"/>
                        </a:solidFill>
                      </a:uFill>
                      <a:latin typeface="Tahoma"/>
                      <a:ea typeface="Tahoma"/>
                      <a:cs typeface="Tahoma"/>
                      <a:sym typeface="Tahoma"/>
                    </a:defRPr>
                  </a:pPr>
                  <a:endParaRPr/>
                </a:p>
              </p:txBody>
            </p:sp>
            <p:sp>
              <p:nvSpPr>
                <p:cNvPr id="1692" name="Rectangle"/>
                <p:cNvSpPr/>
                <p:nvPr/>
              </p:nvSpPr>
              <p:spPr>
                <a:xfrm>
                  <a:off x="1658140" y="940269"/>
                  <a:ext cx="140978" cy="121492"/>
                </a:xfrm>
                <a:prstGeom prst="rect">
                  <a:avLst/>
                </a:prstGeom>
                <a:solidFill>
                  <a:srgbClr val="253A6C"/>
                </a:solidFill>
                <a:ln w="9525" cap="flat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38100" tIns="38100" rIns="38100" bIns="38100" numCol="1" anchor="t">
                  <a:noAutofit/>
                </a:bodyPr>
                <a:lstStyle/>
                <a:p>
                  <a:pPr algn="l" defTabSz="914400">
                    <a:buClr>
                      <a:srgbClr val="000000"/>
                    </a:buClr>
                    <a:defRPr sz="2400" b="1">
                      <a:uFill>
                        <a:solidFill>
                          <a:srgbClr val="000000"/>
                        </a:solidFill>
                      </a:uFill>
                      <a:latin typeface="Tahoma"/>
                      <a:ea typeface="Tahoma"/>
                      <a:cs typeface="Tahoma"/>
                      <a:sym typeface="Tahoma"/>
                    </a:defRPr>
                  </a:pPr>
                  <a:endParaRPr/>
                </a:p>
              </p:txBody>
            </p:sp>
            <p:sp>
              <p:nvSpPr>
                <p:cNvPr id="1693" name="Rectangle"/>
                <p:cNvSpPr/>
                <p:nvPr/>
              </p:nvSpPr>
              <p:spPr>
                <a:xfrm>
                  <a:off x="1408028" y="1023395"/>
                  <a:ext cx="140979" cy="121492"/>
                </a:xfrm>
                <a:prstGeom prst="rect">
                  <a:avLst/>
                </a:prstGeom>
                <a:solidFill>
                  <a:srgbClr val="253A6C"/>
                </a:solidFill>
                <a:ln w="9525" cap="flat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38100" tIns="38100" rIns="38100" bIns="38100" numCol="1" anchor="t">
                  <a:noAutofit/>
                </a:bodyPr>
                <a:lstStyle/>
                <a:p>
                  <a:pPr algn="l" defTabSz="914400">
                    <a:buClr>
                      <a:srgbClr val="000000"/>
                    </a:buClr>
                    <a:defRPr sz="2400" b="1">
                      <a:uFill>
                        <a:solidFill>
                          <a:srgbClr val="000000"/>
                        </a:solidFill>
                      </a:uFill>
                      <a:latin typeface="Tahoma"/>
                      <a:ea typeface="Tahoma"/>
                      <a:cs typeface="Tahoma"/>
                      <a:sym typeface="Tahoma"/>
                    </a:defRPr>
                  </a:pPr>
                  <a:endParaRPr/>
                </a:p>
              </p:txBody>
            </p:sp>
            <p:sp>
              <p:nvSpPr>
                <p:cNvPr id="1694" name="Rectangle"/>
                <p:cNvSpPr/>
                <p:nvPr/>
              </p:nvSpPr>
              <p:spPr>
                <a:xfrm>
                  <a:off x="1146088" y="896736"/>
                  <a:ext cx="140978" cy="121491"/>
                </a:xfrm>
                <a:prstGeom prst="rect">
                  <a:avLst/>
                </a:prstGeom>
                <a:solidFill>
                  <a:srgbClr val="253A6C"/>
                </a:solidFill>
                <a:ln w="9525" cap="flat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38100" tIns="38100" rIns="38100" bIns="38100" numCol="1" anchor="t">
                  <a:noAutofit/>
                </a:bodyPr>
                <a:lstStyle/>
                <a:p>
                  <a:pPr algn="l" defTabSz="914400">
                    <a:buClr>
                      <a:srgbClr val="000000"/>
                    </a:buClr>
                    <a:defRPr sz="2400" b="1">
                      <a:uFill>
                        <a:solidFill>
                          <a:srgbClr val="000000"/>
                        </a:solidFill>
                      </a:uFill>
                      <a:latin typeface="Tahoma"/>
                      <a:ea typeface="Tahoma"/>
                      <a:cs typeface="Tahoma"/>
                      <a:sym typeface="Tahoma"/>
                    </a:defRPr>
                  </a:pPr>
                  <a:endParaRPr/>
                </a:p>
              </p:txBody>
            </p:sp>
            <p:sp>
              <p:nvSpPr>
                <p:cNvPr id="1695" name="Rectangle"/>
                <p:cNvSpPr/>
                <p:nvPr/>
              </p:nvSpPr>
              <p:spPr>
                <a:xfrm>
                  <a:off x="1344641" y="766220"/>
                  <a:ext cx="140978" cy="124317"/>
                </a:xfrm>
                <a:prstGeom prst="rect">
                  <a:avLst/>
                </a:prstGeom>
                <a:solidFill>
                  <a:srgbClr val="253A6C"/>
                </a:solidFill>
                <a:ln w="9525" cap="flat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38100" tIns="38100" rIns="38100" bIns="38100" numCol="1" anchor="t">
                  <a:noAutofit/>
                </a:bodyPr>
                <a:lstStyle/>
                <a:p>
                  <a:pPr algn="l" defTabSz="914400">
                    <a:buClr>
                      <a:srgbClr val="000000"/>
                    </a:buClr>
                    <a:defRPr sz="2400" b="1">
                      <a:uFill>
                        <a:solidFill>
                          <a:srgbClr val="000000"/>
                        </a:solidFill>
                      </a:uFill>
                      <a:latin typeface="Tahoma"/>
                      <a:ea typeface="Tahoma"/>
                      <a:cs typeface="Tahoma"/>
                      <a:sym typeface="Tahoma"/>
                    </a:defRPr>
                  </a:pPr>
                  <a:endParaRPr/>
                </a:p>
              </p:txBody>
            </p:sp>
            <p:sp>
              <p:nvSpPr>
                <p:cNvPr id="1696" name="Rectangle"/>
                <p:cNvSpPr/>
                <p:nvPr/>
              </p:nvSpPr>
              <p:spPr>
                <a:xfrm>
                  <a:off x="1341380" y="203147"/>
                  <a:ext cx="138139" cy="124316"/>
                </a:xfrm>
                <a:prstGeom prst="rect">
                  <a:avLst/>
                </a:prstGeom>
                <a:solidFill>
                  <a:srgbClr val="253A6C"/>
                </a:solidFill>
                <a:ln w="9525" cap="flat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38100" tIns="38100" rIns="38100" bIns="38100" numCol="1" anchor="t">
                  <a:noAutofit/>
                </a:bodyPr>
                <a:lstStyle/>
                <a:p>
                  <a:pPr algn="l" defTabSz="914400">
                    <a:buClr>
                      <a:srgbClr val="000000"/>
                    </a:buClr>
                    <a:defRPr sz="2400" b="1">
                      <a:uFill>
                        <a:solidFill>
                          <a:srgbClr val="000000"/>
                        </a:solidFill>
                      </a:uFill>
                      <a:latin typeface="Tahoma"/>
                      <a:ea typeface="Tahoma"/>
                      <a:cs typeface="Tahoma"/>
                      <a:sym typeface="Tahoma"/>
                    </a:defRPr>
                  </a:pPr>
                  <a:endParaRPr/>
                </a:p>
              </p:txBody>
            </p:sp>
            <p:sp>
              <p:nvSpPr>
                <p:cNvPr id="1697" name="Rectangle"/>
                <p:cNvSpPr/>
                <p:nvPr/>
              </p:nvSpPr>
              <p:spPr>
                <a:xfrm>
                  <a:off x="1909098" y="983176"/>
                  <a:ext cx="140978" cy="121492"/>
                </a:xfrm>
                <a:prstGeom prst="rect">
                  <a:avLst/>
                </a:prstGeom>
                <a:solidFill>
                  <a:srgbClr val="253A6C"/>
                </a:solidFill>
                <a:ln w="9525" cap="flat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38100" tIns="38100" rIns="38100" bIns="38100" numCol="1" anchor="t">
                  <a:noAutofit/>
                </a:bodyPr>
                <a:lstStyle/>
                <a:p>
                  <a:pPr algn="l" defTabSz="914400">
                    <a:buClr>
                      <a:srgbClr val="000000"/>
                    </a:buClr>
                    <a:defRPr sz="2400" b="1">
                      <a:uFill>
                        <a:solidFill>
                          <a:srgbClr val="000000"/>
                        </a:solidFill>
                      </a:uFill>
                      <a:latin typeface="Tahoma"/>
                      <a:ea typeface="Tahoma"/>
                      <a:cs typeface="Tahoma"/>
                      <a:sym typeface="Tahoma"/>
                    </a:defRPr>
                  </a:pPr>
                  <a:endParaRPr/>
                </a:p>
              </p:txBody>
            </p:sp>
            <p:sp>
              <p:nvSpPr>
                <p:cNvPr id="1698" name="Rectangle"/>
                <p:cNvSpPr/>
                <p:nvPr/>
              </p:nvSpPr>
              <p:spPr>
                <a:xfrm>
                  <a:off x="1577468" y="281340"/>
                  <a:ext cx="138138" cy="121490"/>
                </a:xfrm>
                <a:prstGeom prst="rect">
                  <a:avLst/>
                </a:prstGeom>
                <a:solidFill>
                  <a:srgbClr val="253A6C"/>
                </a:solidFill>
                <a:ln w="9525" cap="flat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38100" tIns="38100" rIns="38100" bIns="38100" numCol="1" anchor="t">
                  <a:noAutofit/>
                </a:bodyPr>
                <a:lstStyle/>
                <a:p>
                  <a:pPr algn="l" defTabSz="914400">
                    <a:buClr>
                      <a:srgbClr val="000000"/>
                    </a:buClr>
                    <a:defRPr sz="2400" b="1">
                      <a:uFill>
                        <a:solidFill>
                          <a:srgbClr val="000000"/>
                        </a:solidFill>
                      </a:uFill>
                      <a:latin typeface="Tahoma"/>
                      <a:ea typeface="Tahoma"/>
                      <a:cs typeface="Tahoma"/>
                      <a:sym typeface="Tahoma"/>
                    </a:defRPr>
                  </a:pPr>
                  <a:endParaRPr/>
                </a:p>
              </p:txBody>
            </p:sp>
            <p:sp>
              <p:nvSpPr>
                <p:cNvPr id="1699" name="Rectangle"/>
                <p:cNvSpPr/>
                <p:nvPr/>
              </p:nvSpPr>
              <p:spPr>
                <a:xfrm>
                  <a:off x="1110863" y="111904"/>
                  <a:ext cx="138138" cy="124316"/>
                </a:xfrm>
                <a:prstGeom prst="rect">
                  <a:avLst/>
                </a:prstGeom>
                <a:solidFill>
                  <a:srgbClr val="253A6C"/>
                </a:solidFill>
                <a:ln w="9525" cap="flat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38100" tIns="38100" rIns="38100" bIns="38100" numCol="1" anchor="t">
                  <a:noAutofit/>
                </a:bodyPr>
                <a:lstStyle/>
                <a:p>
                  <a:pPr algn="l" defTabSz="914400">
                    <a:buClr>
                      <a:srgbClr val="000000"/>
                    </a:buClr>
                    <a:defRPr sz="2400" b="1">
                      <a:uFill>
                        <a:solidFill>
                          <a:srgbClr val="000000"/>
                        </a:solidFill>
                      </a:uFill>
                      <a:latin typeface="Tahoma"/>
                      <a:ea typeface="Tahoma"/>
                      <a:cs typeface="Tahoma"/>
                      <a:sym typeface="Tahoma"/>
                    </a:defRPr>
                  </a:pPr>
                  <a:endParaRPr/>
                </a:p>
              </p:txBody>
            </p:sp>
            <p:sp>
              <p:nvSpPr>
                <p:cNvPr id="1700" name="Rectangle"/>
                <p:cNvSpPr/>
                <p:nvPr/>
              </p:nvSpPr>
              <p:spPr>
                <a:xfrm>
                  <a:off x="1385285" y="500071"/>
                  <a:ext cx="138139" cy="121490"/>
                </a:xfrm>
                <a:prstGeom prst="rect">
                  <a:avLst/>
                </a:prstGeom>
                <a:solidFill>
                  <a:srgbClr val="253A6C"/>
                </a:solidFill>
                <a:ln w="9525" cap="flat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38100" tIns="38100" rIns="38100" bIns="38100" numCol="1" anchor="t">
                  <a:noAutofit/>
                </a:bodyPr>
                <a:lstStyle/>
                <a:p>
                  <a:pPr algn="l" defTabSz="914400">
                    <a:buClr>
                      <a:srgbClr val="000000"/>
                    </a:buClr>
                    <a:defRPr sz="2400" b="1">
                      <a:uFill>
                        <a:solidFill>
                          <a:srgbClr val="000000"/>
                        </a:solidFill>
                      </a:uFill>
                      <a:latin typeface="Tahoma"/>
                      <a:ea typeface="Tahoma"/>
                      <a:cs typeface="Tahoma"/>
                      <a:sym typeface="Tahoma"/>
                    </a:defRPr>
                  </a:pPr>
                  <a:endParaRPr/>
                </a:p>
              </p:txBody>
            </p:sp>
            <p:sp>
              <p:nvSpPr>
                <p:cNvPr id="1701" name="Rectangle"/>
                <p:cNvSpPr/>
                <p:nvPr/>
              </p:nvSpPr>
              <p:spPr>
                <a:xfrm>
                  <a:off x="1715831" y="504709"/>
                  <a:ext cx="138138" cy="121492"/>
                </a:xfrm>
                <a:prstGeom prst="rect">
                  <a:avLst/>
                </a:prstGeom>
                <a:solidFill>
                  <a:srgbClr val="253A6C"/>
                </a:solidFill>
                <a:ln w="9525" cap="flat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38100" tIns="38100" rIns="38100" bIns="38100" numCol="1" anchor="t">
                  <a:noAutofit/>
                </a:bodyPr>
                <a:lstStyle/>
                <a:p>
                  <a:pPr algn="l" defTabSz="914400">
                    <a:buClr>
                      <a:srgbClr val="000000"/>
                    </a:buClr>
                    <a:defRPr sz="2400" b="1">
                      <a:uFill>
                        <a:solidFill>
                          <a:srgbClr val="000000"/>
                        </a:solidFill>
                      </a:uFill>
                      <a:latin typeface="Tahoma"/>
                      <a:ea typeface="Tahoma"/>
                      <a:cs typeface="Tahoma"/>
                      <a:sym typeface="Tahoma"/>
                    </a:defRPr>
                  </a:pPr>
                  <a:endParaRPr/>
                </a:p>
              </p:txBody>
            </p:sp>
            <p:sp>
              <p:nvSpPr>
                <p:cNvPr id="1702" name="Triangle"/>
                <p:cNvSpPr/>
                <p:nvPr/>
              </p:nvSpPr>
              <p:spPr>
                <a:xfrm>
                  <a:off x="423541" y="571270"/>
                  <a:ext cx="156258" cy="152571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21600" y="21600"/>
                      </a:moveTo>
                      <a:lnTo>
                        <a:pt x="10996" y="0"/>
                      </a:lnTo>
                      <a:lnTo>
                        <a:pt x="0" y="21600"/>
                      </a:lnTo>
                      <a:lnTo>
                        <a:pt x="21600" y="2160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 w="9525" cap="flat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algn="l" defTabSz="457200">
                    <a:buClr>
                      <a:srgbClr val="000000"/>
                    </a:buClr>
                    <a:defRPr sz="1200"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  <a:endParaRPr/>
                </a:p>
              </p:txBody>
            </p:sp>
            <p:sp>
              <p:nvSpPr>
                <p:cNvPr id="1703" name="Triangle"/>
                <p:cNvSpPr/>
                <p:nvPr/>
              </p:nvSpPr>
              <p:spPr>
                <a:xfrm>
                  <a:off x="552833" y="168191"/>
                  <a:ext cx="153416" cy="152571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21600" y="21600"/>
                      </a:moveTo>
                      <a:lnTo>
                        <a:pt x="10800" y="0"/>
                      </a:lnTo>
                      <a:lnTo>
                        <a:pt x="0" y="21600"/>
                      </a:lnTo>
                      <a:lnTo>
                        <a:pt x="21600" y="2160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 w="9525" cap="flat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algn="l" defTabSz="457200">
                    <a:buClr>
                      <a:srgbClr val="000000"/>
                    </a:buClr>
                    <a:defRPr sz="1200"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  <a:endParaRPr/>
                </a:p>
              </p:txBody>
            </p:sp>
            <p:sp>
              <p:nvSpPr>
                <p:cNvPr id="1704" name="Triangle"/>
                <p:cNvSpPr/>
                <p:nvPr/>
              </p:nvSpPr>
              <p:spPr>
                <a:xfrm>
                  <a:off x="840582" y="832476"/>
                  <a:ext cx="156259" cy="155397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21600" y="21600"/>
                      </a:moveTo>
                      <a:lnTo>
                        <a:pt x="10996" y="0"/>
                      </a:lnTo>
                      <a:lnTo>
                        <a:pt x="0" y="21600"/>
                      </a:lnTo>
                      <a:lnTo>
                        <a:pt x="21600" y="2160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 w="9525" cap="flat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algn="l" defTabSz="457200">
                    <a:buClr>
                      <a:srgbClr val="000000"/>
                    </a:buClr>
                    <a:defRPr sz="1200"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  <a:endParaRPr/>
                </a:p>
              </p:txBody>
            </p:sp>
            <p:sp>
              <p:nvSpPr>
                <p:cNvPr id="1705" name="Triangle"/>
                <p:cNvSpPr/>
                <p:nvPr/>
              </p:nvSpPr>
              <p:spPr>
                <a:xfrm>
                  <a:off x="45295" y="868565"/>
                  <a:ext cx="153416" cy="155395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21600" y="21600"/>
                      </a:moveTo>
                      <a:lnTo>
                        <a:pt x="10800" y="0"/>
                      </a:lnTo>
                      <a:lnTo>
                        <a:pt x="0" y="21600"/>
                      </a:lnTo>
                      <a:lnTo>
                        <a:pt x="21600" y="2160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 w="9525" cap="flat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algn="l" defTabSz="457200">
                    <a:buClr>
                      <a:srgbClr val="000000"/>
                    </a:buClr>
                    <a:defRPr sz="1200"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  <a:endParaRPr/>
                </a:p>
              </p:txBody>
            </p:sp>
            <p:sp>
              <p:nvSpPr>
                <p:cNvPr id="1706" name="Triangle"/>
                <p:cNvSpPr/>
                <p:nvPr/>
              </p:nvSpPr>
              <p:spPr>
                <a:xfrm>
                  <a:off x="277457" y="823202"/>
                  <a:ext cx="156256" cy="152571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21600" y="21600"/>
                      </a:moveTo>
                      <a:lnTo>
                        <a:pt x="10996" y="0"/>
                      </a:lnTo>
                      <a:lnTo>
                        <a:pt x="0" y="21600"/>
                      </a:lnTo>
                      <a:lnTo>
                        <a:pt x="21600" y="2160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 w="9525" cap="flat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algn="l" defTabSz="457200">
                    <a:buClr>
                      <a:srgbClr val="000000"/>
                    </a:buClr>
                    <a:defRPr sz="1200"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  <a:endParaRPr/>
                </a:p>
              </p:txBody>
            </p:sp>
            <p:sp>
              <p:nvSpPr>
                <p:cNvPr id="1707" name="Triangle"/>
                <p:cNvSpPr/>
                <p:nvPr/>
              </p:nvSpPr>
              <p:spPr>
                <a:xfrm>
                  <a:off x="325607" y="320387"/>
                  <a:ext cx="153417" cy="152571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21600" y="21600"/>
                      </a:moveTo>
                      <a:lnTo>
                        <a:pt x="10800" y="0"/>
                      </a:lnTo>
                      <a:lnTo>
                        <a:pt x="0" y="21600"/>
                      </a:lnTo>
                      <a:lnTo>
                        <a:pt x="21600" y="2160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 w="9525" cap="flat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algn="l" defTabSz="457200">
                    <a:buClr>
                      <a:srgbClr val="000000"/>
                    </a:buClr>
                    <a:defRPr sz="1200"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  <a:endParaRPr/>
                </a:p>
              </p:txBody>
            </p:sp>
            <p:sp>
              <p:nvSpPr>
                <p:cNvPr id="1708" name="Triangle"/>
                <p:cNvSpPr/>
                <p:nvPr/>
              </p:nvSpPr>
              <p:spPr>
                <a:xfrm>
                  <a:off x="860575" y="372424"/>
                  <a:ext cx="153417" cy="152571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21600" y="21600"/>
                      </a:moveTo>
                      <a:lnTo>
                        <a:pt x="10800" y="0"/>
                      </a:lnTo>
                      <a:lnTo>
                        <a:pt x="0" y="21600"/>
                      </a:lnTo>
                      <a:lnTo>
                        <a:pt x="21600" y="2160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 w="9525" cap="flat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algn="l" defTabSz="457200">
                    <a:buClr>
                      <a:srgbClr val="000000"/>
                    </a:buClr>
                    <a:defRPr sz="1200"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  <a:endParaRPr/>
                </a:p>
              </p:txBody>
            </p:sp>
            <p:sp>
              <p:nvSpPr>
                <p:cNvPr id="1709" name="Triangle"/>
                <p:cNvSpPr/>
                <p:nvPr/>
              </p:nvSpPr>
              <p:spPr>
                <a:xfrm>
                  <a:off x="602008" y="388672"/>
                  <a:ext cx="153416" cy="152571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21600" y="21600"/>
                      </a:moveTo>
                      <a:lnTo>
                        <a:pt x="10800" y="0"/>
                      </a:lnTo>
                      <a:lnTo>
                        <a:pt x="0" y="21600"/>
                      </a:lnTo>
                      <a:lnTo>
                        <a:pt x="21600" y="2160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 w="9525" cap="flat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algn="l" defTabSz="457200">
                    <a:buClr>
                      <a:srgbClr val="000000"/>
                    </a:buClr>
                    <a:defRPr sz="1200"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  <a:endParaRPr/>
                </a:p>
              </p:txBody>
            </p:sp>
            <p:sp>
              <p:nvSpPr>
                <p:cNvPr id="1710" name="Triangle"/>
                <p:cNvSpPr/>
                <p:nvPr/>
              </p:nvSpPr>
              <p:spPr>
                <a:xfrm>
                  <a:off x="133996" y="570162"/>
                  <a:ext cx="153417" cy="152571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21600" y="21600"/>
                      </a:moveTo>
                      <a:lnTo>
                        <a:pt x="10800" y="0"/>
                      </a:lnTo>
                      <a:lnTo>
                        <a:pt x="0" y="21600"/>
                      </a:lnTo>
                      <a:lnTo>
                        <a:pt x="21600" y="2160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 w="9525" cap="flat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algn="l" defTabSz="457200">
                    <a:buClr>
                      <a:srgbClr val="000000"/>
                    </a:buClr>
                    <a:defRPr sz="1200"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  <a:endParaRPr/>
                </a:p>
              </p:txBody>
            </p:sp>
            <p:sp>
              <p:nvSpPr>
                <p:cNvPr id="1711" name="Triangle"/>
                <p:cNvSpPr/>
                <p:nvPr/>
              </p:nvSpPr>
              <p:spPr>
                <a:xfrm>
                  <a:off x="128844" y="1127793"/>
                  <a:ext cx="147735" cy="146920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21600" y="21600"/>
                      </a:moveTo>
                      <a:lnTo>
                        <a:pt x="10800" y="0"/>
                      </a:lnTo>
                      <a:lnTo>
                        <a:pt x="0" y="21600"/>
                      </a:lnTo>
                      <a:lnTo>
                        <a:pt x="21600" y="2160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 w="9525" cap="flat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algn="l" defTabSz="457200">
                    <a:buClr>
                      <a:srgbClr val="000000"/>
                    </a:buClr>
                    <a:defRPr sz="1200"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  <a:endParaRPr/>
                </a:p>
              </p:txBody>
            </p:sp>
            <p:sp>
              <p:nvSpPr>
                <p:cNvPr id="1712" name="Triangle"/>
                <p:cNvSpPr/>
                <p:nvPr/>
              </p:nvSpPr>
              <p:spPr>
                <a:xfrm>
                  <a:off x="487633" y="997625"/>
                  <a:ext cx="147735" cy="146921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21600" y="21600"/>
                      </a:moveTo>
                      <a:lnTo>
                        <a:pt x="10800" y="0"/>
                      </a:lnTo>
                      <a:lnTo>
                        <a:pt x="0" y="21600"/>
                      </a:lnTo>
                      <a:lnTo>
                        <a:pt x="21600" y="2160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 w="9525" cap="flat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algn="l" defTabSz="457200">
                    <a:buClr>
                      <a:srgbClr val="000000"/>
                    </a:buClr>
                    <a:defRPr sz="1200"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  <a:endParaRPr/>
                </a:p>
              </p:txBody>
            </p:sp>
            <p:sp>
              <p:nvSpPr>
                <p:cNvPr id="1713" name="Triangle"/>
                <p:cNvSpPr/>
                <p:nvPr/>
              </p:nvSpPr>
              <p:spPr>
                <a:xfrm>
                  <a:off x="604253" y="786137"/>
                  <a:ext cx="147734" cy="146920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21600" y="21600"/>
                      </a:moveTo>
                      <a:lnTo>
                        <a:pt x="10800" y="0"/>
                      </a:lnTo>
                      <a:lnTo>
                        <a:pt x="0" y="21600"/>
                      </a:lnTo>
                      <a:lnTo>
                        <a:pt x="21600" y="2160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 w="9525" cap="flat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algn="l" defTabSz="457200">
                    <a:buClr>
                      <a:srgbClr val="000000"/>
                    </a:buClr>
                    <a:defRPr sz="1200"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  <a:endParaRPr/>
                </a:p>
              </p:txBody>
            </p:sp>
            <p:sp>
              <p:nvSpPr>
                <p:cNvPr id="1714" name="Triangle"/>
                <p:cNvSpPr/>
                <p:nvPr/>
              </p:nvSpPr>
              <p:spPr>
                <a:xfrm>
                  <a:off x="811581" y="101920"/>
                  <a:ext cx="144894" cy="146920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21600" y="21600"/>
                      </a:moveTo>
                      <a:lnTo>
                        <a:pt x="11012" y="0"/>
                      </a:lnTo>
                      <a:lnTo>
                        <a:pt x="0" y="21600"/>
                      </a:lnTo>
                      <a:lnTo>
                        <a:pt x="21600" y="2160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 w="9525" cap="flat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algn="l" defTabSz="457200">
                    <a:buClr>
                      <a:srgbClr val="000000"/>
                    </a:buClr>
                    <a:defRPr sz="1200"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  <a:endParaRPr/>
                </a:p>
              </p:txBody>
            </p:sp>
            <p:sp>
              <p:nvSpPr>
                <p:cNvPr id="1715" name="Triangle"/>
                <p:cNvSpPr/>
                <p:nvPr/>
              </p:nvSpPr>
              <p:spPr>
                <a:xfrm>
                  <a:off x="775097" y="618919"/>
                  <a:ext cx="144894" cy="146920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21600" y="21600"/>
                      </a:moveTo>
                      <a:lnTo>
                        <a:pt x="11012" y="0"/>
                      </a:lnTo>
                      <a:lnTo>
                        <a:pt x="0" y="21600"/>
                      </a:lnTo>
                      <a:lnTo>
                        <a:pt x="21600" y="2160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 w="9525" cap="flat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algn="l" defTabSz="457200">
                    <a:buClr>
                      <a:srgbClr val="000000"/>
                    </a:buClr>
                    <a:defRPr sz="1200"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  <a:endParaRPr/>
                </a:p>
              </p:txBody>
            </p:sp>
            <p:sp>
              <p:nvSpPr>
                <p:cNvPr id="1716" name="Circle"/>
                <p:cNvSpPr/>
                <p:nvPr/>
              </p:nvSpPr>
              <p:spPr>
                <a:xfrm>
                  <a:off x="980090" y="1600230"/>
                  <a:ext cx="125006" cy="121492"/>
                </a:xfrm>
                <a:prstGeom prst="ellipse">
                  <a:avLst/>
                </a:prstGeom>
                <a:solidFill>
                  <a:srgbClr val="FFA400"/>
                </a:solidFill>
                <a:ln w="9525" cap="flat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algn="l" defTabSz="457200">
                    <a:buClr>
                      <a:srgbClr val="000000"/>
                    </a:buClr>
                    <a:defRPr sz="1200"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  <a:endParaRPr/>
                </a:p>
              </p:txBody>
            </p:sp>
            <p:sp>
              <p:nvSpPr>
                <p:cNvPr id="1717" name="Circle"/>
                <p:cNvSpPr/>
                <p:nvPr/>
              </p:nvSpPr>
              <p:spPr>
                <a:xfrm>
                  <a:off x="694010" y="1561470"/>
                  <a:ext cx="122166" cy="124316"/>
                </a:xfrm>
                <a:prstGeom prst="ellipse">
                  <a:avLst/>
                </a:prstGeom>
                <a:solidFill>
                  <a:srgbClr val="FFA400"/>
                </a:solidFill>
                <a:ln w="9525" cap="flat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algn="l" defTabSz="457200">
                    <a:buClr>
                      <a:srgbClr val="000000"/>
                    </a:buClr>
                    <a:defRPr sz="1200"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  <a:endParaRPr/>
                </a:p>
              </p:txBody>
            </p:sp>
            <p:sp>
              <p:nvSpPr>
                <p:cNvPr id="1718" name="Circle"/>
                <p:cNvSpPr/>
                <p:nvPr/>
              </p:nvSpPr>
              <p:spPr>
                <a:xfrm>
                  <a:off x="483189" y="1384578"/>
                  <a:ext cx="122166" cy="124317"/>
                </a:xfrm>
                <a:prstGeom prst="ellipse">
                  <a:avLst/>
                </a:prstGeom>
                <a:solidFill>
                  <a:srgbClr val="FFA400"/>
                </a:solidFill>
                <a:ln w="9525" cap="flat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algn="l" defTabSz="457200">
                    <a:buClr>
                      <a:srgbClr val="000000"/>
                    </a:buClr>
                    <a:defRPr sz="1200"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  <a:endParaRPr/>
                </a:p>
              </p:txBody>
            </p:sp>
            <p:sp>
              <p:nvSpPr>
                <p:cNvPr id="1719" name="Circle"/>
                <p:cNvSpPr/>
                <p:nvPr/>
              </p:nvSpPr>
              <p:spPr>
                <a:xfrm>
                  <a:off x="766417" y="1797179"/>
                  <a:ext cx="122166" cy="121492"/>
                </a:xfrm>
                <a:prstGeom prst="ellipse">
                  <a:avLst/>
                </a:prstGeom>
                <a:solidFill>
                  <a:srgbClr val="FFA400"/>
                </a:solidFill>
                <a:ln w="9525" cap="flat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algn="l" defTabSz="457200">
                    <a:buClr>
                      <a:srgbClr val="000000"/>
                    </a:buClr>
                    <a:defRPr sz="1200"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  <a:endParaRPr/>
                </a:p>
              </p:txBody>
            </p:sp>
            <p:sp>
              <p:nvSpPr>
                <p:cNvPr id="1720" name="Circle"/>
                <p:cNvSpPr/>
                <p:nvPr/>
              </p:nvSpPr>
              <p:spPr>
                <a:xfrm>
                  <a:off x="1015488" y="1088092"/>
                  <a:ext cx="125005" cy="124316"/>
                </a:xfrm>
                <a:prstGeom prst="ellipse">
                  <a:avLst/>
                </a:prstGeom>
                <a:solidFill>
                  <a:srgbClr val="FFA400"/>
                </a:solidFill>
                <a:ln w="9525" cap="flat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algn="l" defTabSz="457200">
                    <a:buClr>
                      <a:srgbClr val="000000"/>
                    </a:buClr>
                    <a:defRPr sz="1200"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  <a:endParaRPr/>
                </a:p>
              </p:txBody>
            </p:sp>
            <p:sp>
              <p:nvSpPr>
                <p:cNvPr id="1721" name="Circle"/>
                <p:cNvSpPr/>
                <p:nvPr/>
              </p:nvSpPr>
              <p:spPr>
                <a:xfrm>
                  <a:off x="701759" y="1190242"/>
                  <a:ext cx="122165" cy="124317"/>
                </a:xfrm>
                <a:prstGeom prst="ellipse">
                  <a:avLst/>
                </a:prstGeom>
                <a:solidFill>
                  <a:srgbClr val="FFA400"/>
                </a:solidFill>
                <a:ln w="9525" cap="flat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algn="l" defTabSz="457200">
                    <a:buClr>
                      <a:srgbClr val="000000"/>
                    </a:buClr>
                    <a:defRPr sz="1200"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  <a:endParaRPr/>
                </a:p>
              </p:txBody>
            </p:sp>
            <p:sp>
              <p:nvSpPr>
                <p:cNvPr id="1722" name="Shape"/>
                <p:cNvSpPr/>
                <p:nvPr/>
              </p:nvSpPr>
              <p:spPr>
                <a:xfrm>
                  <a:off x="1033783" y="1835303"/>
                  <a:ext cx="122164" cy="124317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21600" y="10800"/>
                      </a:moveTo>
                      <a:cubicBezTo>
                        <a:pt x="21600" y="16691"/>
                        <a:pt x="17079" y="21600"/>
                        <a:pt x="10549" y="21600"/>
                      </a:cubicBezTo>
                      <a:cubicBezTo>
                        <a:pt x="5023" y="21600"/>
                        <a:pt x="0" y="16691"/>
                        <a:pt x="0" y="10800"/>
                      </a:cubicBezTo>
                      <a:cubicBezTo>
                        <a:pt x="0" y="4909"/>
                        <a:pt x="5023" y="0"/>
                        <a:pt x="10549" y="0"/>
                      </a:cubicBezTo>
                      <a:cubicBezTo>
                        <a:pt x="17079" y="0"/>
                        <a:pt x="21600" y="4909"/>
                        <a:pt x="21600" y="10800"/>
                      </a:cubicBezTo>
                    </a:path>
                  </a:pathLst>
                </a:custGeom>
                <a:solidFill>
                  <a:srgbClr val="FFA400"/>
                </a:solidFill>
                <a:ln w="9525" cap="flat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algn="l" defTabSz="457200">
                    <a:buClr>
                      <a:srgbClr val="000000"/>
                    </a:buClr>
                    <a:defRPr sz="1200"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  <a:endParaRPr/>
                </a:p>
              </p:txBody>
            </p:sp>
            <p:sp>
              <p:nvSpPr>
                <p:cNvPr id="1723" name="Circle"/>
                <p:cNvSpPr/>
                <p:nvPr/>
              </p:nvSpPr>
              <p:spPr>
                <a:xfrm>
                  <a:off x="1721420" y="1472081"/>
                  <a:ext cx="122165" cy="124317"/>
                </a:xfrm>
                <a:prstGeom prst="ellipse">
                  <a:avLst/>
                </a:prstGeom>
                <a:solidFill>
                  <a:srgbClr val="FFA400"/>
                </a:solidFill>
                <a:ln w="9525" cap="flat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algn="l" defTabSz="457200">
                    <a:buClr>
                      <a:srgbClr val="000000"/>
                    </a:buClr>
                    <a:defRPr sz="1200"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  <a:endParaRPr/>
                </a:p>
              </p:txBody>
            </p:sp>
            <p:sp>
              <p:nvSpPr>
                <p:cNvPr id="1724" name="Circle"/>
                <p:cNvSpPr/>
                <p:nvPr/>
              </p:nvSpPr>
              <p:spPr>
                <a:xfrm>
                  <a:off x="427522" y="1630335"/>
                  <a:ext cx="125005" cy="124317"/>
                </a:xfrm>
                <a:prstGeom prst="ellipse">
                  <a:avLst/>
                </a:prstGeom>
                <a:solidFill>
                  <a:srgbClr val="FFA400"/>
                </a:solidFill>
                <a:ln w="9525" cap="flat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algn="l" defTabSz="457200">
                    <a:buClr>
                      <a:srgbClr val="000000"/>
                    </a:buClr>
                    <a:defRPr sz="1200"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  <a:endParaRPr/>
                </a:p>
              </p:txBody>
            </p:sp>
            <p:sp>
              <p:nvSpPr>
                <p:cNvPr id="1725" name="Circle"/>
                <p:cNvSpPr/>
                <p:nvPr/>
              </p:nvSpPr>
              <p:spPr>
                <a:xfrm>
                  <a:off x="1231614" y="1533626"/>
                  <a:ext cx="125006" cy="121492"/>
                </a:xfrm>
                <a:prstGeom prst="ellipse">
                  <a:avLst/>
                </a:prstGeom>
                <a:solidFill>
                  <a:srgbClr val="FFA400"/>
                </a:solidFill>
                <a:ln w="9525" cap="flat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algn="l" defTabSz="457200">
                    <a:buClr>
                      <a:srgbClr val="000000"/>
                    </a:buClr>
                    <a:defRPr sz="1200"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  <a:endParaRPr/>
                </a:p>
              </p:txBody>
            </p:sp>
            <p:sp>
              <p:nvSpPr>
                <p:cNvPr id="1726" name="Shape"/>
                <p:cNvSpPr/>
                <p:nvPr/>
              </p:nvSpPr>
              <p:spPr>
                <a:xfrm>
                  <a:off x="1278136" y="1215602"/>
                  <a:ext cx="122166" cy="124318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21600" y="10800"/>
                      </a:moveTo>
                      <a:cubicBezTo>
                        <a:pt x="21600" y="16691"/>
                        <a:pt x="17079" y="21600"/>
                        <a:pt x="10549" y="21600"/>
                      </a:cubicBezTo>
                      <a:cubicBezTo>
                        <a:pt x="5023" y="21600"/>
                        <a:pt x="0" y="16691"/>
                        <a:pt x="0" y="10800"/>
                      </a:cubicBezTo>
                      <a:cubicBezTo>
                        <a:pt x="0" y="4909"/>
                        <a:pt x="5023" y="0"/>
                        <a:pt x="10549" y="0"/>
                      </a:cubicBezTo>
                      <a:cubicBezTo>
                        <a:pt x="17079" y="0"/>
                        <a:pt x="21600" y="4909"/>
                        <a:pt x="21600" y="10800"/>
                      </a:cubicBezTo>
                    </a:path>
                  </a:pathLst>
                </a:custGeom>
                <a:solidFill>
                  <a:srgbClr val="FFA400"/>
                </a:solidFill>
                <a:ln w="9525" cap="flat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algn="l" defTabSz="457200">
                    <a:buClr>
                      <a:srgbClr val="000000"/>
                    </a:buClr>
                    <a:defRPr sz="1200"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  <a:endParaRPr/>
                </a:p>
              </p:txBody>
            </p:sp>
            <p:sp>
              <p:nvSpPr>
                <p:cNvPr id="1727" name="Circle"/>
                <p:cNvSpPr/>
                <p:nvPr/>
              </p:nvSpPr>
              <p:spPr>
                <a:xfrm>
                  <a:off x="1459429" y="1374063"/>
                  <a:ext cx="125005" cy="124316"/>
                </a:xfrm>
                <a:prstGeom prst="ellipse">
                  <a:avLst/>
                </a:prstGeom>
                <a:solidFill>
                  <a:srgbClr val="FFA400"/>
                </a:solidFill>
                <a:ln w="9525" cap="flat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algn="l" defTabSz="457200">
                    <a:buClr>
                      <a:srgbClr val="000000"/>
                    </a:buClr>
                    <a:defRPr sz="1200"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  <a:endParaRPr/>
                </a:p>
              </p:txBody>
            </p:sp>
            <p:sp>
              <p:nvSpPr>
                <p:cNvPr id="1728" name="Circle"/>
                <p:cNvSpPr/>
                <p:nvPr/>
              </p:nvSpPr>
              <p:spPr>
                <a:xfrm>
                  <a:off x="1481626" y="1648678"/>
                  <a:ext cx="122165" cy="121492"/>
                </a:xfrm>
                <a:prstGeom prst="ellipse">
                  <a:avLst/>
                </a:prstGeom>
                <a:solidFill>
                  <a:srgbClr val="FFA400"/>
                </a:solidFill>
                <a:ln w="9525" cap="flat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algn="l" defTabSz="457200">
                    <a:buClr>
                      <a:srgbClr val="000000"/>
                    </a:buClr>
                    <a:defRPr sz="1200"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  <a:endParaRPr/>
                </a:p>
              </p:txBody>
            </p:sp>
            <p:sp>
              <p:nvSpPr>
                <p:cNvPr id="1729" name="Circle"/>
                <p:cNvSpPr/>
                <p:nvPr/>
              </p:nvSpPr>
              <p:spPr>
                <a:xfrm>
                  <a:off x="200124" y="1396619"/>
                  <a:ext cx="122166" cy="121492"/>
                </a:xfrm>
                <a:prstGeom prst="ellipse">
                  <a:avLst/>
                </a:prstGeom>
                <a:solidFill>
                  <a:srgbClr val="FFA400"/>
                </a:solidFill>
                <a:ln w="9525" cap="flat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algn="l" defTabSz="457200">
                    <a:buClr>
                      <a:srgbClr val="000000"/>
                    </a:buClr>
                    <a:defRPr sz="1200"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  <a:endParaRPr/>
                </a:p>
              </p:txBody>
            </p:sp>
            <p:sp>
              <p:nvSpPr>
                <p:cNvPr id="1730" name="Shape"/>
                <p:cNvSpPr/>
                <p:nvPr/>
              </p:nvSpPr>
              <p:spPr>
                <a:xfrm>
                  <a:off x="1298889" y="1769954"/>
                  <a:ext cx="122164" cy="124318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21600" y="10800"/>
                      </a:moveTo>
                      <a:cubicBezTo>
                        <a:pt x="21600" y="16691"/>
                        <a:pt x="17079" y="21600"/>
                        <a:pt x="10549" y="21600"/>
                      </a:cubicBezTo>
                      <a:cubicBezTo>
                        <a:pt x="5023" y="21600"/>
                        <a:pt x="0" y="16691"/>
                        <a:pt x="0" y="10800"/>
                      </a:cubicBezTo>
                      <a:cubicBezTo>
                        <a:pt x="0" y="4909"/>
                        <a:pt x="5023" y="0"/>
                        <a:pt x="10549" y="0"/>
                      </a:cubicBezTo>
                      <a:cubicBezTo>
                        <a:pt x="17079" y="0"/>
                        <a:pt x="21600" y="4909"/>
                        <a:pt x="21600" y="10800"/>
                      </a:cubicBezTo>
                    </a:path>
                  </a:pathLst>
                </a:custGeom>
                <a:solidFill>
                  <a:srgbClr val="FFA400"/>
                </a:solidFill>
                <a:ln w="9525" cap="flat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algn="l" defTabSz="457200">
                    <a:buClr>
                      <a:srgbClr val="000000"/>
                    </a:buClr>
                    <a:defRPr sz="1200"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  <a:endParaRPr/>
                </a:p>
              </p:txBody>
            </p:sp>
            <p:sp>
              <p:nvSpPr>
                <p:cNvPr id="1731" name="Circle"/>
                <p:cNvSpPr/>
                <p:nvPr/>
              </p:nvSpPr>
              <p:spPr>
                <a:xfrm>
                  <a:off x="801494" y="1373624"/>
                  <a:ext cx="125005" cy="121492"/>
                </a:xfrm>
                <a:prstGeom prst="ellipse">
                  <a:avLst/>
                </a:prstGeom>
                <a:solidFill>
                  <a:srgbClr val="FFA400"/>
                </a:solidFill>
                <a:ln w="9525" cap="flat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algn="l" defTabSz="457200">
                    <a:buClr>
                      <a:srgbClr val="000000"/>
                    </a:buClr>
                    <a:defRPr sz="1200"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  <a:endParaRPr/>
                </a:p>
              </p:txBody>
            </p:sp>
            <p:sp>
              <p:nvSpPr>
                <p:cNvPr id="1732" name="Oval"/>
                <p:cNvSpPr/>
                <p:nvPr/>
              </p:nvSpPr>
              <p:spPr>
                <a:xfrm>
                  <a:off x="0" y="0"/>
                  <a:ext cx="2118582" cy="2036648"/>
                </a:xfrm>
                <a:prstGeom prst="ellipse">
                  <a:avLst/>
                </a:prstGeom>
                <a:noFill/>
                <a:ln w="9525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p:spPr>
              <p:txBody>
                <a:bodyPr wrap="square" lIns="38100" tIns="38100" rIns="38100" bIns="38100" numCol="1" anchor="t">
                  <a:noAutofit/>
                </a:bodyPr>
                <a:lstStyle/>
                <a:p>
                  <a:pPr algn="l" defTabSz="914400">
                    <a:buClr>
                      <a:srgbClr val="000000"/>
                    </a:buClr>
                    <a:defRPr sz="2400" b="1">
                      <a:solidFill>
                        <a:srgbClr val="FFFFFF"/>
                      </a:solidFill>
                      <a:uFill>
                        <a:solidFill>
                          <a:srgbClr val="FFFFFF"/>
                        </a:solidFill>
                      </a:uFill>
                      <a:latin typeface="Tahoma"/>
                      <a:ea typeface="Tahoma"/>
                      <a:cs typeface="Tahoma"/>
                      <a:sym typeface="Tahoma"/>
                    </a:defRPr>
                  </a:pPr>
                  <a:endParaRPr/>
                </a:p>
              </p:txBody>
            </p:sp>
            <p:sp>
              <p:nvSpPr>
                <p:cNvPr id="1733" name="Line"/>
                <p:cNvSpPr/>
                <p:nvPr/>
              </p:nvSpPr>
              <p:spPr>
                <a:xfrm>
                  <a:off x="1051409" y="1012744"/>
                  <a:ext cx="949681" cy="472637"/>
                </a:xfrm>
                <a:prstGeom prst="line">
                  <a:avLst/>
                </a:prstGeom>
                <a:noFill/>
                <a:ln w="9525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algn="l" defTabSz="457200">
                    <a:defRPr sz="1200"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  <a:endParaRPr/>
                </a:p>
              </p:txBody>
            </p:sp>
            <p:sp>
              <p:nvSpPr>
                <p:cNvPr id="1734" name="Line"/>
                <p:cNvSpPr/>
                <p:nvPr/>
              </p:nvSpPr>
              <p:spPr>
                <a:xfrm flipH="1">
                  <a:off x="72336" y="1016973"/>
                  <a:ext cx="986744" cy="377964"/>
                </a:xfrm>
                <a:prstGeom prst="line">
                  <a:avLst/>
                </a:prstGeom>
                <a:noFill/>
                <a:ln w="9525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algn="l" defTabSz="457200">
                    <a:defRPr sz="1200"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  <a:endParaRPr/>
                </a:p>
              </p:txBody>
            </p:sp>
          </p:grpSp>
          <p:grpSp>
            <p:nvGrpSpPr>
              <p:cNvPr id="1740" name="Group"/>
              <p:cNvGrpSpPr/>
              <p:nvPr/>
            </p:nvGrpSpPr>
            <p:grpSpPr>
              <a:xfrm>
                <a:off x="563404" y="89453"/>
                <a:ext cx="1044966" cy="1025568"/>
                <a:chOff x="-82550" y="-82550"/>
                <a:chExt cx="1044965" cy="1025566"/>
              </a:xfrm>
            </p:grpSpPr>
            <p:pic>
              <p:nvPicPr>
                <p:cNvPr id="1736" name="Line" descr="Line"/>
                <p:cNvPicPr>
                  <a:picLocks/>
                </p:cNvPicPr>
                <p:nvPr/>
              </p:nvPicPr>
              <p:blipFill>
                <a:blip r:embed="rId2">
                  <a:extLst/>
                </a:blip>
                <a:stretch>
                  <a:fillRect/>
                </a:stretch>
              </p:blipFill>
              <p:spPr>
                <a:xfrm>
                  <a:off x="-49777" y="-5708"/>
                  <a:ext cx="1012193" cy="948725"/>
                </a:xfrm>
                <a:prstGeom prst="rect">
                  <a:avLst/>
                </a:prstGeom>
                <a:effectLst/>
              </p:spPr>
            </p:pic>
            <p:pic>
              <p:nvPicPr>
                <p:cNvPr id="1738" name="Line" descr="Line"/>
                <p:cNvPicPr>
                  <a:picLocks/>
                </p:cNvPicPr>
                <p:nvPr/>
              </p:nvPicPr>
              <p:blipFill>
                <a:blip r:embed="rId3">
                  <a:extLst/>
                </a:blip>
                <a:stretch>
                  <a:fillRect/>
                </a:stretch>
              </p:blipFill>
              <p:spPr>
                <a:xfrm>
                  <a:off x="-82551" y="-82551"/>
                  <a:ext cx="1044524" cy="980304"/>
                </a:xfrm>
                <a:prstGeom prst="rect">
                  <a:avLst/>
                </a:prstGeom>
                <a:effectLst/>
              </p:spPr>
            </p:pic>
          </p:grpSp>
        </p:grpSp>
        <p:sp>
          <p:nvSpPr>
            <p:cNvPr id="1742" name="Strategic targeting…"/>
            <p:cNvSpPr txBox="1"/>
            <p:nvPr/>
          </p:nvSpPr>
          <p:spPr>
            <a:xfrm>
              <a:off x="3236758" y="4687472"/>
              <a:ext cx="1963224" cy="59139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t">
              <a:noAutofit/>
            </a:bodyPr>
            <a:lstStyle/>
            <a:p>
              <a:pPr defTabSz="914400">
                <a:lnSpc>
                  <a:spcPct val="90000"/>
                </a:lnSpc>
                <a:buClr>
                  <a:srgbClr val="000000"/>
                </a:buClr>
                <a:buFont typeface="Century Gothic"/>
                <a:defRPr>
                  <a:uFill>
                    <a:solidFill>
                      <a:srgbClr val="FFA57D"/>
                    </a:solidFill>
                  </a:uFill>
                </a:defRPr>
              </a:pPr>
              <a:r>
                <a:t>Strategic targeting</a:t>
              </a:r>
            </a:p>
            <a:p>
              <a:pPr defTabSz="914400">
                <a:lnSpc>
                  <a:spcPct val="90000"/>
                </a:lnSpc>
                <a:buClr>
                  <a:srgbClr val="000000"/>
                </a:buClr>
                <a:buFont typeface="Century Gothic"/>
                <a:defRPr>
                  <a:uFill>
                    <a:solidFill>
                      <a:srgbClr val="FFA57D"/>
                    </a:solidFill>
                  </a:uFill>
                </a:defRPr>
              </a:pPr>
              <a:r>
                <a:t>(value-based)</a:t>
              </a:r>
            </a:p>
          </p:txBody>
        </p:sp>
        <p:sp>
          <p:nvSpPr>
            <p:cNvPr id="1743" name="Strategic segmentation…"/>
            <p:cNvSpPr txBox="1"/>
            <p:nvPr/>
          </p:nvSpPr>
          <p:spPr>
            <a:xfrm>
              <a:off x="1443728" y="0"/>
              <a:ext cx="2394093" cy="59139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t">
              <a:noAutofit/>
            </a:bodyPr>
            <a:lstStyle/>
            <a:p>
              <a:pPr defTabSz="914400">
                <a:lnSpc>
                  <a:spcPct val="90000"/>
                </a:lnSpc>
                <a:buClr>
                  <a:srgbClr val="000000"/>
                </a:buClr>
                <a:buFont typeface="Century Gothic"/>
                <a:defRPr>
                  <a:uFill>
                    <a:solidFill>
                      <a:srgbClr val="FFA57D"/>
                    </a:solidFill>
                  </a:uFill>
                </a:defRPr>
              </a:pPr>
              <a:r>
                <a:t>Strategic segmentation</a:t>
              </a:r>
            </a:p>
            <a:p>
              <a:pPr defTabSz="914400">
                <a:lnSpc>
                  <a:spcPct val="90000"/>
                </a:lnSpc>
                <a:buClr>
                  <a:srgbClr val="000000"/>
                </a:buClr>
                <a:buFont typeface="Century Gothic"/>
                <a:defRPr>
                  <a:uFill>
                    <a:solidFill>
                      <a:srgbClr val="FFA57D"/>
                    </a:solidFill>
                  </a:uFill>
                </a:defRPr>
              </a:pPr>
              <a:r>
                <a:t>(value-based)</a:t>
              </a:r>
            </a:p>
          </p:txBody>
        </p:sp>
        <p:sp>
          <p:nvSpPr>
            <p:cNvPr id="1744" name="Line"/>
            <p:cNvSpPr/>
            <p:nvPr/>
          </p:nvSpPr>
          <p:spPr>
            <a:xfrm flipH="1">
              <a:off x="2641526" y="2718056"/>
              <a:ext cx="1" cy="591392"/>
            </a:xfrm>
            <a:prstGeom prst="line">
              <a:avLst/>
            </a:prstGeom>
            <a:noFill/>
            <a:ln w="38100" cap="flat">
              <a:solidFill>
                <a:srgbClr val="253A6C"/>
              </a:solidFill>
              <a:prstDash val="sysDot"/>
              <a:miter lim="400000"/>
              <a:tail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745" name="Line"/>
            <p:cNvSpPr/>
            <p:nvPr/>
          </p:nvSpPr>
          <p:spPr>
            <a:xfrm flipH="1">
              <a:off x="5834195" y="2718056"/>
              <a:ext cx="1" cy="591392"/>
            </a:xfrm>
            <a:prstGeom prst="line">
              <a:avLst/>
            </a:prstGeom>
            <a:noFill/>
            <a:ln w="38100" cap="flat">
              <a:solidFill>
                <a:srgbClr val="253A6C"/>
              </a:solidFill>
              <a:prstDash val="sysDot"/>
              <a:miter lim="400000"/>
              <a:tail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746" name="Channel A"/>
            <p:cNvSpPr txBox="1"/>
            <p:nvPr/>
          </p:nvSpPr>
          <p:spPr>
            <a:xfrm>
              <a:off x="6025091" y="4553653"/>
              <a:ext cx="1263502" cy="39047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 defTabSz="914400">
                <a:lnSpc>
                  <a:spcPct val="90000"/>
                </a:lnSpc>
                <a:buClr>
                  <a:srgbClr val="000000"/>
                </a:buClr>
                <a:buFont typeface="Century Gothic"/>
                <a:defRPr>
                  <a:uFill>
                    <a:solidFill>
                      <a:srgbClr val="FFA57D"/>
                    </a:solidFill>
                  </a:uFill>
                </a:defRPr>
              </a:lvl1pPr>
            </a:lstStyle>
            <a:p>
              <a:r>
                <a:t>Channel A</a:t>
              </a:r>
            </a:p>
          </p:txBody>
        </p:sp>
        <p:sp>
          <p:nvSpPr>
            <p:cNvPr id="1747" name="Channel B"/>
            <p:cNvSpPr txBox="1"/>
            <p:nvPr/>
          </p:nvSpPr>
          <p:spPr>
            <a:xfrm>
              <a:off x="6756507" y="4853413"/>
              <a:ext cx="1263502" cy="39047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 defTabSz="914400">
                <a:lnSpc>
                  <a:spcPct val="90000"/>
                </a:lnSpc>
                <a:buClr>
                  <a:srgbClr val="000000"/>
                </a:buClr>
                <a:buFont typeface="Century Gothic"/>
                <a:defRPr>
                  <a:uFill>
                    <a:solidFill>
                      <a:srgbClr val="FFA57D"/>
                    </a:solidFill>
                  </a:uFill>
                </a:defRPr>
              </a:lvl1pPr>
            </a:lstStyle>
            <a:p>
              <a:r>
                <a:t>Channel B</a:t>
              </a:r>
            </a:p>
          </p:txBody>
        </p:sp>
        <p:sp>
          <p:nvSpPr>
            <p:cNvPr id="1748" name="Channel C"/>
            <p:cNvSpPr txBox="1"/>
            <p:nvPr/>
          </p:nvSpPr>
          <p:spPr>
            <a:xfrm>
              <a:off x="7514698" y="4591753"/>
              <a:ext cx="1263502" cy="39047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 defTabSz="914400">
                <a:lnSpc>
                  <a:spcPct val="90000"/>
                </a:lnSpc>
                <a:buClr>
                  <a:srgbClr val="000000"/>
                </a:buClr>
                <a:buFont typeface="Century Gothic"/>
                <a:defRPr>
                  <a:uFill>
                    <a:solidFill>
                      <a:srgbClr val="FFA57D"/>
                    </a:solidFill>
                  </a:uFill>
                </a:defRPr>
              </a:lvl1pPr>
            </a:lstStyle>
            <a:p>
              <a:r>
                <a:t>Channel C</a:t>
              </a:r>
            </a:p>
          </p:txBody>
        </p:sp>
        <p:sp>
          <p:nvSpPr>
            <p:cNvPr id="1749" name="Tactical targeting…"/>
            <p:cNvSpPr txBox="1"/>
            <p:nvPr/>
          </p:nvSpPr>
          <p:spPr>
            <a:xfrm>
              <a:off x="6406758" y="5177271"/>
              <a:ext cx="1963225" cy="59139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t">
              <a:noAutofit/>
            </a:bodyPr>
            <a:lstStyle/>
            <a:p>
              <a:pPr defTabSz="914400">
                <a:lnSpc>
                  <a:spcPct val="90000"/>
                </a:lnSpc>
                <a:buClr>
                  <a:srgbClr val="000000"/>
                </a:buClr>
                <a:buFont typeface="Century Gothic"/>
                <a:defRPr>
                  <a:uFill>
                    <a:solidFill>
                      <a:srgbClr val="FFA57D"/>
                    </a:solidFill>
                  </a:uFill>
                </a:defRPr>
              </a:pPr>
              <a:r>
                <a:t>Tactical targeting</a:t>
              </a:r>
            </a:p>
            <a:p>
              <a:pPr defTabSz="914400">
                <a:lnSpc>
                  <a:spcPct val="90000"/>
                </a:lnSpc>
                <a:buClr>
                  <a:srgbClr val="000000"/>
                </a:buClr>
                <a:buFont typeface="Century Gothic"/>
                <a:defRPr>
                  <a:uFill>
                    <a:solidFill>
                      <a:srgbClr val="FFA57D"/>
                    </a:solidFill>
                  </a:uFill>
                </a:defRPr>
              </a:pPr>
              <a:r>
                <a:t>(profile-based)</a:t>
              </a:r>
            </a:p>
          </p:txBody>
        </p:sp>
        <p:sp>
          <p:nvSpPr>
            <p:cNvPr id="1750" name="Line"/>
            <p:cNvSpPr/>
            <p:nvPr/>
          </p:nvSpPr>
          <p:spPr>
            <a:xfrm flipV="1">
              <a:off x="6656073" y="4316294"/>
              <a:ext cx="935" cy="230902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400000"/>
              <a:tail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751" name="Line"/>
            <p:cNvSpPr/>
            <p:nvPr/>
          </p:nvSpPr>
          <p:spPr>
            <a:xfrm flipV="1">
              <a:off x="7381502" y="4619665"/>
              <a:ext cx="935" cy="230902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400000"/>
              <a:tail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752" name="Line"/>
            <p:cNvSpPr/>
            <p:nvPr/>
          </p:nvSpPr>
          <p:spPr>
            <a:xfrm flipV="1">
              <a:off x="8124866" y="4316294"/>
              <a:ext cx="936" cy="230902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400000"/>
              <a:tail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753" name="Tactical segmentation…"/>
            <p:cNvSpPr txBox="1"/>
            <p:nvPr/>
          </p:nvSpPr>
          <p:spPr>
            <a:xfrm>
              <a:off x="4611874" y="0"/>
              <a:ext cx="2394093" cy="59139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t">
              <a:noAutofit/>
            </a:bodyPr>
            <a:lstStyle/>
            <a:p>
              <a:pPr defTabSz="914400">
                <a:lnSpc>
                  <a:spcPct val="90000"/>
                </a:lnSpc>
                <a:buClr>
                  <a:srgbClr val="000000"/>
                </a:buClr>
                <a:buFont typeface="Century Gothic"/>
                <a:defRPr>
                  <a:uFill>
                    <a:solidFill>
                      <a:srgbClr val="FFA57D"/>
                    </a:solidFill>
                  </a:uFill>
                </a:defRPr>
              </a:pPr>
              <a:r>
                <a:t>Tactical segmentation</a:t>
              </a:r>
            </a:p>
            <a:p>
              <a:pPr defTabSz="914400">
                <a:lnSpc>
                  <a:spcPct val="90000"/>
                </a:lnSpc>
                <a:buClr>
                  <a:srgbClr val="000000"/>
                </a:buClr>
                <a:buFont typeface="Century Gothic"/>
                <a:defRPr>
                  <a:uFill>
                    <a:solidFill>
                      <a:srgbClr val="FFA57D"/>
                    </a:solidFill>
                  </a:uFill>
                </a:defRPr>
              </a:pPr>
              <a:r>
                <a:t>(profile-based)</a:t>
              </a:r>
            </a:p>
          </p:txBody>
        </p:sp>
        <p:grpSp>
          <p:nvGrpSpPr>
            <p:cNvPr id="1815" name="Group"/>
            <p:cNvGrpSpPr/>
            <p:nvPr/>
          </p:nvGrpSpPr>
          <p:grpSpPr>
            <a:xfrm>
              <a:off x="6314883" y="2453748"/>
              <a:ext cx="2121574" cy="2039521"/>
              <a:chOff x="0" y="0"/>
              <a:chExt cx="2121573" cy="2039520"/>
            </a:xfrm>
          </p:grpSpPr>
          <p:grpSp>
            <p:nvGrpSpPr>
              <p:cNvPr id="1813" name="Group"/>
              <p:cNvGrpSpPr/>
              <p:nvPr/>
            </p:nvGrpSpPr>
            <p:grpSpPr>
              <a:xfrm>
                <a:off x="0" y="-1"/>
                <a:ext cx="2121574" cy="2039522"/>
                <a:chOff x="258476" y="0"/>
                <a:chExt cx="2121573" cy="2039520"/>
              </a:xfrm>
            </p:grpSpPr>
            <p:grpSp>
              <p:nvGrpSpPr>
                <p:cNvPr id="1807" name="Group"/>
                <p:cNvGrpSpPr/>
                <p:nvPr/>
              </p:nvGrpSpPr>
              <p:grpSpPr>
                <a:xfrm>
                  <a:off x="258476" y="-1"/>
                  <a:ext cx="2121574" cy="2039522"/>
                  <a:chOff x="0" y="-2425"/>
                  <a:chExt cx="2121573" cy="2039520"/>
                </a:xfrm>
              </p:grpSpPr>
              <p:sp>
                <p:nvSpPr>
                  <p:cNvPr id="1754" name="Rectangle"/>
                  <p:cNvSpPr/>
                  <p:nvPr/>
                </p:nvSpPr>
                <p:spPr>
                  <a:xfrm>
                    <a:off x="1103527" y="634116"/>
                    <a:ext cx="138137" cy="124316"/>
                  </a:xfrm>
                  <a:prstGeom prst="rect">
                    <a:avLst/>
                  </a:prstGeom>
                  <a:solidFill>
                    <a:srgbClr val="253A6C"/>
                  </a:solidFill>
                  <a:ln w="9525" cap="flat">
                    <a:solidFill>
                      <a:srgbClr val="000000"/>
                    </a:solidFill>
                    <a:prstDash val="solid"/>
                    <a:round/>
                  </a:ln>
                  <a:effectLst/>
                </p:spPr>
                <p:txBody>
                  <a:bodyPr wrap="square" lIns="38100" tIns="38100" rIns="38100" bIns="38100" numCol="1" anchor="t">
                    <a:noAutofit/>
                  </a:bodyPr>
                  <a:lstStyle/>
                  <a:p>
                    <a:pPr algn="l" defTabSz="914400">
                      <a:buClr>
                        <a:srgbClr val="000000"/>
                      </a:buClr>
                      <a:defRPr sz="2400" b="1">
                        <a:uFill>
                          <a:solidFill>
                            <a:srgbClr val="000000"/>
                          </a:solidFill>
                        </a:uFill>
                        <a:latin typeface="Tahoma"/>
                        <a:ea typeface="Tahoma"/>
                        <a:cs typeface="Tahoma"/>
                        <a:sym typeface="Tahoma"/>
                      </a:defRPr>
                    </a:pPr>
                    <a:endParaRPr/>
                  </a:p>
                </p:txBody>
              </p:sp>
              <p:sp>
                <p:nvSpPr>
                  <p:cNvPr id="1755" name="Oval"/>
                  <p:cNvSpPr/>
                  <p:nvPr/>
                </p:nvSpPr>
                <p:spPr>
                  <a:xfrm>
                    <a:off x="2991" y="447"/>
                    <a:ext cx="2118583" cy="2036648"/>
                  </a:xfrm>
                  <a:prstGeom prst="ellipse">
                    <a:avLst/>
                  </a:prstGeom>
                  <a:noFill/>
                  <a:ln w="9525" cap="flat">
                    <a:solidFill>
                      <a:srgbClr val="000000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38100" tIns="38100" rIns="38100" bIns="38100" numCol="1" anchor="t">
                    <a:noAutofit/>
                  </a:bodyPr>
                  <a:lstStyle/>
                  <a:p>
                    <a:pPr algn="l" defTabSz="914400">
                      <a:buClr>
                        <a:srgbClr val="000000"/>
                      </a:buClr>
                      <a:defRPr sz="2400" b="1">
                        <a:solidFill>
                          <a:srgbClr val="FFFFFF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ahoma"/>
                        <a:ea typeface="Tahoma"/>
                        <a:cs typeface="Tahoma"/>
                        <a:sym typeface="Tahoma"/>
                      </a:defRPr>
                    </a:pPr>
                    <a:endParaRPr/>
                  </a:p>
                </p:txBody>
              </p:sp>
              <p:sp>
                <p:nvSpPr>
                  <p:cNvPr id="1756" name="Circle"/>
                  <p:cNvSpPr/>
                  <p:nvPr/>
                </p:nvSpPr>
                <p:spPr>
                  <a:xfrm>
                    <a:off x="1022661" y="1369753"/>
                    <a:ext cx="125005" cy="121492"/>
                  </a:xfrm>
                  <a:prstGeom prst="ellipse">
                    <a:avLst/>
                  </a:prstGeom>
                  <a:solidFill>
                    <a:srgbClr val="FFA400"/>
                  </a:solidFill>
                  <a:ln w="9525" cap="flat">
                    <a:solidFill>
                      <a:srgbClr val="000000"/>
                    </a:solidFill>
                    <a:prstDash val="solid"/>
                    <a:round/>
                  </a:ln>
                  <a:effectLst/>
                </p:spPr>
                <p:txBody>
                  <a:bodyPr wrap="square" lIns="0" tIns="0" rIns="0" bIns="0" numCol="1" anchor="t">
                    <a:noAutofit/>
                  </a:bodyPr>
                  <a:lstStyle/>
                  <a:p>
                    <a:pPr algn="l" defTabSz="457200">
                      <a:buClr>
                        <a:srgbClr val="000000"/>
                      </a:buClr>
                      <a:defRPr sz="1200">
                        <a:latin typeface="Helvetica"/>
                        <a:ea typeface="Helvetica"/>
                        <a:cs typeface="Helvetica"/>
                        <a:sym typeface="Helvetica"/>
                      </a:defRPr>
                    </a:pPr>
                    <a:endParaRPr/>
                  </a:p>
                </p:txBody>
              </p:sp>
              <p:sp>
                <p:nvSpPr>
                  <p:cNvPr id="1757" name="Line"/>
                  <p:cNvSpPr/>
                  <p:nvPr/>
                </p:nvSpPr>
                <p:spPr>
                  <a:xfrm flipV="1">
                    <a:off x="1058182" y="-2426"/>
                    <a:ext cx="1" cy="1018381"/>
                  </a:xfrm>
                  <a:prstGeom prst="line">
                    <a:avLst/>
                  </a:prstGeom>
                  <a:noFill/>
                  <a:ln w="9525" cap="flat">
                    <a:solidFill>
                      <a:srgbClr val="000000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0" tIns="0" rIns="0" bIns="0" numCol="1" anchor="t">
                    <a:noAutofit/>
                  </a:bodyPr>
                  <a:lstStyle/>
                  <a:p>
                    <a:pPr algn="l" defTabSz="457200">
                      <a:defRPr sz="1200">
                        <a:latin typeface="Helvetica"/>
                        <a:ea typeface="Helvetica"/>
                        <a:cs typeface="Helvetica"/>
                        <a:sym typeface="Helvetica"/>
                      </a:defRPr>
                    </a:pPr>
                    <a:endParaRPr/>
                  </a:p>
                </p:txBody>
              </p:sp>
              <p:sp>
                <p:nvSpPr>
                  <p:cNvPr id="1758" name="Rectangle"/>
                  <p:cNvSpPr/>
                  <p:nvPr/>
                </p:nvSpPr>
                <p:spPr>
                  <a:xfrm>
                    <a:off x="1737615" y="1178472"/>
                    <a:ext cx="138137" cy="124316"/>
                  </a:xfrm>
                  <a:prstGeom prst="rect">
                    <a:avLst/>
                  </a:prstGeom>
                  <a:solidFill>
                    <a:srgbClr val="253A6C"/>
                  </a:solidFill>
                  <a:ln w="9525" cap="flat">
                    <a:solidFill>
                      <a:srgbClr val="000000"/>
                    </a:solidFill>
                    <a:prstDash val="solid"/>
                    <a:round/>
                  </a:ln>
                  <a:effectLst/>
                </p:spPr>
                <p:txBody>
                  <a:bodyPr wrap="square" lIns="38100" tIns="38100" rIns="38100" bIns="38100" numCol="1" anchor="t">
                    <a:noAutofit/>
                  </a:bodyPr>
                  <a:lstStyle/>
                  <a:p>
                    <a:pPr algn="l" defTabSz="914400">
                      <a:buClr>
                        <a:srgbClr val="000000"/>
                      </a:buClr>
                      <a:defRPr sz="2400" b="1">
                        <a:uFill>
                          <a:solidFill>
                            <a:srgbClr val="000000"/>
                          </a:solidFill>
                        </a:uFill>
                        <a:latin typeface="Tahoma"/>
                        <a:ea typeface="Tahoma"/>
                        <a:cs typeface="Tahoma"/>
                        <a:sym typeface="Tahoma"/>
                      </a:defRPr>
                    </a:pPr>
                    <a:endParaRPr/>
                  </a:p>
                </p:txBody>
              </p:sp>
              <p:sp>
                <p:nvSpPr>
                  <p:cNvPr id="1759" name="Rectangle"/>
                  <p:cNvSpPr/>
                  <p:nvPr/>
                </p:nvSpPr>
                <p:spPr>
                  <a:xfrm>
                    <a:off x="1144201" y="404542"/>
                    <a:ext cx="140978" cy="124317"/>
                  </a:xfrm>
                  <a:prstGeom prst="rect">
                    <a:avLst/>
                  </a:prstGeom>
                  <a:solidFill>
                    <a:srgbClr val="253A6C"/>
                  </a:solidFill>
                  <a:ln w="9525" cap="flat">
                    <a:solidFill>
                      <a:srgbClr val="000000"/>
                    </a:solidFill>
                    <a:prstDash val="solid"/>
                    <a:round/>
                  </a:ln>
                  <a:effectLst/>
                </p:spPr>
                <p:txBody>
                  <a:bodyPr wrap="square" lIns="38100" tIns="38100" rIns="38100" bIns="38100" numCol="1" anchor="t">
                    <a:noAutofit/>
                  </a:bodyPr>
                  <a:lstStyle/>
                  <a:p>
                    <a:pPr algn="l" defTabSz="914400">
                      <a:buClr>
                        <a:srgbClr val="000000"/>
                      </a:buClr>
                      <a:defRPr sz="2400" b="1">
                        <a:uFill>
                          <a:solidFill>
                            <a:srgbClr val="000000"/>
                          </a:solidFill>
                        </a:uFill>
                        <a:latin typeface="Tahoma"/>
                        <a:ea typeface="Tahoma"/>
                        <a:cs typeface="Tahoma"/>
                        <a:sym typeface="Tahoma"/>
                      </a:defRPr>
                    </a:pPr>
                    <a:endParaRPr/>
                  </a:p>
                </p:txBody>
              </p:sp>
              <p:sp>
                <p:nvSpPr>
                  <p:cNvPr id="1760" name="Rectangle"/>
                  <p:cNvSpPr/>
                  <p:nvPr/>
                </p:nvSpPr>
                <p:spPr>
                  <a:xfrm>
                    <a:off x="1552216" y="699333"/>
                    <a:ext cx="138137" cy="124317"/>
                  </a:xfrm>
                  <a:prstGeom prst="rect">
                    <a:avLst/>
                  </a:prstGeom>
                  <a:solidFill>
                    <a:srgbClr val="253A6C"/>
                  </a:solidFill>
                  <a:ln w="9525" cap="flat">
                    <a:solidFill>
                      <a:srgbClr val="000000"/>
                    </a:solidFill>
                    <a:prstDash val="solid"/>
                    <a:round/>
                  </a:ln>
                  <a:effectLst/>
                </p:spPr>
                <p:txBody>
                  <a:bodyPr wrap="square" lIns="38100" tIns="38100" rIns="38100" bIns="38100" numCol="1" anchor="t">
                    <a:noAutofit/>
                  </a:bodyPr>
                  <a:lstStyle/>
                  <a:p>
                    <a:pPr algn="l" defTabSz="914400">
                      <a:buClr>
                        <a:srgbClr val="000000"/>
                      </a:buClr>
                      <a:defRPr sz="2400" b="1">
                        <a:uFill>
                          <a:solidFill>
                            <a:srgbClr val="000000"/>
                          </a:solidFill>
                        </a:uFill>
                        <a:latin typeface="Tahoma"/>
                        <a:ea typeface="Tahoma"/>
                        <a:cs typeface="Tahoma"/>
                        <a:sym typeface="Tahoma"/>
                      </a:defRPr>
                    </a:pPr>
                    <a:endParaRPr/>
                  </a:p>
                </p:txBody>
              </p:sp>
              <p:sp>
                <p:nvSpPr>
                  <p:cNvPr id="1761" name="Rectangle"/>
                  <p:cNvSpPr/>
                  <p:nvPr/>
                </p:nvSpPr>
                <p:spPr>
                  <a:xfrm>
                    <a:off x="1861553" y="750982"/>
                    <a:ext cx="138137" cy="124317"/>
                  </a:xfrm>
                  <a:prstGeom prst="rect">
                    <a:avLst/>
                  </a:prstGeom>
                  <a:solidFill>
                    <a:srgbClr val="253A6C"/>
                  </a:solidFill>
                  <a:ln w="9525" cap="flat">
                    <a:solidFill>
                      <a:srgbClr val="000000"/>
                    </a:solidFill>
                    <a:prstDash val="solid"/>
                    <a:round/>
                  </a:ln>
                  <a:effectLst/>
                </p:spPr>
                <p:txBody>
                  <a:bodyPr wrap="square" lIns="38100" tIns="38100" rIns="38100" bIns="38100" numCol="1" anchor="t">
                    <a:noAutofit/>
                  </a:bodyPr>
                  <a:lstStyle/>
                  <a:p>
                    <a:pPr algn="l" defTabSz="914400">
                      <a:buClr>
                        <a:srgbClr val="000000"/>
                      </a:buClr>
                      <a:defRPr sz="2400" b="1">
                        <a:uFill>
                          <a:solidFill>
                            <a:srgbClr val="000000"/>
                          </a:solidFill>
                        </a:uFill>
                        <a:latin typeface="Tahoma"/>
                        <a:ea typeface="Tahoma"/>
                        <a:cs typeface="Tahoma"/>
                        <a:sym typeface="Tahoma"/>
                      </a:defRPr>
                    </a:pPr>
                    <a:endParaRPr/>
                  </a:p>
                </p:txBody>
              </p:sp>
              <p:sp>
                <p:nvSpPr>
                  <p:cNvPr id="1762" name="Rectangle"/>
                  <p:cNvSpPr/>
                  <p:nvPr/>
                </p:nvSpPr>
                <p:spPr>
                  <a:xfrm>
                    <a:off x="1658140" y="940269"/>
                    <a:ext cx="140978" cy="121492"/>
                  </a:xfrm>
                  <a:prstGeom prst="rect">
                    <a:avLst/>
                  </a:prstGeom>
                  <a:solidFill>
                    <a:srgbClr val="253A6C"/>
                  </a:solidFill>
                  <a:ln w="9525" cap="flat">
                    <a:solidFill>
                      <a:srgbClr val="000000"/>
                    </a:solidFill>
                    <a:prstDash val="solid"/>
                    <a:round/>
                  </a:ln>
                  <a:effectLst/>
                </p:spPr>
                <p:txBody>
                  <a:bodyPr wrap="square" lIns="38100" tIns="38100" rIns="38100" bIns="38100" numCol="1" anchor="t">
                    <a:noAutofit/>
                  </a:bodyPr>
                  <a:lstStyle/>
                  <a:p>
                    <a:pPr algn="l" defTabSz="914400">
                      <a:buClr>
                        <a:srgbClr val="000000"/>
                      </a:buClr>
                      <a:defRPr sz="2400" b="1">
                        <a:uFill>
                          <a:solidFill>
                            <a:srgbClr val="000000"/>
                          </a:solidFill>
                        </a:uFill>
                        <a:latin typeface="Tahoma"/>
                        <a:ea typeface="Tahoma"/>
                        <a:cs typeface="Tahoma"/>
                        <a:sym typeface="Tahoma"/>
                      </a:defRPr>
                    </a:pPr>
                    <a:endParaRPr/>
                  </a:p>
                </p:txBody>
              </p:sp>
              <p:sp>
                <p:nvSpPr>
                  <p:cNvPr id="1763" name="Rectangle"/>
                  <p:cNvSpPr/>
                  <p:nvPr/>
                </p:nvSpPr>
                <p:spPr>
                  <a:xfrm>
                    <a:off x="1408028" y="1023395"/>
                    <a:ext cx="140979" cy="121492"/>
                  </a:xfrm>
                  <a:prstGeom prst="rect">
                    <a:avLst/>
                  </a:prstGeom>
                  <a:solidFill>
                    <a:srgbClr val="253A6C"/>
                  </a:solidFill>
                  <a:ln w="9525" cap="flat">
                    <a:solidFill>
                      <a:srgbClr val="000000"/>
                    </a:solidFill>
                    <a:prstDash val="solid"/>
                    <a:round/>
                  </a:ln>
                  <a:effectLst/>
                </p:spPr>
                <p:txBody>
                  <a:bodyPr wrap="square" lIns="38100" tIns="38100" rIns="38100" bIns="38100" numCol="1" anchor="t">
                    <a:noAutofit/>
                  </a:bodyPr>
                  <a:lstStyle/>
                  <a:p>
                    <a:pPr algn="l" defTabSz="914400">
                      <a:buClr>
                        <a:srgbClr val="000000"/>
                      </a:buClr>
                      <a:defRPr sz="2400" b="1">
                        <a:uFill>
                          <a:solidFill>
                            <a:srgbClr val="000000"/>
                          </a:solidFill>
                        </a:uFill>
                        <a:latin typeface="Tahoma"/>
                        <a:ea typeface="Tahoma"/>
                        <a:cs typeface="Tahoma"/>
                        <a:sym typeface="Tahoma"/>
                      </a:defRPr>
                    </a:pPr>
                    <a:endParaRPr/>
                  </a:p>
                </p:txBody>
              </p:sp>
              <p:sp>
                <p:nvSpPr>
                  <p:cNvPr id="1764" name="Rectangle"/>
                  <p:cNvSpPr/>
                  <p:nvPr/>
                </p:nvSpPr>
                <p:spPr>
                  <a:xfrm>
                    <a:off x="1146088" y="896736"/>
                    <a:ext cx="140978" cy="121491"/>
                  </a:xfrm>
                  <a:prstGeom prst="rect">
                    <a:avLst/>
                  </a:prstGeom>
                  <a:solidFill>
                    <a:srgbClr val="253A6C"/>
                  </a:solidFill>
                  <a:ln w="9525" cap="flat">
                    <a:solidFill>
                      <a:srgbClr val="000000"/>
                    </a:solidFill>
                    <a:prstDash val="solid"/>
                    <a:round/>
                  </a:ln>
                  <a:effectLst/>
                </p:spPr>
                <p:txBody>
                  <a:bodyPr wrap="square" lIns="38100" tIns="38100" rIns="38100" bIns="38100" numCol="1" anchor="t">
                    <a:noAutofit/>
                  </a:bodyPr>
                  <a:lstStyle/>
                  <a:p>
                    <a:pPr algn="l" defTabSz="914400">
                      <a:buClr>
                        <a:srgbClr val="000000"/>
                      </a:buClr>
                      <a:defRPr sz="2400" b="1">
                        <a:uFill>
                          <a:solidFill>
                            <a:srgbClr val="000000"/>
                          </a:solidFill>
                        </a:uFill>
                        <a:latin typeface="Tahoma"/>
                        <a:ea typeface="Tahoma"/>
                        <a:cs typeface="Tahoma"/>
                        <a:sym typeface="Tahoma"/>
                      </a:defRPr>
                    </a:pPr>
                    <a:endParaRPr/>
                  </a:p>
                </p:txBody>
              </p:sp>
              <p:sp>
                <p:nvSpPr>
                  <p:cNvPr id="1765" name="Rectangle"/>
                  <p:cNvSpPr/>
                  <p:nvPr/>
                </p:nvSpPr>
                <p:spPr>
                  <a:xfrm>
                    <a:off x="1344641" y="766220"/>
                    <a:ext cx="140978" cy="124317"/>
                  </a:xfrm>
                  <a:prstGeom prst="rect">
                    <a:avLst/>
                  </a:prstGeom>
                  <a:solidFill>
                    <a:srgbClr val="253A6C"/>
                  </a:solidFill>
                  <a:ln w="9525" cap="flat">
                    <a:solidFill>
                      <a:srgbClr val="000000"/>
                    </a:solidFill>
                    <a:prstDash val="solid"/>
                    <a:round/>
                  </a:ln>
                  <a:effectLst/>
                </p:spPr>
                <p:txBody>
                  <a:bodyPr wrap="square" lIns="38100" tIns="38100" rIns="38100" bIns="38100" numCol="1" anchor="t">
                    <a:noAutofit/>
                  </a:bodyPr>
                  <a:lstStyle/>
                  <a:p>
                    <a:pPr algn="l" defTabSz="914400">
                      <a:buClr>
                        <a:srgbClr val="000000"/>
                      </a:buClr>
                      <a:defRPr sz="2400" b="1">
                        <a:uFill>
                          <a:solidFill>
                            <a:srgbClr val="000000"/>
                          </a:solidFill>
                        </a:uFill>
                        <a:latin typeface="Tahoma"/>
                        <a:ea typeface="Tahoma"/>
                        <a:cs typeface="Tahoma"/>
                        <a:sym typeface="Tahoma"/>
                      </a:defRPr>
                    </a:pPr>
                    <a:endParaRPr/>
                  </a:p>
                </p:txBody>
              </p:sp>
              <p:sp>
                <p:nvSpPr>
                  <p:cNvPr id="1766" name="Rectangle"/>
                  <p:cNvSpPr/>
                  <p:nvPr/>
                </p:nvSpPr>
                <p:spPr>
                  <a:xfrm>
                    <a:off x="1341380" y="203147"/>
                    <a:ext cx="138139" cy="124316"/>
                  </a:xfrm>
                  <a:prstGeom prst="rect">
                    <a:avLst/>
                  </a:prstGeom>
                  <a:solidFill>
                    <a:srgbClr val="253A6C"/>
                  </a:solidFill>
                  <a:ln w="9525" cap="flat">
                    <a:solidFill>
                      <a:srgbClr val="000000"/>
                    </a:solidFill>
                    <a:prstDash val="solid"/>
                    <a:round/>
                  </a:ln>
                  <a:effectLst/>
                </p:spPr>
                <p:txBody>
                  <a:bodyPr wrap="square" lIns="38100" tIns="38100" rIns="38100" bIns="38100" numCol="1" anchor="t">
                    <a:noAutofit/>
                  </a:bodyPr>
                  <a:lstStyle/>
                  <a:p>
                    <a:pPr algn="l" defTabSz="914400">
                      <a:buClr>
                        <a:srgbClr val="000000"/>
                      </a:buClr>
                      <a:defRPr sz="2400" b="1">
                        <a:uFill>
                          <a:solidFill>
                            <a:srgbClr val="000000"/>
                          </a:solidFill>
                        </a:uFill>
                        <a:latin typeface="Tahoma"/>
                        <a:ea typeface="Tahoma"/>
                        <a:cs typeface="Tahoma"/>
                        <a:sym typeface="Tahoma"/>
                      </a:defRPr>
                    </a:pPr>
                    <a:endParaRPr/>
                  </a:p>
                </p:txBody>
              </p:sp>
              <p:sp>
                <p:nvSpPr>
                  <p:cNvPr id="1767" name="Rectangle"/>
                  <p:cNvSpPr/>
                  <p:nvPr/>
                </p:nvSpPr>
                <p:spPr>
                  <a:xfrm>
                    <a:off x="1909098" y="983176"/>
                    <a:ext cx="140978" cy="121492"/>
                  </a:xfrm>
                  <a:prstGeom prst="rect">
                    <a:avLst/>
                  </a:prstGeom>
                  <a:solidFill>
                    <a:srgbClr val="253A6C"/>
                  </a:solidFill>
                  <a:ln w="9525" cap="flat">
                    <a:solidFill>
                      <a:srgbClr val="000000"/>
                    </a:solidFill>
                    <a:prstDash val="solid"/>
                    <a:round/>
                  </a:ln>
                  <a:effectLst/>
                </p:spPr>
                <p:txBody>
                  <a:bodyPr wrap="square" lIns="38100" tIns="38100" rIns="38100" bIns="38100" numCol="1" anchor="t">
                    <a:noAutofit/>
                  </a:bodyPr>
                  <a:lstStyle/>
                  <a:p>
                    <a:pPr algn="l" defTabSz="914400">
                      <a:buClr>
                        <a:srgbClr val="000000"/>
                      </a:buClr>
                      <a:defRPr sz="2400" b="1">
                        <a:uFill>
                          <a:solidFill>
                            <a:srgbClr val="000000"/>
                          </a:solidFill>
                        </a:uFill>
                        <a:latin typeface="Tahoma"/>
                        <a:ea typeface="Tahoma"/>
                        <a:cs typeface="Tahoma"/>
                        <a:sym typeface="Tahoma"/>
                      </a:defRPr>
                    </a:pPr>
                    <a:endParaRPr/>
                  </a:p>
                </p:txBody>
              </p:sp>
              <p:sp>
                <p:nvSpPr>
                  <p:cNvPr id="1768" name="Rectangle"/>
                  <p:cNvSpPr/>
                  <p:nvPr/>
                </p:nvSpPr>
                <p:spPr>
                  <a:xfrm>
                    <a:off x="1577468" y="281340"/>
                    <a:ext cx="138138" cy="121490"/>
                  </a:xfrm>
                  <a:prstGeom prst="rect">
                    <a:avLst/>
                  </a:prstGeom>
                  <a:solidFill>
                    <a:srgbClr val="253A6C"/>
                  </a:solidFill>
                  <a:ln w="9525" cap="flat">
                    <a:solidFill>
                      <a:srgbClr val="000000"/>
                    </a:solidFill>
                    <a:prstDash val="solid"/>
                    <a:round/>
                  </a:ln>
                  <a:effectLst/>
                </p:spPr>
                <p:txBody>
                  <a:bodyPr wrap="square" lIns="38100" tIns="38100" rIns="38100" bIns="38100" numCol="1" anchor="t">
                    <a:noAutofit/>
                  </a:bodyPr>
                  <a:lstStyle/>
                  <a:p>
                    <a:pPr algn="l" defTabSz="914400">
                      <a:buClr>
                        <a:srgbClr val="000000"/>
                      </a:buClr>
                      <a:defRPr sz="2400" b="1">
                        <a:uFill>
                          <a:solidFill>
                            <a:srgbClr val="000000"/>
                          </a:solidFill>
                        </a:uFill>
                        <a:latin typeface="Tahoma"/>
                        <a:ea typeface="Tahoma"/>
                        <a:cs typeface="Tahoma"/>
                        <a:sym typeface="Tahoma"/>
                      </a:defRPr>
                    </a:pPr>
                    <a:endParaRPr/>
                  </a:p>
                </p:txBody>
              </p:sp>
              <p:sp>
                <p:nvSpPr>
                  <p:cNvPr id="1769" name="Rectangle"/>
                  <p:cNvSpPr/>
                  <p:nvPr/>
                </p:nvSpPr>
                <p:spPr>
                  <a:xfrm>
                    <a:off x="1110863" y="111904"/>
                    <a:ext cx="138138" cy="124316"/>
                  </a:xfrm>
                  <a:prstGeom prst="rect">
                    <a:avLst/>
                  </a:prstGeom>
                  <a:solidFill>
                    <a:srgbClr val="253A6C"/>
                  </a:solidFill>
                  <a:ln w="9525" cap="flat">
                    <a:solidFill>
                      <a:srgbClr val="000000"/>
                    </a:solidFill>
                    <a:prstDash val="solid"/>
                    <a:round/>
                  </a:ln>
                  <a:effectLst/>
                </p:spPr>
                <p:txBody>
                  <a:bodyPr wrap="square" lIns="38100" tIns="38100" rIns="38100" bIns="38100" numCol="1" anchor="t">
                    <a:noAutofit/>
                  </a:bodyPr>
                  <a:lstStyle/>
                  <a:p>
                    <a:pPr algn="l" defTabSz="914400">
                      <a:buClr>
                        <a:srgbClr val="000000"/>
                      </a:buClr>
                      <a:defRPr sz="2400" b="1">
                        <a:uFill>
                          <a:solidFill>
                            <a:srgbClr val="000000"/>
                          </a:solidFill>
                        </a:uFill>
                        <a:latin typeface="Tahoma"/>
                        <a:ea typeface="Tahoma"/>
                        <a:cs typeface="Tahoma"/>
                        <a:sym typeface="Tahoma"/>
                      </a:defRPr>
                    </a:pPr>
                    <a:endParaRPr/>
                  </a:p>
                </p:txBody>
              </p:sp>
              <p:sp>
                <p:nvSpPr>
                  <p:cNvPr id="1770" name="Rectangle"/>
                  <p:cNvSpPr/>
                  <p:nvPr/>
                </p:nvSpPr>
                <p:spPr>
                  <a:xfrm>
                    <a:off x="1385285" y="500071"/>
                    <a:ext cx="138139" cy="121490"/>
                  </a:xfrm>
                  <a:prstGeom prst="rect">
                    <a:avLst/>
                  </a:prstGeom>
                  <a:solidFill>
                    <a:srgbClr val="253A6C"/>
                  </a:solidFill>
                  <a:ln w="9525" cap="flat">
                    <a:solidFill>
                      <a:srgbClr val="000000"/>
                    </a:solidFill>
                    <a:prstDash val="solid"/>
                    <a:round/>
                  </a:ln>
                  <a:effectLst/>
                </p:spPr>
                <p:txBody>
                  <a:bodyPr wrap="square" lIns="38100" tIns="38100" rIns="38100" bIns="38100" numCol="1" anchor="t">
                    <a:noAutofit/>
                  </a:bodyPr>
                  <a:lstStyle/>
                  <a:p>
                    <a:pPr algn="l" defTabSz="914400">
                      <a:buClr>
                        <a:srgbClr val="000000"/>
                      </a:buClr>
                      <a:defRPr sz="2400" b="1">
                        <a:uFill>
                          <a:solidFill>
                            <a:srgbClr val="000000"/>
                          </a:solidFill>
                        </a:uFill>
                        <a:latin typeface="Tahoma"/>
                        <a:ea typeface="Tahoma"/>
                        <a:cs typeface="Tahoma"/>
                        <a:sym typeface="Tahoma"/>
                      </a:defRPr>
                    </a:pPr>
                    <a:endParaRPr/>
                  </a:p>
                </p:txBody>
              </p:sp>
              <p:sp>
                <p:nvSpPr>
                  <p:cNvPr id="1771" name="Rectangle"/>
                  <p:cNvSpPr/>
                  <p:nvPr/>
                </p:nvSpPr>
                <p:spPr>
                  <a:xfrm>
                    <a:off x="1715831" y="504709"/>
                    <a:ext cx="138138" cy="121492"/>
                  </a:xfrm>
                  <a:prstGeom prst="rect">
                    <a:avLst/>
                  </a:prstGeom>
                  <a:solidFill>
                    <a:srgbClr val="253A6C"/>
                  </a:solidFill>
                  <a:ln w="9525" cap="flat">
                    <a:solidFill>
                      <a:srgbClr val="000000"/>
                    </a:solidFill>
                    <a:prstDash val="solid"/>
                    <a:round/>
                  </a:ln>
                  <a:effectLst/>
                </p:spPr>
                <p:txBody>
                  <a:bodyPr wrap="square" lIns="38100" tIns="38100" rIns="38100" bIns="38100" numCol="1" anchor="t">
                    <a:noAutofit/>
                  </a:bodyPr>
                  <a:lstStyle/>
                  <a:p>
                    <a:pPr algn="l" defTabSz="914400">
                      <a:buClr>
                        <a:srgbClr val="000000"/>
                      </a:buClr>
                      <a:defRPr sz="2400" b="1">
                        <a:uFill>
                          <a:solidFill>
                            <a:srgbClr val="000000"/>
                          </a:solidFill>
                        </a:uFill>
                        <a:latin typeface="Tahoma"/>
                        <a:ea typeface="Tahoma"/>
                        <a:cs typeface="Tahoma"/>
                        <a:sym typeface="Tahoma"/>
                      </a:defRPr>
                    </a:pPr>
                    <a:endParaRPr/>
                  </a:p>
                </p:txBody>
              </p:sp>
              <p:sp>
                <p:nvSpPr>
                  <p:cNvPr id="1772" name="Triangle"/>
                  <p:cNvSpPr/>
                  <p:nvPr/>
                </p:nvSpPr>
                <p:spPr>
                  <a:xfrm>
                    <a:off x="423541" y="571270"/>
                    <a:ext cx="156258" cy="152571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21600" y="21600"/>
                        </a:moveTo>
                        <a:lnTo>
                          <a:pt x="10996" y="0"/>
                        </a:lnTo>
                        <a:lnTo>
                          <a:pt x="0" y="21600"/>
                        </a:lnTo>
                        <a:lnTo>
                          <a:pt x="21600" y="21600"/>
                        </a:lnTo>
                        <a:close/>
                      </a:path>
                    </a:pathLst>
                  </a:custGeom>
                  <a:solidFill>
                    <a:schemeClr val="accent5"/>
                  </a:solidFill>
                  <a:ln w="9525" cap="flat">
                    <a:solidFill>
                      <a:srgbClr val="000000"/>
                    </a:solidFill>
                    <a:prstDash val="solid"/>
                    <a:round/>
                  </a:ln>
                  <a:effectLst/>
                </p:spPr>
                <p:txBody>
                  <a:bodyPr wrap="square" lIns="0" tIns="0" rIns="0" bIns="0" numCol="1" anchor="t">
                    <a:noAutofit/>
                  </a:bodyPr>
                  <a:lstStyle/>
                  <a:p>
                    <a:pPr algn="l" defTabSz="457200">
                      <a:buClr>
                        <a:srgbClr val="000000"/>
                      </a:buClr>
                      <a:defRPr sz="1200">
                        <a:latin typeface="Helvetica"/>
                        <a:ea typeface="Helvetica"/>
                        <a:cs typeface="Helvetica"/>
                        <a:sym typeface="Helvetica"/>
                      </a:defRPr>
                    </a:pPr>
                    <a:endParaRPr/>
                  </a:p>
                </p:txBody>
              </p:sp>
              <p:sp>
                <p:nvSpPr>
                  <p:cNvPr id="1773" name="Triangle"/>
                  <p:cNvSpPr/>
                  <p:nvPr/>
                </p:nvSpPr>
                <p:spPr>
                  <a:xfrm>
                    <a:off x="552833" y="168191"/>
                    <a:ext cx="153416" cy="152571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21600" y="21600"/>
                        </a:moveTo>
                        <a:lnTo>
                          <a:pt x="10800" y="0"/>
                        </a:lnTo>
                        <a:lnTo>
                          <a:pt x="0" y="21600"/>
                        </a:lnTo>
                        <a:lnTo>
                          <a:pt x="21600" y="21600"/>
                        </a:lnTo>
                        <a:close/>
                      </a:path>
                    </a:pathLst>
                  </a:custGeom>
                  <a:solidFill>
                    <a:schemeClr val="accent5"/>
                  </a:solidFill>
                  <a:ln w="9525" cap="flat">
                    <a:solidFill>
                      <a:srgbClr val="000000"/>
                    </a:solidFill>
                    <a:prstDash val="solid"/>
                    <a:round/>
                  </a:ln>
                  <a:effectLst/>
                </p:spPr>
                <p:txBody>
                  <a:bodyPr wrap="square" lIns="0" tIns="0" rIns="0" bIns="0" numCol="1" anchor="t">
                    <a:noAutofit/>
                  </a:bodyPr>
                  <a:lstStyle/>
                  <a:p>
                    <a:pPr algn="l" defTabSz="457200">
                      <a:buClr>
                        <a:srgbClr val="000000"/>
                      </a:buClr>
                      <a:defRPr sz="1200">
                        <a:latin typeface="Helvetica"/>
                        <a:ea typeface="Helvetica"/>
                        <a:cs typeface="Helvetica"/>
                        <a:sym typeface="Helvetica"/>
                      </a:defRPr>
                    </a:pPr>
                    <a:endParaRPr/>
                  </a:p>
                </p:txBody>
              </p:sp>
              <p:sp>
                <p:nvSpPr>
                  <p:cNvPr id="1774" name="Triangle"/>
                  <p:cNvSpPr/>
                  <p:nvPr/>
                </p:nvSpPr>
                <p:spPr>
                  <a:xfrm>
                    <a:off x="840582" y="832476"/>
                    <a:ext cx="156259" cy="155397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21600" y="21600"/>
                        </a:moveTo>
                        <a:lnTo>
                          <a:pt x="10996" y="0"/>
                        </a:lnTo>
                        <a:lnTo>
                          <a:pt x="0" y="21600"/>
                        </a:lnTo>
                        <a:lnTo>
                          <a:pt x="21600" y="21600"/>
                        </a:lnTo>
                        <a:close/>
                      </a:path>
                    </a:pathLst>
                  </a:custGeom>
                  <a:solidFill>
                    <a:schemeClr val="accent5"/>
                  </a:solidFill>
                  <a:ln w="9525" cap="flat">
                    <a:solidFill>
                      <a:srgbClr val="000000"/>
                    </a:solidFill>
                    <a:prstDash val="solid"/>
                    <a:round/>
                  </a:ln>
                  <a:effectLst/>
                </p:spPr>
                <p:txBody>
                  <a:bodyPr wrap="square" lIns="0" tIns="0" rIns="0" bIns="0" numCol="1" anchor="t">
                    <a:noAutofit/>
                  </a:bodyPr>
                  <a:lstStyle/>
                  <a:p>
                    <a:pPr algn="l" defTabSz="457200">
                      <a:buClr>
                        <a:srgbClr val="000000"/>
                      </a:buClr>
                      <a:defRPr sz="1200">
                        <a:latin typeface="Helvetica"/>
                        <a:ea typeface="Helvetica"/>
                        <a:cs typeface="Helvetica"/>
                        <a:sym typeface="Helvetica"/>
                      </a:defRPr>
                    </a:pPr>
                    <a:endParaRPr/>
                  </a:p>
                </p:txBody>
              </p:sp>
              <p:sp>
                <p:nvSpPr>
                  <p:cNvPr id="1775" name="Triangle"/>
                  <p:cNvSpPr/>
                  <p:nvPr/>
                </p:nvSpPr>
                <p:spPr>
                  <a:xfrm>
                    <a:off x="45295" y="868565"/>
                    <a:ext cx="153416" cy="155395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21600" y="21600"/>
                        </a:moveTo>
                        <a:lnTo>
                          <a:pt x="10800" y="0"/>
                        </a:lnTo>
                        <a:lnTo>
                          <a:pt x="0" y="21600"/>
                        </a:lnTo>
                        <a:lnTo>
                          <a:pt x="21600" y="21600"/>
                        </a:lnTo>
                        <a:close/>
                      </a:path>
                    </a:pathLst>
                  </a:custGeom>
                  <a:solidFill>
                    <a:schemeClr val="accent5"/>
                  </a:solidFill>
                  <a:ln w="9525" cap="flat">
                    <a:solidFill>
                      <a:srgbClr val="000000"/>
                    </a:solidFill>
                    <a:prstDash val="solid"/>
                    <a:round/>
                  </a:ln>
                  <a:effectLst/>
                </p:spPr>
                <p:txBody>
                  <a:bodyPr wrap="square" lIns="0" tIns="0" rIns="0" bIns="0" numCol="1" anchor="t">
                    <a:noAutofit/>
                  </a:bodyPr>
                  <a:lstStyle/>
                  <a:p>
                    <a:pPr algn="l" defTabSz="457200">
                      <a:buClr>
                        <a:srgbClr val="000000"/>
                      </a:buClr>
                      <a:defRPr sz="1200">
                        <a:latin typeface="Helvetica"/>
                        <a:ea typeface="Helvetica"/>
                        <a:cs typeface="Helvetica"/>
                        <a:sym typeface="Helvetica"/>
                      </a:defRPr>
                    </a:pPr>
                    <a:endParaRPr/>
                  </a:p>
                </p:txBody>
              </p:sp>
              <p:sp>
                <p:nvSpPr>
                  <p:cNvPr id="1776" name="Triangle"/>
                  <p:cNvSpPr/>
                  <p:nvPr/>
                </p:nvSpPr>
                <p:spPr>
                  <a:xfrm>
                    <a:off x="277457" y="823202"/>
                    <a:ext cx="156256" cy="152571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21600" y="21600"/>
                        </a:moveTo>
                        <a:lnTo>
                          <a:pt x="10996" y="0"/>
                        </a:lnTo>
                        <a:lnTo>
                          <a:pt x="0" y="21600"/>
                        </a:lnTo>
                        <a:lnTo>
                          <a:pt x="21600" y="21600"/>
                        </a:lnTo>
                        <a:close/>
                      </a:path>
                    </a:pathLst>
                  </a:custGeom>
                  <a:solidFill>
                    <a:schemeClr val="accent5"/>
                  </a:solidFill>
                  <a:ln w="9525" cap="flat">
                    <a:solidFill>
                      <a:srgbClr val="000000"/>
                    </a:solidFill>
                    <a:prstDash val="solid"/>
                    <a:round/>
                  </a:ln>
                  <a:effectLst/>
                </p:spPr>
                <p:txBody>
                  <a:bodyPr wrap="square" lIns="0" tIns="0" rIns="0" bIns="0" numCol="1" anchor="t">
                    <a:noAutofit/>
                  </a:bodyPr>
                  <a:lstStyle/>
                  <a:p>
                    <a:pPr algn="l" defTabSz="457200">
                      <a:buClr>
                        <a:srgbClr val="000000"/>
                      </a:buClr>
                      <a:defRPr sz="1200">
                        <a:latin typeface="Helvetica"/>
                        <a:ea typeface="Helvetica"/>
                        <a:cs typeface="Helvetica"/>
                        <a:sym typeface="Helvetica"/>
                      </a:defRPr>
                    </a:pPr>
                    <a:endParaRPr/>
                  </a:p>
                </p:txBody>
              </p:sp>
              <p:sp>
                <p:nvSpPr>
                  <p:cNvPr id="1777" name="Triangle"/>
                  <p:cNvSpPr/>
                  <p:nvPr/>
                </p:nvSpPr>
                <p:spPr>
                  <a:xfrm>
                    <a:off x="325607" y="320387"/>
                    <a:ext cx="153417" cy="152571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21600" y="21600"/>
                        </a:moveTo>
                        <a:lnTo>
                          <a:pt x="10800" y="0"/>
                        </a:lnTo>
                        <a:lnTo>
                          <a:pt x="0" y="21600"/>
                        </a:lnTo>
                        <a:lnTo>
                          <a:pt x="21600" y="21600"/>
                        </a:lnTo>
                        <a:close/>
                      </a:path>
                    </a:pathLst>
                  </a:custGeom>
                  <a:solidFill>
                    <a:schemeClr val="accent5"/>
                  </a:solidFill>
                  <a:ln w="9525" cap="flat">
                    <a:solidFill>
                      <a:srgbClr val="000000"/>
                    </a:solidFill>
                    <a:prstDash val="solid"/>
                    <a:round/>
                  </a:ln>
                  <a:effectLst/>
                </p:spPr>
                <p:txBody>
                  <a:bodyPr wrap="square" lIns="0" tIns="0" rIns="0" bIns="0" numCol="1" anchor="t">
                    <a:noAutofit/>
                  </a:bodyPr>
                  <a:lstStyle/>
                  <a:p>
                    <a:pPr algn="l" defTabSz="457200">
                      <a:buClr>
                        <a:srgbClr val="000000"/>
                      </a:buClr>
                      <a:defRPr sz="1200">
                        <a:latin typeface="Helvetica"/>
                        <a:ea typeface="Helvetica"/>
                        <a:cs typeface="Helvetica"/>
                        <a:sym typeface="Helvetica"/>
                      </a:defRPr>
                    </a:pPr>
                    <a:endParaRPr/>
                  </a:p>
                </p:txBody>
              </p:sp>
              <p:sp>
                <p:nvSpPr>
                  <p:cNvPr id="1778" name="Triangle"/>
                  <p:cNvSpPr/>
                  <p:nvPr/>
                </p:nvSpPr>
                <p:spPr>
                  <a:xfrm>
                    <a:off x="860575" y="372424"/>
                    <a:ext cx="153417" cy="152571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21600" y="21600"/>
                        </a:moveTo>
                        <a:lnTo>
                          <a:pt x="10800" y="0"/>
                        </a:lnTo>
                        <a:lnTo>
                          <a:pt x="0" y="21600"/>
                        </a:lnTo>
                        <a:lnTo>
                          <a:pt x="21600" y="21600"/>
                        </a:lnTo>
                        <a:close/>
                      </a:path>
                    </a:pathLst>
                  </a:custGeom>
                  <a:solidFill>
                    <a:schemeClr val="accent5"/>
                  </a:solidFill>
                  <a:ln w="9525" cap="flat">
                    <a:solidFill>
                      <a:srgbClr val="000000"/>
                    </a:solidFill>
                    <a:prstDash val="solid"/>
                    <a:round/>
                  </a:ln>
                  <a:effectLst/>
                </p:spPr>
                <p:txBody>
                  <a:bodyPr wrap="square" lIns="0" tIns="0" rIns="0" bIns="0" numCol="1" anchor="t">
                    <a:noAutofit/>
                  </a:bodyPr>
                  <a:lstStyle/>
                  <a:p>
                    <a:pPr algn="l" defTabSz="457200">
                      <a:buClr>
                        <a:srgbClr val="000000"/>
                      </a:buClr>
                      <a:defRPr sz="1200">
                        <a:latin typeface="Helvetica"/>
                        <a:ea typeface="Helvetica"/>
                        <a:cs typeface="Helvetica"/>
                        <a:sym typeface="Helvetica"/>
                      </a:defRPr>
                    </a:pPr>
                    <a:endParaRPr/>
                  </a:p>
                </p:txBody>
              </p:sp>
              <p:sp>
                <p:nvSpPr>
                  <p:cNvPr id="1779" name="Triangle"/>
                  <p:cNvSpPr/>
                  <p:nvPr/>
                </p:nvSpPr>
                <p:spPr>
                  <a:xfrm>
                    <a:off x="602008" y="388672"/>
                    <a:ext cx="153416" cy="152571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21600" y="21600"/>
                        </a:moveTo>
                        <a:lnTo>
                          <a:pt x="10800" y="0"/>
                        </a:lnTo>
                        <a:lnTo>
                          <a:pt x="0" y="21600"/>
                        </a:lnTo>
                        <a:lnTo>
                          <a:pt x="21600" y="21600"/>
                        </a:lnTo>
                        <a:close/>
                      </a:path>
                    </a:pathLst>
                  </a:custGeom>
                  <a:solidFill>
                    <a:schemeClr val="accent5"/>
                  </a:solidFill>
                  <a:ln w="9525" cap="flat">
                    <a:solidFill>
                      <a:srgbClr val="000000"/>
                    </a:solidFill>
                    <a:prstDash val="solid"/>
                    <a:round/>
                  </a:ln>
                  <a:effectLst/>
                </p:spPr>
                <p:txBody>
                  <a:bodyPr wrap="square" lIns="0" tIns="0" rIns="0" bIns="0" numCol="1" anchor="t">
                    <a:noAutofit/>
                  </a:bodyPr>
                  <a:lstStyle/>
                  <a:p>
                    <a:pPr algn="l" defTabSz="457200">
                      <a:buClr>
                        <a:srgbClr val="000000"/>
                      </a:buClr>
                      <a:defRPr sz="1200">
                        <a:latin typeface="Helvetica"/>
                        <a:ea typeface="Helvetica"/>
                        <a:cs typeface="Helvetica"/>
                        <a:sym typeface="Helvetica"/>
                      </a:defRPr>
                    </a:pPr>
                    <a:endParaRPr/>
                  </a:p>
                </p:txBody>
              </p:sp>
              <p:sp>
                <p:nvSpPr>
                  <p:cNvPr id="1780" name="Triangle"/>
                  <p:cNvSpPr/>
                  <p:nvPr/>
                </p:nvSpPr>
                <p:spPr>
                  <a:xfrm>
                    <a:off x="133996" y="570162"/>
                    <a:ext cx="153417" cy="152571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21600" y="21600"/>
                        </a:moveTo>
                        <a:lnTo>
                          <a:pt x="10800" y="0"/>
                        </a:lnTo>
                        <a:lnTo>
                          <a:pt x="0" y="21600"/>
                        </a:lnTo>
                        <a:lnTo>
                          <a:pt x="21600" y="21600"/>
                        </a:lnTo>
                        <a:close/>
                      </a:path>
                    </a:pathLst>
                  </a:custGeom>
                  <a:solidFill>
                    <a:schemeClr val="accent5"/>
                  </a:solidFill>
                  <a:ln w="9525" cap="flat">
                    <a:solidFill>
                      <a:srgbClr val="000000"/>
                    </a:solidFill>
                    <a:prstDash val="solid"/>
                    <a:round/>
                  </a:ln>
                  <a:effectLst/>
                </p:spPr>
                <p:txBody>
                  <a:bodyPr wrap="square" lIns="0" tIns="0" rIns="0" bIns="0" numCol="1" anchor="t">
                    <a:noAutofit/>
                  </a:bodyPr>
                  <a:lstStyle/>
                  <a:p>
                    <a:pPr algn="l" defTabSz="457200">
                      <a:buClr>
                        <a:srgbClr val="000000"/>
                      </a:buClr>
                      <a:defRPr sz="1200">
                        <a:latin typeface="Helvetica"/>
                        <a:ea typeface="Helvetica"/>
                        <a:cs typeface="Helvetica"/>
                        <a:sym typeface="Helvetica"/>
                      </a:defRPr>
                    </a:pPr>
                    <a:endParaRPr/>
                  </a:p>
                </p:txBody>
              </p:sp>
              <p:sp>
                <p:nvSpPr>
                  <p:cNvPr id="1781" name="Triangle"/>
                  <p:cNvSpPr/>
                  <p:nvPr/>
                </p:nvSpPr>
                <p:spPr>
                  <a:xfrm>
                    <a:off x="128844" y="1127793"/>
                    <a:ext cx="147735" cy="146920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21600" y="21600"/>
                        </a:moveTo>
                        <a:lnTo>
                          <a:pt x="10800" y="0"/>
                        </a:lnTo>
                        <a:lnTo>
                          <a:pt x="0" y="21600"/>
                        </a:lnTo>
                        <a:lnTo>
                          <a:pt x="21600" y="21600"/>
                        </a:lnTo>
                        <a:close/>
                      </a:path>
                    </a:pathLst>
                  </a:custGeom>
                  <a:solidFill>
                    <a:schemeClr val="accent5"/>
                  </a:solidFill>
                  <a:ln w="9525" cap="flat">
                    <a:solidFill>
                      <a:srgbClr val="000000"/>
                    </a:solidFill>
                    <a:prstDash val="solid"/>
                    <a:round/>
                  </a:ln>
                  <a:effectLst/>
                </p:spPr>
                <p:txBody>
                  <a:bodyPr wrap="square" lIns="0" tIns="0" rIns="0" bIns="0" numCol="1" anchor="t">
                    <a:noAutofit/>
                  </a:bodyPr>
                  <a:lstStyle/>
                  <a:p>
                    <a:pPr algn="l" defTabSz="457200">
                      <a:buClr>
                        <a:srgbClr val="000000"/>
                      </a:buClr>
                      <a:defRPr sz="1200">
                        <a:latin typeface="Helvetica"/>
                        <a:ea typeface="Helvetica"/>
                        <a:cs typeface="Helvetica"/>
                        <a:sym typeface="Helvetica"/>
                      </a:defRPr>
                    </a:pPr>
                    <a:endParaRPr/>
                  </a:p>
                </p:txBody>
              </p:sp>
              <p:sp>
                <p:nvSpPr>
                  <p:cNvPr id="1782" name="Triangle"/>
                  <p:cNvSpPr/>
                  <p:nvPr/>
                </p:nvSpPr>
                <p:spPr>
                  <a:xfrm>
                    <a:off x="487633" y="997625"/>
                    <a:ext cx="147735" cy="146921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21600" y="21600"/>
                        </a:moveTo>
                        <a:lnTo>
                          <a:pt x="10800" y="0"/>
                        </a:lnTo>
                        <a:lnTo>
                          <a:pt x="0" y="21600"/>
                        </a:lnTo>
                        <a:lnTo>
                          <a:pt x="21600" y="21600"/>
                        </a:lnTo>
                        <a:close/>
                      </a:path>
                    </a:pathLst>
                  </a:custGeom>
                  <a:solidFill>
                    <a:schemeClr val="accent5"/>
                  </a:solidFill>
                  <a:ln w="9525" cap="flat">
                    <a:solidFill>
                      <a:srgbClr val="000000"/>
                    </a:solidFill>
                    <a:prstDash val="solid"/>
                    <a:round/>
                  </a:ln>
                  <a:effectLst/>
                </p:spPr>
                <p:txBody>
                  <a:bodyPr wrap="square" lIns="0" tIns="0" rIns="0" bIns="0" numCol="1" anchor="t">
                    <a:noAutofit/>
                  </a:bodyPr>
                  <a:lstStyle/>
                  <a:p>
                    <a:pPr algn="l" defTabSz="457200">
                      <a:buClr>
                        <a:srgbClr val="000000"/>
                      </a:buClr>
                      <a:defRPr sz="1200">
                        <a:latin typeface="Helvetica"/>
                        <a:ea typeface="Helvetica"/>
                        <a:cs typeface="Helvetica"/>
                        <a:sym typeface="Helvetica"/>
                      </a:defRPr>
                    </a:pPr>
                    <a:endParaRPr/>
                  </a:p>
                </p:txBody>
              </p:sp>
              <p:sp>
                <p:nvSpPr>
                  <p:cNvPr id="1783" name="Triangle"/>
                  <p:cNvSpPr/>
                  <p:nvPr/>
                </p:nvSpPr>
                <p:spPr>
                  <a:xfrm>
                    <a:off x="604253" y="786137"/>
                    <a:ext cx="147734" cy="146920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21600" y="21600"/>
                        </a:moveTo>
                        <a:lnTo>
                          <a:pt x="10800" y="0"/>
                        </a:lnTo>
                        <a:lnTo>
                          <a:pt x="0" y="21600"/>
                        </a:lnTo>
                        <a:lnTo>
                          <a:pt x="21600" y="21600"/>
                        </a:lnTo>
                        <a:close/>
                      </a:path>
                    </a:pathLst>
                  </a:custGeom>
                  <a:solidFill>
                    <a:schemeClr val="accent5"/>
                  </a:solidFill>
                  <a:ln w="9525" cap="flat">
                    <a:solidFill>
                      <a:srgbClr val="000000"/>
                    </a:solidFill>
                    <a:prstDash val="solid"/>
                    <a:round/>
                  </a:ln>
                  <a:effectLst/>
                </p:spPr>
                <p:txBody>
                  <a:bodyPr wrap="square" lIns="0" tIns="0" rIns="0" bIns="0" numCol="1" anchor="t">
                    <a:noAutofit/>
                  </a:bodyPr>
                  <a:lstStyle/>
                  <a:p>
                    <a:pPr algn="l" defTabSz="457200">
                      <a:buClr>
                        <a:srgbClr val="000000"/>
                      </a:buClr>
                      <a:defRPr sz="1200">
                        <a:latin typeface="Helvetica"/>
                        <a:ea typeface="Helvetica"/>
                        <a:cs typeface="Helvetica"/>
                        <a:sym typeface="Helvetica"/>
                      </a:defRPr>
                    </a:pPr>
                    <a:endParaRPr/>
                  </a:p>
                </p:txBody>
              </p:sp>
              <p:sp>
                <p:nvSpPr>
                  <p:cNvPr id="1784" name="Triangle"/>
                  <p:cNvSpPr/>
                  <p:nvPr/>
                </p:nvSpPr>
                <p:spPr>
                  <a:xfrm>
                    <a:off x="811581" y="101920"/>
                    <a:ext cx="144894" cy="146920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21600" y="21600"/>
                        </a:moveTo>
                        <a:lnTo>
                          <a:pt x="11012" y="0"/>
                        </a:lnTo>
                        <a:lnTo>
                          <a:pt x="0" y="21600"/>
                        </a:lnTo>
                        <a:lnTo>
                          <a:pt x="21600" y="21600"/>
                        </a:lnTo>
                        <a:close/>
                      </a:path>
                    </a:pathLst>
                  </a:custGeom>
                  <a:solidFill>
                    <a:schemeClr val="accent5"/>
                  </a:solidFill>
                  <a:ln w="9525" cap="flat">
                    <a:solidFill>
                      <a:srgbClr val="000000"/>
                    </a:solidFill>
                    <a:prstDash val="solid"/>
                    <a:round/>
                  </a:ln>
                  <a:effectLst/>
                </p:spPr>
                <p:txBody>
                  <a:bodyPr wrap="square" lIns="0" tIns="0" rIns="0" bIns="0" numCol="1" anchor="t">
                    <a:noAutofit/>
                  </a:bodyPr>
                  <a:lstStyle/>
                  <a:p>
                    <a:pPr algn="l" defTabSz="457200">
                      <a:buClr>
                        <a:srgbClr val="000000"/>
                      </a:buClr>
                      <a:defRPr sz="1200">
                        <a:latin typeface="Helvetica"/>
                        <a:ea typeface="Helvetica"/>
                        <a:cs typeface="Helvetica"/>
                        <a:sym typeface="Helvetica"/>
                      </a:defRPr>
                    </a:pPr>
                    <a:endParaRPr/>
                  </a:p>
                </p:txBody>
              </p:sp>
              <p:sp>
                <p:nvSpPr>
                  <p:cNvPr id="1785" name="Triangle"/>
                  <p:cNvSpPr/>
                  <p:nvPr/>
                </p:nvSpPr>
                <p:spPr>
                  <a:xfrm>
                    <a:off x="775097" y="618919"/>
                    <a:ext cx="144894" cy="146920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21600" y="21600"/>
                        </a:moveTo>
                        <a:lnTo>
                          <a:pt x="11012" y="0"/>
                        </a:lnTo>
                        <a:lnTo>
                          <a:pt x="0" y="21600"/>
                        </a:lnTo>
                        <a:lnTo>
                          <a:pt x="21600" y="21600"/>
                        </a:lnTo>
                        <a:close/>
                      </a:path>
                    </a:pathLst>
                  </a:custGeom>
                  <a:solidFill>
                    <a:schemeClr val="accent5"/>
                  </a:solidFill>
                  <a:ln w="9525" cap="flat">
                    <a:solidFill>
                      <a:srgbClr val="000000"/>
                    </a:solidFill>
                    <a:prstDash val="solid"/>
                    <a:round/>
                  </a:ln>
                  <a:effectLst/>
                </p:spPr>
                <p:txBody>
                  <a:bodyPr wrap="square" lIns="0" tIns="0" rIns="0" bIns="0" numCol="1" anchor="t">
                    <a:noAutofit/>
                  </a:bodyPr>
                  <a:lstStyle/>
                  <a:p>
                    <a:pPr algn="l" defTabSz="457200">
                      <a:buClr>
                        <a:srgbClr val="000000"/>
                      </a:buClr>
                      <a:defRPr sz="1200">
                        <a:latin typeface="Helvetica"/>
                        <a:ea typeface="Helvetica"/>
                        <a:cs typeface="Helvetica"/>
                        <a:sym typeface="Helvetica"/>
                      </a:defRPr>
                    </a:pPr>
                    <a:endParaRPr/>
                  </a:p>
                </p:txBody>
              </p:sp>
              <p:sp>
                <p:nvSpPr>
                  <p:cNvPr id="1786" name="Circle"/>
                  <p:cNvSpPr/>
                  <p:nvPr/>
                </p:nvSpPr>
                <p:spPr>
                  <a:xfrm>
                    <a:off x="942441" y="1600230"/>
                    <a:ext cx="125006" cy="121492"/>
                  </a:xfrm>
                  <a:prstGeom prst="ellipse">
                    <a:avLst/>
                  </a:prstGeom>
                  <a:solidFill>
                    <a:srgbClr val="FFA400"/>
                  </a:solidFill>
                  <a:ln w="9525" cap="flat">
                    <a:solidFill>
                      <a:srgbClr val="000000"/>
                    </a:solidFill>
                    <a:prstDash val="solid"/>
                    <a:round/>
                  </a:ln>
                  <a:effectLst/>
                </p:spPr>
                <p:txBody>
                  <a:bodyPr wrap="square" lIns="0" tIns="0" rIns="0" bIns="0" numCol="1" anchor="t">
                    <a:noAutofit/>
                  </a:bodyPr>
                  <a:lstStyle/>
                  <a:p>
                    <a:pPr algn="l" defTabSz="457200">
                      <a:buClr>
                        <a:srgbClr val="000000"/>
                      </a:buClr>
                      <a:defRPr sz="1200">
                        <a:latin typeface="Helvetica"/>
                        <a:ea typeface="Helvetica"/>
                        <a:cs typeface="Helvetica"/>
                        <a:sym typeface="Helvetica"/>
                      </a:defRPr>
                    </a:pPr>
                    <a:endParaRPr/>
                  </a:p>
                </p:txBody>
              </p:sp>
              <p:sp>
                <p:nvSpPr>
                  <p:cNvPr id="1787" name="Circle"/>
                  <p:cNvSpPr/>
                  <p:nvPr/>
                </p:nvSpPr>
                <p:spPr>
                  <a:xfrm>
                    <a:off x="631261" y="1548920"/>
                    <a:ext cx="122166" cy="124317"/>
                  </a:xfrm>
                  <a:prstGeom prst="ellipse">
                    <a:avLst/>
                  </a:prstGeom>
                  <a:solidFill>
                    <a:srgbClr val="FFD67E"/>
                  </a:solidFill>
                  <a:ln w="9525" cap="flat">
                    <a:solidFill>
                      <a:srgbClr val="000000"/>
                    </a:solidFill>
                    <a:prstDash val="solid"/>
                    <a:round/>
                  </a:ln>
                  <a:effectLst/>
                </p:spPr>
                <p:txBody>
                  <a:bodyPr wrap="square" lIns="0" tIns="0" rIns="0" bIns="0" numCol="1" anchor="t">
                    <a:noAutofit/>
                  </a:bodyPr>
                  <a:lstStyle/>
                  <a:p>
                    <a:pPr algn="l" defTabSz="457200">
                      <a:buClr>
                        <a:srgbClr val="000000"/>
                      </a:buClr>
                      <a:defRPr sz="1200">
                        <a:latin typeface="Helvetica"/>
                        <a:ea typeface="Helvetica"/>
                        <a:cs typeface="Helvetica"/>
                        <a:sym typeface="Helvetica"/>
                      </a:defRPr>
                    </a:pPr>
                    <a:endParaRPr/>
                  </a:p>
                </p:txBody>
              </p:sp>
              <p:sp>
                <p:nvSpPr>
                  <p:cNvPr id="1788" name="Circle"/>
                  <p:cNvSpPr/>
                  <p:nvPr/>
                </p:nvSpPr>
                <p:spPr>
                  <a:xfrm>
                    <a:off x="483189" y="1384578"/>
                    <a:ext cx="122166" cy="124317"/>
                  </a:xfrm>
                  <a:prstGeom prst="ellipse">
                    <a:avLst/>
                  </a:prstGeom>
                  <a:solidFill>
                    <a:srgbClr val="FFD67E"/>
                  </a:solidFill>
                  <a:ln w="9525" cap="flat">
                    <a:solidFill>
                      <a:srgbClr val="000000"/>
                    </a:solidFill>
                    <a:prstDash val="solid"/>
                    <a:round/>
                  </a:ln>
                  <a:effectLst/>
                </p:spPr>
                <p:txBody>
                  <a:bodyPr wrap="square" lIns="0" tIns="0" rIns="0" bIns="0" numCol="1" anchor="t">
                    <a:noAutofit/>
                  </a:bodyPr>
                  <a:lstStyle/>
                  <a:p>
                    <a:pPr algn="l" defTabSz="457200">
                      <a:buClr>
                        <a:srgbClr val="000000"/>
                      </a:buClr>
                      <a:defRPr sz="1200">
                        <a:latin typeface="Helvetica"/>
                        <a:ea typeface="Helvetica"/>
                        <a:cs typeface="Helvetica"/>
                        <a:sym typeface="Helvetica"/>
                      </a:defRPr>
                    </a:pPr>
                    <a:endParaRPr/>
                  </a:p>
                </p:txBody>
              </p:sp>
              <p:sp>
                <p:nvSpPr>
                  <p:cNvPr id="1789" name="Circle"/>
                  <p:cNvSpPr/>
                  <p:nvPr/>
                </p:nvSpPr>
                <p:spPr>
                  <a:xfrm>
                    <a:off x="766417" y="1797179"/>
                    <a:ext cx="122166" cy="121492"/>
                  </a:xfrm>
                  <a:prstGeom prst="ellipse">
                    <a:avLst/>
                  </a:prstGeom>
                  <a:solidFill>
                    <a:srgbClr val="FFA400"/>
                  </a:solidFill>
                  <a:ln w="9525" cap="flat">
                    <a:solidFill>
                      <a:srgbClr val="000000"/>
                    </a:solidFill>
                    <a:prstDash val="solid"/>
                    <a:round/>
                  </a:ln>
                  <a:effectLst/>
                </p:spPr>
                <p:txBody>
                  <a:bodyPr wrap="square" lIns="0" tIns="0" rIns="0" bIns="0" numCol="1" anchor="t">
                    <a:noAutofit/>
                  </a:bodyPr>
                  <a:lstStyle/>
                  <a:p>
                    <a:pPr algn="l" defTabSz="457200">
                      <a:buClr>
                        <a:srgbClr val="000000"/>
                      </a:buClr>
                      <a:defRPr sz="1200">
                        <a:latin typeface="Helvetica"/>
                        <a:ea typeface="Helvetica"/>
                        <a:cs typeface="Helvetica"/>
                        <a:sym typeface="Helvetica"/>
                      </a:defRPr>
                    </a:pPr>
                    <a:endParaRPr/>
                  </a:p>
                </p:txBody>
              </p:sp>
              <p:sp>
                <p:nvSpPr>
                  <p:cNvPr id="1790" name="Circle"/>
                  <p:cNvSpPr/>
                  <p:nvPr/>
                </p:nvSpPr>
                <p:spPr>
                  <a:xfrm>
                    <a:off x="1002938" y="1150841"/>
                    <a:ext cx="125005" cy="124316"/>
                  </a:xfrm>
                  <a:prstGeom prst="ellipse">
                    <a:avLst/>
                  </a:prstGeom>
                  <a:solidFill>
                    <a:srgbClr val="FFA400"/>
                  </a:solidFill>
                  <a:ln w="9525" cap="flat">
                    <a:solidFill>
                      <a:srgbClr val="000000"/>
                    </a:solidFill>
                    <a:prstDash val="solid"/>
                    <a:round/>
                  </a:ln>
                  <a:effectLst/>
                </p:spPr>
                <p:txBody>
                  <a:bodyPr wrap="square" lIns="0" tIns="0" rIns="0" bIns="0" numCol="1" anchor="t">
                    <a:noAutofit/>
                  </a:bodyPr>
                  <a:lstStyle/>
                  <a:p>
                    <a:pPr algn="l" defTabSz="457200">
                      <a:buClr>
                        <a:srgbClr val="000000"/>
                      </a:buClr>
                      <a:defRPr sz="1200">
                        <a:latin typeface="Helvetica"/>
                        <a:ea typeface="Helvetica"/>
                        <a:cs typeface="Helvetica"/>
                        <a:sym typeface="Helvetica"/>
                      </a:defRPr>
                    </a:pPr>
                    <a:endParaRPr/>
                  </a:p>
                </p:txBody>
              </p:sp>
              <p:sp>
                <p:nvSpPr>
                  <p:cNvPr id="1791" name="Circle"/>
                  <p:cNvSpPr/>
                  <p:nvPr/>
                </p:nvSpPr>
                <p:spPr>
                  <a:xfrm>
                    <a:off x="701759" y="1190242"/>
                    <a:ext cx="122165" cy="124317"/>
                  </a:xfrm>
                  <a:prstGeom prst="ellipse">
                    <a:avLst/>
                  </a:prstGeom>
                  <a:solidFill>
                    <a:srgbClr val="FFD67E"/>
                  </a:solidFill>
                  <a:ln w="9525" cap="flat">
                    <a:solidFill>
                      <a:srgbClr val="000000"/>
                    </a:solidFill>
                    <a:prstDash val="solid"/>
                    <a:round/>
                  </a:ln>
                  <a:effectLst/>
                </p:spPr>
                <p:txBody>
                  <a:bodyPr wrap="square" lIns="0" tIns="0" rIns="0" bIns="0" numCol="1" anchor="t">
                    <a:noAutofit/>
                  </a:bodyPr>
                  <a:lstStyle/>
                  <a:p>
                    <a:pPr algn="l" defTabSz="457200">
                      <a:buClr>
                        <a:srgbClr val="000000"/>
                      </a:buClr>
                      <a:defRPr sz="1200">
                        <a:latin typeface="Helvetica"/>
                        <a:ea typeface="Helvetica"/>
                        <a:cs typeface="Helvetica"/>
                        <a:sym typeface="Helvetica"/>
                      </a:defRPr>
                    </a:pPr>
                    <a:endParaRPr/>
                  </a:p>
                </p:txBody>
              </p:sp>
              <p:sp>
                <p:nvSpPr>
                  <p:cNvPr id="1792" name="Shape"/>
                  <p:cNvSpPr/>
                  <p:nvPr/>
                </p:nvSpPr>
                <p:spPr>
                  <a:xfrm>
                    <a:off x="1033783" y="1835303"/>
                    <a:ext cx="122164" cy="124317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21600" y="10800"/>
                        </a:moveTo>
                        <a:cubicBezTo>
                          <a:pt x="21600" y="16691"/>
                          <a:pt x="17079" y="21600"/>
                          <a:pt x="10549" y="21600"/>
                        </a:cubicBezTo>
                        <a:cubicBezTo>
                          <a:pt x="5023" y="21600"/>
                          <a:pt x="0" y="16691"/>
                          <a:pt x="0" y="10800"/>
                        </a:cubicBezTo>
                        <a:cubicBezTo>
                          <a:pt x="0" y="4909"/>
                          <a:pt x="5023" y="0"/>
                          <a:pt x="10549" y="0"/>
                        </a:cubicBezTo>
                        <a:cubicBezTo>
                          <a:pt x="17079" y="0"/>
                          <a:pt x="21600" y="4909"/>
                          <a:pt x="21600" y="10800"/>
                        </a:cubicBezTo>
                      </a:path>
                    </a:pathLst>
                  </a:custGeom>
                  <a:solidFill>
                    <a:srgbClr val="FFA400"/>
                  </a:solidFill>
                  <a:ln w="9525" cap="flat">
                    <a:solidFill>
                      <a:srgbClr val="000000"/>
                    </a:solidFill>
                    <a:prstDash val="solid"/>
                    <a:round/>
                  </a:ln>
                  <a:effectLst/>
                </p:spPr>
                <p:txBody>
                  <a:bodyPr wrap="square" lIns="0" tIns="0" rIns="0" bIns="0" numCol="1" anchor="t">
                    <a:noAutofit/>
                  </a:bodyPr>
                  <a:lstStyle/>
                  <a:p>
                    <a:pPr algn="l" defTabSz="457200">
                      <a:buClr>
                        <a:srgbClr val="000000"/>
                      </a:buClr>
                      <a:defRPr sz="1200">
                        <a:latin typeface="Helvetica"/>
                        <a:ea typeface="Helvetica"/>
                        <a:cs typeface="Helvetica"/>
                        <a:sym typeface="Helvetica"/>
                      </a:defRPr>
                    </a:pPr>
                    <a:endParaRPr/>
                  </a:p>
                </p:txBody>
              </p:sp>
              <p:sp>
                <p:nvSpPr>
                  <p:cNvPr id="1793" name="Circle"/>
                  <p:cNvSpPr/>
                  <p:nvPr/>
                </p:nvSpPr>
                <p:spPr>
                  <a:xfrm>
                    <a:off x="1721420" y="1472081"/>
                    <a:ext cx="122165" cy="124317"/>
                  </a:xfrm>
                  <a:prstGeom prst="ellipse">
                    <a:avLst/>
                  </a:prstGeom>
                  <a:solidFill>
                    <a:schemeClr val="accent6">
                      <a:hueOff val="-13368928"/>
                      <a:satOff val="50343"/>
                      <a:lumOff val="-1738"/>
                    </a:schemeClr>
                  </a:solidFill>
                  <a:ln w="9525" cap="flat">
                    <a:solidFill>
                      <a:srgbClr val="000000"/>
                    </a:solidFill>
                    <a:prstDash val="solid"/>
                    <a:round/>
                  </a:ln>
                  <a:effectLst/>
                </p:spPr>
                <p:txBody>
                  <a:bodyPr wrap="square" lIns="0" tIns="0" rIns="0" bIns="0" numCol="1" anchor="t">
                    <a:noAutofit/>
                  </a:bodyPr>
                  <a:lstStyle/>
                  <a:p>
                    <a:pPr algn="l" defTabSz="457200">
                      <a:buClr>
                        <a:srgbClr val="000000"/>
                      </a:buClr>
                      <a:defRPr sz="1200">
                        <a:latin typeface="Helvetica"/>
                        <a:ea typeface="Helvetica"/>
                        <a:cs typeface="Helvetica"/>
                        <a:sym typeface="Helvetica"/>
                      </a:defRPr>
                    </a:pPr>
                    <a:endParaRPr/>
                  </a:p>
                </p:txBody>
              </p:sp>
              <p:sp>
                <p:nvSpPr>
                  <p:cNvPr id="1794" name="Circle"/>
                  <p:cNvSpPr/>
                  <p:nvPr/>
                </p:nvSpPr>
                <p:spPr>
                  <a:xfrm>
                    <a:off x="427522" y="1630335"/>
                    <a:ext cx="125005" cy="124317"/>
                  </a:xfrm>
                  <a:prstGeom prst="ellipse">
                    <a:avLst/>
                  </a:prstGeom>
                  <a:solidFill>
                    <a:srgbClr val="FFD67E"/>
                  </a:solidFill>
                  <a:ln w="9525" cap="flat">
                    <a:solidFill>
                      <a:srgbClr val="000000"/>
                    </a:solidFill>
                    <a:prstDash val="solid"/>
                    <a:round/>
                  </a:ln>
                  <a:effectLst/>
                </p:spPr>
                <p:txBody>
                  <a:bodyPr wrap="square" lIns="0" tIns="0" rIns="0" bIns="0" numCol="1" anchor="t">
                    <a:noAutofit/>
                  </a:bodyPr>
                  <a:lstStyle/>
                  <a:p>
                    <a:pPr algn="l" defTabSz="457200">
                      <a:buClr>
                        <a:srgbClr val="000000"/>
                      </a:buClr>
                      <a:defRPr sz="1200">
                        <a:latin typeface="Helvetica"/>
                        <a:ea typeface="Helvetica"/>
                        <a:cs typeface="Helvetica"/>
                        <a:sym typeface="Helvetica"/>
                      </a:defRPr>
                    </a:pPr>
                    <a:endParaRPr/>
                  </a:p>
                </p:txBody>
              </p:sp>
              <p:sp>
                <p:nvSpPr>
                  <p:cNvPr id="1795" name="Circle"/>
                  <p:cNvSpPr/>
                  <p:nvPr/>
                </p:nvSpPr>
                <p:spPr>
                  <a:xfrm>
                    <a:off x="1193965" y="1533626"/>
                    <a:ext cx="125005" cy="121492"/>
                  </a:xfrm>
                  <a:prstGeom prst="ellipse">
                    <a:avLst/>
                  </a:prstGeom>
                  <a:solidFill>
                    <a:srgbClr val="FFA400"/>
                  </a:solidFill>
                  <a:ln w="9525" cap="flat">
                    <a:solidFill>
                      <a:srgbClr val="000000"/>
                    </a:solidFill>
                    <a:prstDash val="solid"/>
                    <a:round/>
                  </a:ln>
                  <a:effectLst/>
                </p:spPr>
                <p:txBody>
                  <a:bodyPr wrap="square" lIns="0" tIns="0" rIns="0" bIns="0" numCol="1" anchor="t">
                    <a:noAutofit/>
                  </a:bodyPr>
                  <a:lstStyle/>
                  <a:p>
                    <a:pPr algn="l" defTabSz="457200">
                      <a:buClr>
                        <a:srgbClr val="000000"/>
                      </a:buClr>
                      <a:defRPr sz="1200">
                        <a:latin typeface="Helvetica"/>
                        <a:ea typeface="Helvetica"/>
                        <a:cs typeface="Helvetica"/>
                        <a:sym typeface="Helvetica"/>
                      </a:defRPr>
                    </a:pPr>
                    <a:endParaRPr/>
                  </a:p>
                </p:txBody>
              </p:sp>
              <p:sp>
                <p:nvSpPr>
                  <p:cNvPr id="1796" name="Shape"/>
                  <p:cNvSpPr/>
                  <p:nvPr/>
                </p:nvSpPr>
                <p:spPr>
                  <a:xfrm>
                    <a:off x="1278136" y="1215602"/>
                    <a:ext cx="122166" cy="124318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21600" y="10800"/>
                        </a:moveTo>
                        <a:cubicBezTo>
                          <a:pt x="21600" y="16691"/>
                          <a:pt x="17079" y="21600"/>
                          <a:pt x="10549" y="21600"/>
                        </a:cubicBezTo>
                        <a:cubicBezTo>
                          <a:pt x="5023" y="21600"/>
                          <a:pt x="0" y="16691"/>
                          <a:pt x="0" y="10800"/>
                        </a:cubicBezTo>
                        <a:cubicBezTo>
                          <a:pt x="0" y="4909"/>
                          <a:pt x="5023" y="0"/>
                          <a:pt x="10549" y="0"/>
                        </a:cubicBezTo>
                        <a:cubicBezTo>
                          <a:pt x="17079" y="0"/>
                          <a:pt x="21600" y="4909"/>
                          <a:pt x="21600" y="10800"/>
                        </a:cubicBezTo>
                      </a:path>
                    </a:pathLst>
                  </a:custGeom>
                  <a:solidFill>
                    <a:schemeClr val="accent6">
                      <a:hueOff val="-13368928"/>
                      <a:satOff val="50343"/>
                      <a:lumOff val="-1738"/>
                    </a:schemeClr>
                  </a:solidFill>
                  <a:ln w="9525" cap="flat">
                    <a:solidFill>
                      <a:srgbClr val="000000"/>
                    </a:solidFill>
                    <a:prstDash val="solid"/>
                    <a:round/>
                  </a:ln>
                  <a:effectLst/>
                </p:spPr>
                <p:txBody>
                  <a:bodyPr wrap="square" lIns="0" tIns="0" rIns="0" bIns="0" numCol="1" anchor="t">
                    <a:noAutofit/>
                  </a:bodyPr>
                  <a:lstStyle/>
                  <a:p>
                    <a:pPr algn="l" defTabSz="457200">
                      <a:buClr>
                        <a:srgbClr val="000000"/>
                      </a:buClr>
                      <a:defRPr sz="1200">
                        <a:latin typeface="Helvetica"/>
                        <a:ea typeface="Helvetica"/>
                        <a:cs typeface="Helvetica"/>
                        <a:sym typeface="Helvetica"/>
                      </a:defRPr>
                    </a:pPr>
                    <a:endParaRPr/>
                  </a:p>
                </p:txBody>
              </p:sp>
              <p:sp>
                <p:nvSpPr>
                  <p:cNvPr id="1797" name="Circle"/>
                  <p:cNvSpPr/>
                  <p:nvPr/>
                </p:nvSpPr>
                <p:spPr>
                  <a:xfrm>
                    <a:off x="1459429" y="1374063"/>
                    <a:ext cx="125005" cy="124316"/>
                  </a:xfrm>
                  <a:prstGeom prst="ellipse">
                    <a:avLst/>
                  </a:prstGeom>
                  <a:solidFill>
                    <a:schemeClr val="accent6">
                      <a:hueOff val="-13368928"/>
                      <a:satOff val="50343"/>
                      <a:lumOff val="-1738"/>
                    </a:schemeClr>
                  </a:solidFill>
                  <a:ln w="9525" cap="flat">
                    <a:solidFill>
                      <a:srgbClr val="000000"/>
                    </a:solidFill>
                    <a:prstDash val="solid"/>
                    <a:round/>
                  </a:ln>
                  <a:effectLst/>
                </p:spPr>
                <p:txBody>
                  <a:bodyPr wrap="square" lIns="0" tIns="0" rIns="0" bIns="0" numCol="1" anchor="t">
                    <a:noAutofit/>
                  </a:bodyPr>
                  <a:lstStyle/>
                  <a:p>
                    <a:pPr algn="l" defTabSz="457200">
                      <a:buClr>
                        <a:srgbClr val="000000"/>
                      </a:buClr>
                      <a:defRPr sz="1200">
                        <a:latin typeface="Helvetica"/>
                        <a:ea typeface="Helvetica"/>
                        <a:cs typeface="Helvetica"/>
                        <a:sym typeface="Helvetica"/>
                      </a:defRPr>
                    </a:pPr>
                    <a:endParaRPr/>
                  </a:p>
                </p:txBody>
              </p:sp>
              <p:sp>
                <p:nvSpPr>
                  <p:cNvPr id="1798" name="Circle"/>
                  <p:cNvSpPr/>
                  <p:nvPr/>
                </p:nvSpPr>
                <p:spPr>
                  <a:xfrm>
                    <a:off x="1481626" y="1648678"/>
                    <a:ext cx="122165" cy="121492"/>
                  </a:xfrm>
                  <a:prstGeom prst="ellipse">
                    <a:avLst/>
                  </a:prstGeom>
                  <a:solidFill>
                    <a:schemeClr val="accent6">
                      <a:hueOff val="-13368928"/>
                      <a:satOff val="50343"/>
                      <a:lumOff val="-1738"/>
                    </a:schemeClr>
                  </a:solidFill>
                  <a:ln w="9525" cap="flat">
                    <a:solidFill>
                      <a:srgbClr val="000000"/>
                    </a:solidFill>
                    <a:prstDash val="solid"/>
                    <a:round/>
                  </a:ln>
                  <a:effectLst/>
                </p:spPr>
                <p:txBody>
                  <a:bodyPr wrap="square" lIns="0" tIns="0" rIns="0" bIns="0" numCol="1" anchor="t">
                    <a:noAutofit/>
                  </a:bodyPr>
                  <a:lstStyle/>
                  <a:p>
                    <a:pPr algn="l" defTabSz="457200">
                      <a:buClr>
                        <a:srgbClr val="000000"/>
                      </a:buClr>
                      <a:defRPr sz="1200">
                        <a:latin typeface="Helvetica"/>
                        <a:ea typeface="Helvetica"/>
                        <a:cs typeface="Helvetica"/>
                        <a:sym typeface="Helvetica"/>
                      </a:defRPr>
                    </a:pPr>
                    <a:endParaRPr/>
                  </a:p>
                </p:txBody>
              </p:sp>
              <p:sp>
                <p:nvSpPr>
                  <p:cNvPr id="1799" name="Circle"/>
                  <p:cNvSpPr/>
                  <p:nvPr/>
                </p:nvSpPr>
                <p:spPr>
                  <a:xfrm>
                    <a:off x="200124" y="1396619"/>
                    <a:ext cx="122166" cy="121492"/>
                  </a:xfrm>
                  <a:prstGeom prst="ellipse">
                    <a:avLst/>
                  </a:prstGeom>
                  <a:solidFill>
                    <a:srgbClr val="FFD67E"/>
                  </a:solidFill>
                  <a:ln w="9525" cap="flat">
                    <a:solidFill>
                      <a:srgbClr val="000000"/>
                    </a:solidFill>
                    <a:prstDash val="solid"/>
                    <a:round/>
                  </a:ln>
                  <a:effectLst/>
                </p:spPr>
                <p:txBody>
                  <a:bodyPr wrap="square" lIns="0" tIns="0" rIns="0" bIns="0" numCol="1" anchor="t">
                    <a:noAutofit/>
                  </a:bodyPr>
                  <a:lstStyle/>
                  <a:p>
                    <a:pPr algn="l" defTabSz="457200">
                      <a:buClr>
                        <a:srgbClr val="000000"/>
                      </a:buClr>
                      <a:defRPr sz="1200">
                        <a:latin typeface="Helvetica"/>
                        <a:ea typeface="Helvetica"/>
                        <a:cs typeface="Helvetica"/>
                        <a:sym typeface="Helvetica"/>
                      </a:defRPr>
                    </a:pPr>
                    <a:endParaRPr/>
                  </a:p>
                </p:txBody>
              </p:sp>
              <p:sp>
                <p:nvSpPr>
                  <p:cNvPr id="1800" name="Shape"/>
                  <p:cNvSpPr/>
                  <p:nvPr/>
                </p:nvSpPr>
                <p:spPr>
                  <a:xfrm>
                    <a:off x="1298889" y="1769954"/>
                    <a:ext cx="122164" cy="124318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21600" y="10800"/>
                        </a:moveTo>
                        <a:cubicBezTo>
                          <a:pt x="21600" y="16691"/>
                          <a:pt x="17079" y="21600"/>
                          <a:pt x="10549" y="21600"/>
                        </a:cubicBezTo>
                        <a:cubicBezTo>
                          <a:pt x="5023" y="21600"/>
                          <a:pt x="0" y="16691"/>
                          <a:pt x="0" y="10800"/>
                        </a:cubicBezTo>
                        <a:cubicBezTo>
                          <a:pt x="0" y="4909"/>
                          <a:pt x="5023" y="0"/>
                          <a:pt x="10549" y="0"/>
                        </a:cubicBezTo>
                        <a:cubicBezTo>
                          <a:pt x="17079" y="0"/>
                          <a:pt x="21600" y="4909"/>
                          <a:pt x="21600" y="10800"/>
                        </a:cubicBezTo>
                      </a:path>
                    </a:pathLst>
                  </a:custGeom>
                  <a:solidFill>
                    <a:srgbClr val="FFA400"/>
                  </a:solidFill>
                  <a:ln w="9525" cap="flat">
                    <a:solidFill>
                      <a:srgbClr val="000000"/>
                    </a:solidFill>
                    <a:prstDash val="solid"/>
                    <a:round/>
                  </a:ln>
                  <a:effectLst/>
                </p:spPr>
                <p:txBody>
                  <a:bodyPr wrap="square" lIns="0" tIns="0" rIns="0" bIns="0" numCol="1" anchor="t">
                    <a:noAutofit/>
                  </a:bodyPr>
                  <a:lstStyle/>
                  <a:p>
                    <a:pPr algn="l" defTabSz="457200">
                      <a:buClr>
                        <a:srgbClr val="000000"/>
                      </a:buClr>
                      <a:defRPr sz="1200">
                        <a:latin typeface="Helvetica"/>
                        <a:ea typeface="Helvetica"/>
                        <a:cs typeface="Helvetica"/>
                        <a:sym typeface="Helvetica"/>
                      </a:defRPr>
                    </a:pPr>
                    <a:endParaRPr/>
                  </a:p>
                </p:txBody>
              </p:sp>
              <p:sp>
                <p:nvSpPr>
                  <p:cNvPr id="1801" name="Circle"/>
                  <p:cNvSpPr/>
                  <p:nvPr/>
                </p:nvSpPr>
                <p:spPr>
                  <a:xfrm>
                    <a:off x="713646" y="1361074"/>
                    <a:ext cx="125005" cy="121492"/>
                  </a:xfrm>
                  <a:prstGeom prst="ellipse">
                    <a:avLst/>
                  </a:prstGeom>
                  <a:solidFill>
                    <a:srgbClr val="FFD67E"/>
                  </a:solidFill>
                  <a:ln w="9525" cap="flat">
                    <a:solidFill>
                      <a:srgbClr val="000000"/>
                    </a:solidFill>
                    <a:prstDash val="solid"/>
                    <a:round/>
                  </a:ln>
                  <a:effectLst/>
                </p:spPr>
                <p:txBody>
                  <a:bodyPr wrap="square" lIns="0" tIns="0" rIns="0" bIns="0" numCol="1" anchor="t">
                    <a:noAutofit/>
                  </a:bodyPr>
                  <a:lstStyle/>
                  <a:p>
                    <a:pPr algn="l" defTabSz="457200">
                      <a:buClr>
                        <a:srgbClr val="000000"/>
                      </a:buClr>
                      <a:defRPr sz="1200">
                        <a:latin typeface="Helvetica"/>
                        <a:ea typeface="Helvetica"/>
                        <a:cs typeface="Helvetica"/>
                        <a:sym typeface="Helvetica"/>
                      </a:defRPr>
                    </a:pPr>
                    <a:endParaRPr/>
                  </a:p>
                </p:txBody>
              </p:sp>
              <p:sp>
                <p:nvSpPr>
                  <p:cNvPr id="1802" name="Oval"/>
                  <p:cNvSpPr/>
                  <p:nvPr/>
                </p:nvSpPr>
                <p:spPr>
                  <a:xfrm>
                    <a:off x="0" y="0"/>
                    <a:ext cx="2118582" cy="2036648"/>
                  </a:xfrm>
                  <a:prstGeom prst="ellipse">
                    <a:avLst/>
                  </a:prstGeom>
                  <a:noFill/>
                  <a:ln w="9525" cap="flat">
                    <a:solidFill>
                      <a:srgbClr val="000000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38100" tIns="38100" rIns="38100" bIns="38100" numCol="1" anchor="t">
                    <a:noAutofit/>
                  </a:bodyPr>
                  <a:lstStyle/>
                  <a:p>
                    <a:pPr algn="l" defTabSz="914400">
                      <a:buClr>
                        <a:srgbClr val="000000"/>
                      </a:buClr>
                      <a:defRPr sz="2400" b="1">
                        <a:solidFill>
                          <a:srgbClr val="FFFFFF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ahoma"/>
                        <a:ea typeface="Tahoma"/>
                        <a:cs typeface="Tahoma"/>
                        <a:sym typeface="Tahoma"/>
                      </a:defRPr>
                    </a:pPr>
                    <a:endParaRPr/>
                  </a:p>
                </p:txBody>
              </p:sp>
              <p:sp>
                <p:nvSpPr>
                  <p:cNvPr id="1803" name="Line"/>
                  <p:cNvSpPr/>
                  <p:nvPr/>
                </p:nvSpPr>
                <p:spPr>
                  <a:xfrm>
                    <a:off x="1051409" y="1012744"/>
                    <a:ext cx="949681" cy="472637"/>
                  </a:xfrm>
                  <a:prstGeom prst="line">
                    <a:avLst/>
                  </a:prstGeom>
                  <a:noFill/>
                  <a:ln w="9525" cap="flat">
                    <a:solidFill>
                      <a:srgbClr val="000000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0" tIns="0" rIns="0" bIns="0" numCol="1" anchor="t">
                    <a:noAutofit/>
                  </a:bodyPr>
                  <a:lstStyle/>
                  <a:p>
                    <a:pPr algn="l" defTabSz="457200">
                      <a:defRPr sz="1200">
                        <a:latin typeface="Helvetica"/>
                        <a:ea typeface="Helvetica"/>
                        <a:cs typeface="Helvetica"/>
                        <a:sym typeface="Helvetica"/>
                      </a:defRPr>
                    </a:pPr>
                    <a:endParaRPr/>
                  </a:p>
                </p:txBody>
              </p:sp>
              <p:sp>
                <p:nvSpPr>
                  <p:cNvPr id="1804" name="Line"/>
                  <p:cNvSpPr/>
                  <p:nvPr/>
                </p:nvSpPr>
                <p:spPr>
                  <a:xfrm flipH="1">
                    <a:off x="72336" y="1016973"/>
                    <a:ext cx="986744" cy="377964"/>
                  </a:xfrm>
                  <a:prstGeom prst="line">
                    <a:avLst/>
                  </a:prstGeom>
                  <a:noFill/>
                  <a:ln w="9525" cap="flat">
                    <a:solidFill>
                      <a:srgbClr val="000000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0" tIns="0" rIns="0" bIns="0" numCol="1" anchor="t">
                    <a:noAutofit/>
                  </a:bodyPr>
                  <a:lstStyle/>
                  <a:p>
                    <a:pPr algn="l" defTabSz="457200">
                      <a:defRPr sz="1200">
                        <a:latin typeface="Helvetica"/>
                        <a:ea typeface="Helvetica"/>
                        <a:cs typeface="Helvetica"/>
                        <a:sym typeface="Helvetica"/>
                      </a:defRPr>
                    </a:pPr>
                    <a:endParaRPr/>
                  </a:p>
                </p:txBody>
              </p:sp>
              <p:sp>
                <p:nvSpPr>
                  <p:cNvPr id="1805" name="Line"/>
                  <p:cNvSpPr/>
                  <p:nvPr/>
                </p:nvSpPr>
                <p:spPr>
                  <a:xfrm flipV="1">
                    <a:off x="650731" y="1012499"/>
                    <a:ext cx="409118" cy="939774"/>
                  </a:xfrm>
                  <a:prstGeom prst="line">
                    <a:avLst/>
                  </a:prstGeom>
                  <a:noFill/>
                  <a:ln w="9525" cap="flat">
                    <a:solidFill>
                      <a:srgbClr val="000000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0" tIns="0" rIns="0" bIns="0" numCol="1" anchor="t">
                    <a:noAutofit/>
                  </a:bodyPr>
                  <a:lstStyle/>
                  <a:p>
                    <a:pPr algn="l" defTabSz="457200">
                      <a:defRPr sz="1200">
                        <a:latin typeface="Helvetica"/>
                        <a:ea typeface="Helvetica"/>
                        <a:cs typeface="Helvetica"/>
                        <a:sym typeface="Helvetica"/>
                      </a:defRPr>
                    </a:pPr>
                    <a:endParaRPr/>
                  </a:p>
                </p:txBody>
              </p:sp>
              <p:sp>
                <p:nvSpPr>
                  <p:cNvPr id="1806" name="Line"/>
                  <p:cNvSpPr/>
                  <p:nvPr/>
                </p:nvSpPr>
                <p:spPr>
                  <a:xfrm flipH="1" flipV="1">
                    <a:off x="1055338" y="1020245"/>
                    <a:ext cx="484122" cy="889795"/>
                  </a:xfrm>
                  <a:prstGeom prst="line">
                    <a:avLst/>
                  </a:prstGeom>
                  <a:noFill/>
                  <a:ln w="9525" cap="flat">
                    <a:solidFill>
                      <a:srgbClr val="000000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0" tIns="0" rIns="0" bIns="0" numCol="1" anchor="t">
                    <a:noAutofit/>
                  </a:bodyPr>
                  <a:lstStyle/>
                  <a:p>
                    <a:pPr algn="l" defTabSz="457200">
                      <a:defRPr sz="1200">
                        <a:latin typeface="Helvetica"/>
                        <a:ea typeface="Helvetica"/>
                        <a:cs typeface="Helvetica"/>
                        <a:sym typeface="Helvetica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1812" name="Group"/>
                <p:cNvGrpSpPr/>
                <p:nvPr/>
              </p:nvGrpSpPr>
              <p:grpSpPr>
                <a:xfrm>
                  <a:off x="821880" y="89453"/>
                  <a:ext cx="1044966" cy="1025568"/>
                  <a:chOff x="-82550" y="-82550"/>
                  <a:chExt cx="1044965" cy="1025566"/>
                </a:xfrm>
              </p:grpSpPr>
              <p:pic>
                <p:nvPicPr>
                  <p:cNvPr id="1808" name="Line" descr="Line"/>
                  <p:cNvPicPr>
                    <a:picLocks/>
                  </p:cNvPicPr>
                  <p:nvPr/>
                </p:nvPicPr>
                <p:blipFill>
                  <a:blip r:embed="rId2">
                    <a:extLst/>
                  </a:blip>
                  <a:stretch>
                    <a:fillRect/>
                  </a:stretch>
                </p:blipFill>
                <p:spPr>
                  <a:xfrm>
                    <a:off x="-49777" y="-5708"/>
                    <a:ext cx="1012193" cy="948725"/>
                  </a:xfrm>
                  <a:prstGeom prst="rect">
                    <a:avLst/>
                  </a:prstGeom>
                  <a:effectLst/>
                </p:spPr>
              </p:pic>
              <p:pic>
                <p:nvPicPr>
                  <p:cNvPr id="1810" name="Line" descr="Line"/>
                  <p:cNvPicPr>
                    <a:picLocks/>
                  </p:cNvPicPr>
                  <p:nvPr/>
                </p:nvPicPr>
                <p:blipFill>
                  <a:blip r:embed="rId3">
                    <a:extLst/>
                  </a:blip>
                  <a:stretch>
                    <a:fillRect/>
                  </a:stretch>
                </p:blipFill>
                <p:spPr>
                  <a:xfrm>
                    <a:off x="-82551" y="-82551"/>
                    <a:ext cx="1044524" cy="980304"/>
                  </a:xfrm>
                  <a:prstGeom prst="rect">
                    <a:avLst/>
                  </a:prstGeom>
                  <a:effectLst/>
                </p:spPr>
              </p:pic>
            </p:grpSp>
          </p:grpSp>
          <p:sp>
            <p:nvSpPr>
              <p:cNvPr id="1814" name="Shape"/>
              <p:cNvSpPr/>
              <p:nvPr/>
            </p:nvSpPr>
            <p:spPr>
              <a:xfrm>
                <a:off x="74918" y="1002665"/>
                <a:ext cx="1926780" cy="102927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19688" extrusionOk="0">
                    <a:moveTo>
                      <a:pt x="11040" y="0"/>
                    </a:moveTo>
                    <a:lnTo>
                      <a:pt x="0" y="7322"/>
                    </a:lnTo>
                    <a:cubicBezTo>
                      <a:pt x="579" y="9734"/>
                      <a:pt x="1455" y="12002"/>
                      <a:pt x="2638" y="13953"/>
                    </a:cubicBezTo>
                    <a:cubicBezTo>
                      <a:pt x="7275" y="21600"/>
                      <a:pt x="14796" y="21600"/>
                      <a:pt x="19433" y="13953"/>
                    </a:cubicBezTo>
                    <a:cubicBezTo>
                      <a:pt x="20331" y="12472"/>
                      <a:pt x="21050" y="10808"/>
                      <a:pt x="21600" y="9040"/>
                    </a:cubicBezTo>
                    <a:lnTo>
                      <a:pt x="11040" y="0"/>
                    </a:lnTo>
                    <a:close/>
                  </a:path>
                </a:pathLst>
              </a:custGeom>
              <a:noFill/>
              <a:ln w="381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+mj-lt"/>
                    <a:ea typeface="+mj-ea"/>
                    <a:cs typeface="+mj-cs"/>
                    <a:sym typeface="Gill Sans"/>
                  </a:defRPr>
                </a:pPr>
                <a:endParaRPr/>
              </a:p>
            </p:txBody>
          </p:sp>
        </p:grpSp>
        <p:grpSp>
          <p:nvGrpSpPr>
            <p:cNvPr id="1871" name="Group"/>
            <p:cNvGrpSpPr/>
            <p:nvPr/>
          </p:nvGrpSpPr>
          <p:grpSpPr>
            <a:xfrm>
              <a:off x="4743039" y="580021"/>
              <a:ext cx="2134257" cy="2040758"/>
              <a:chOff x="0" y="0"/>
              <a:chExt cx="2134255" cy="2040757"/>
            </a:xfrm>
          </p:grpSpPr>
          <p:grpSp>
            <p:nvGrpSpPr>
              <p:cNvPr id="1869" name="Group"/>
              <p:cNvGrpSpPr/>
              <p:nvPr/>
            </p:nvGrpSpPr>
            <p:grpSpPr>
              <a:xfrm>
                <a:off x="0" y="0"/>
                <a:ext cx="2134256" cy="2039035"/>
                <a:chOff x="0" y="-2425"/>
                <a:chExt cx="2134255" cy="2039034"/>
              </a:xfrm>
            </p:grpSpPr>
            <p:sp>
              <p:nvSpPr>
                <p:cNvPr id="1816" name="Rectangle"/>
                <p:cNvSpPr/>
                <p:nvPr/>
              </p:nvSpPr>
              <p:spPr>
                <a:xfrm>
                  <a:off x="1110133" y="633966"/>
                  <a:ext cx="138964" cy="124288"/>
                </a:xfrm>
                <a:prstGeom prst="rect">
                  <a:avLst/>
                </a:prstGeom>
                <a:solidFill>
                  <a:srgbClr val="253A6C"/>
                </a:solidFill>
                <a:ln w="9525" cap="flat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38100" tIns="38100" rIns="38100" bIns="38100" numCol="1" anchor="t">
                  <a:noAutofit/>
                </a:bodyPr>
                <a:lstStyle/>
                <a:p>
                  <a:pPr algn="l" defTabSz="914400">
                    <a:buClr>
                      <a:srgbClr val="000000"/>
                    </a:buClr>
                    <a:defRPr sz="2400" b="1">
                      <a:uFill>
                        <a:solidFill>
                          <a:srgbClr val="000000"/>
                        </a:solidFill>
                      </a:uFill>
                      <a:latin typeface="Tahoma"/>
                      <a:ea typeface="Tahoma"/>
                      <a:cs typeface="Tahoma"/>
                      <a:sym typeface="Tahoma"/>
                    </a:defRPr>
                  </a:pPr>
                  <a:endParaRPr/>
                </a:p>
              </p:txBody>
            </p:sp>
            <p:sp>
              <p:nvSpPr>
                <p:cNvPr id="1817" name="Oval"/>
                <p:cNvSpPr/>
                <p:nvPr/>
              </p:nvSpPr>
              <p:spPr>
                <a:xfrm>
                  <a:off x="2991" y="441"/>
                  <a:ext cx="2131265" cy="2036168"/>
                </a:xfrm>
                <a:prstGeom prst="ellipse">
                  <a:avLst/>
                </a:prstGeom>
                <a:noFill/>
                <a:ln w="9525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p:spPr>
              <p:txBody>
                <a:bodyPr wrap="square" lIns="38100" tIns="38100" rIns="38100" bIns="38100" numCol="1" anchor="t">
                  <a:noAutofit/>
                </a:bodyPr>
                <a:lstStyle/>
                <a:p>
                  <a:pPr algn="l" defTabSz="914400">
                    <a:buClr>
                      <a:srgbClr val="000000"/>
                    </a:buClr>
                    <a:defRPr sz="2400" b="1">
                      <a:solidFill>
                        <a:srgbClr val="FFFFFF"/>
                      </a:solidFill>
                      <a:uFill>
                        <a:solidFill>
                          <a:srgbClr val="FFFFFF"/>
                        </a:solidFill>
                      </a:uFill>
                      <a:latin typeface="Tahoma"/>
                      <a:ea typeface="Tahoma"/>
                      <a:cs typeface="Tahoma"/>
                      <a:sym typeface="Tahoma"/>
                    </a:defRPr>
                  </a:pPr>
                  <a:endParaRPr/>
                </a:p>
              </p:txBody>
            </p:sp>
            <p:sp>
              <p:nvSpPr>
                <p:cNvPr id="1818" name="Circle"/>
                <p:cNvSpPr/>
                <p:nvPr/>
              </p:nvSpPr>
              <p:spPr>
                <a:xfrm>
                  <a:off x="1028782" y="1369431"/>
                  <a:ext cx="125754" cy="121463"/>
                </a:xfrm>
                <a:prstGeom prst="ellipse">
                  <a:avLst/>
                </a:prstGeom>
                <a:solidFill>
                  <a:srgbClr val="FFA400"/>
                </a:solidFill>
                <a:ln w="9525" cap="flat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algn="l" defTabSz="457200">
                    <a:buClr>
                      <a:srgbClr val="000000"/>
                    </a:buClr>
                    <a:defRPr sz="1200"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  <a:endParaRPr/>
                </a:p>
              </p:txBody>
            </p:sp>
            <p:sp>
              <p:nvSpPr>
                <p:cNvPr id="1819" name="Line"/>
                <p:cNvSpPr/>
                <p:nvPr/>
              </p:nvSpPr>
              <p:spPr>
                <a:xfrm flipV="1">
                  <a:off x="1064516" y="-2426"/>
                  <a:ext cx="1" cy="1018142"/>
                </a:xfrm>
                <a:prstGeom prst="line">
                  <a:avLst/>
                </a:prstGeom>
                <a:noFill/>
                <a:ln w="9525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algn="l" defTabSz="457200">
                    <a:defRPr sz="1200"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  <a:endParaRPr/>
                </a:p>
              </p:txBody>
            </p:sp>
            <p:sp>
              <p:nvSpPr>
                <p:cNvPr id="1820" name="Rectangle"/>
                <p:cNvSpPr/>
                <p:nvPr/>
              </p:nvSpPr>
              <p:spPr>
                <a:xfrm>
                  <a:off x="1748017" y="1178194"/>
                  <a:ext cx="138964" cy="124287"/>
                </a:xfrm>
                <a:prstGeom prst="rect">
                  <a:avLst/>
                </a:prstGeom>
                <a:solidFill>
                  <a:srgbClr val="253A6C"/>
                </a:solidFill>
                <a:ln w="9525" cap="flat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38100" tIns="38100" rIns="38100" bIns="38100" numCol="1" anchor="t">
                  <a:noAutofit/>
                </a:bodyPr>
                <a:lstStyle/>
                <a:p>
                  <a:pPr algn="l" defTabSz="914400">
                    <a:buClr>
                      <a:srgbClr val="000000"/>
                    </a:buClr>
                    <a:defRPr sz="2400" b="1">
                      <a:uFill>
                        <a:solidFill>
                          <a:srgbClr val="000000"/>
                        </a:solidFill>
                      </a:uFill>
                      <a:latin typeface="Tahoma"/>
                      <a:ea typeface="Tahoma"/>
                      <a:cs typeface="Tahoma"/>
                      <a:sym typeface="Tahoma"/>
                    </a:defRPr>
                  </a:pPr>
                  <a:endParaRPr/>
                </a:p>
              </p:txBody>
            </p:sp>
            <p:sp>
              <p:nvSpPr>
                <p:cNvPr id="1821" name="Rectangle"/>
                <p:cNvSpPr/>
                <p:nvPr/>
              </p:nvSpPr>
              <p:spPr>
                <a:xfrm>
                  <a:off x="1151050" y="404447"/>
                  <a:ext cx="141822" cy="124287"/>
                </a:xfrm>
                <a:prstGeom prst="rect">
                  <a:avLst/>
                </a:prstGeom>
                <a:solidFill>
                  <a:srgbClr val="253A6C"/>
                </a:solidFill>
                <a:ln w="9525" cap="flat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38100" tIns="38100" rIns="38100" bIns="38100" numCol="1" anchor="t">
                  <a:noAutofit/>
                </a:bodyPr>
                <a:lstStyle/>
                <a:p>
                  <a:pPr algn="l" defTabSz="914400">
                    <a:buClr>
                      <a:srgbClr val="000000"/>
                    </a:buClr>
                    <a:defRPr sz="2400" b="1">
                      <a:uFill>
                        <a:solidFill>
                          <a:srgbClr val="000000"/>
                        </a:solidFill>
                      </a:uFill>
                      <a:latin typeface="Tahoma"/>
                      <a:ea typeface="Tahoma"/>
                      <a:cs typeface="Tahoma"/>
                      <a:sym typeface="Tahoma"/>
                    </a:defRPr>
                  </a:pPr>
                  <a:endParaRPr/>
                </a:p>
              </p:txBody>
            </p:sp>
            <p:sp>
              <p:nvSpPr>
                <p:cNvPr id="1822" name="Rectangle"/>
                <p:cNvSpPr/>
                <p:nvPr/>
              </p:nvSpPr>
              <p:spPr>
                <a:xfrm>
                  <a:off x="1561508" y="699168"/>
                  <a:ext cx="138964" cy="124288"/>
                </a:xfrm>
                <a:prstGeom prst="rect">
                  <a:avLst/>
                </a:prstGeom>
                <a:solidFill>
                  <a:srgbClr val="253A6C"/>
                </a:solidFill>
                <a:ln w="9525" cap="flat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38100" tIns="38100" rIns="38100" bIns="38100" numCol="1" anchor="t">
                  <a:noAutofit/>
                </a:bodyPr>
                <a:lstStyle/>
                <a:p>
                  <a:pPr algn="l" defTabSz="914400">
                    <a:buClr>
                      <a:srgbClr val="000000"/>
                    </a:buClr>
                    <a:defRPr sz="2400" b="1">
                      <a:uFill>
                        <a:solidFill>
                          <a:srgbClr val="000000"/>
                        </a:solidFill>
                      </a:uFill>
                      <a:latin typeface="Tahoma"/>
                      <a:ea typeface="Tahoma"/>
                      <a:cs typeface="Tahoma"/>
                      <a:sym typeface="Tahoma"/>
                    </a:defRPr>
                  </a:pPr>
                  <a:endParaRPr/>
                </a:p>
              </p:txBody>
            </p:sp>
            <p:sp>
              <p:nvSpPr>
                <p:cNvPr id="1823" name="Rectangle"/>
                <p:cNvSpPr/>
                <p:nvPr/>
              </p:nvSpPr>
              <p:spPr>
                <a:xfrm>
                  <a:off x="1872696" y="750805"/>
                  <a:ext cx="138964" cy="124288"/>
                </a:xfrm>
                <a:prstGeom prst="rect">
                  <a:avLst/>
                </a:prstGeom>
                <a:solidFill>
                  <a:srgbClr val="253A6C"/>
                </a:solidFill>
                <a:ln w="9525" cap="flat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38100" tIns="38100" rIns="38100" bIns="38100" numCol="1" anchor="t">
                  <a:noAutofit/>
                </a:bodyPr>
                <a:lstStyle/>
                <a:p>
                  <a:pPr algn="l" defTabSz="914400">
                    <a:buClr>
                      <a:srgbClr val="000000"/>
                    </a:buClr>
                    <a:defRPr sz="2400" b="1">
                      <a:uFill>
                        <a:solidFill>
                          <a:srgbClr val="000000"/>
                        </a:solidFill>
                      </a:uFill>
                      <a:latin typeface="Tahoma"/>
                      <a:ea typeface="Tahoma"/>
                      <a:cs typeface="Tahoma"/>
                      <a:sym typeface="Tahoma"/>
                    </a:defRPr>
                  </a:pPr>
                  <a:endParaRPr/>
                </a:p>
              </p:txBody>
            </p:sp>
            <p:sp>
              <p:nvSpPr>
                <p:cNvPr id="1824" name="Rectangle"/>
                <p:cNvSpPr/>
                <p:nvPr/>
              </p:nvSpPr>
              <p:spPr>
                <a:xfrm>
                  <a:off x="1668066" y="940048"/>
                  <a:ext cx="141822" cy="121463"/>
                </a:xfrm>
                <a:prstGeom prst="rect">
                  <a:avLst/>
                </a:prstGeom>
                <a:solidFill>
                  <a:srgbClr val="253A6C"/>
                </a:solidFill>
                <a:ln w="9525" cap="flat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38100" tIns="38100" rIns="38100" bIns="38100" numCol="1" anchor="t">
                  <a:noAutofit/>
                </a:bodyPr>
                <a:lstStyle/>
                <a:p>
                  <a:pPr algn="l" defTabSz="914400">
                    <a:buClr>
                      <a:srgbClr val="000000"/>
                    </a:buClr>
                    <a:defRPr sz="2400" b="1">
                      <a:uFill>
                        <a:solidFill>
                          <a:srgbClr val="000000"/>
                        </a:solidFill>
                      </a:uFill>
                      <a:latin typeface="Tahoma"/>
                      <a:ea typeface="Tahoma"/>
                      <a:cs typeface="Tahoma"/>
                      <a:sym typeface="Tahoma"/>
                    </a:defRPr>
                  </a:pPr>
                  <a:endParaRPr/>
                </a:p>
              </p:txBody>
            </p:sp>
            <p:sp>
              <p:nvSpPr>
                <p:cNvPr id="1825" name="Rectangle"/>
                <p:cNvSpPr/>
                <p:nvPr/>
              </p:nvSpPr>
              <p:spPr>
                <a:xfrm>
                  <a:off x="1416457" y="1023154"/>
                  <a:ext cx="141822" cy="121463"/>
                </a:xfrm>
                <a:prstGeom prst="rect">
                  <a:avLst/>
                </a:prstGeom>
                <a:solidFill>
                  <a:srgbClr val="253A6C"/>
                </a:solidFill>
                <a:ln w="9525" cap="flat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38100" tIns="38100" rIns="38100" bIns="38100" numCol="1" anchor="t">
                  <a:noAutofit/>
                </a:bodyPr>
                <a:lstStyle/>
                <a:p>
                  <a:pPr algn="l" defTabSz="914400">
                    <a:buClr>
                      <a:srgbClr val="000000"/>
                    </a:buClr>
                    <a:defRPr sz="2400" b="1">
                      <a:uFill>
                        <a:solidFill>
                          <a:srgbClr val="000000"/>
                        </a:solidFill>
                      </a:uFill>
                      <a:latin typeface="Tahoma"/>
                      <a:ea typeface="Tahoma"/>
                      <a:cs typeface="Tahoma"/>
                      <a:sym typeface="Tahoma"/>
                    </a:defRPr>
                  </a:pPr>
                  <a:endParaRPr/>
                </a:p>
              </p:txBody>
            </p:sp>
            <p:sp>
              <p:nvSpPr>
                <p:cNvPr id="1826" name="Rectangle"/>
                <p:cNvSpPr/>
                <p:nvPr/>
              </p:nvSpPr>
              <p:spPr>
                <a:xfrm>
                  <a:off x="1152948" y="896525"/>
                  <a:ext cx="141822" cy="121462"/>
                </a:xfrm>
                <a:prstGeom prst="rect">
                  <a:avLst/>
                </a:prstGeom>
                <a:solidFill>
                  <a:srgbClr val="253A6C"/>
                </a:solidFill>
                <a:ln w="9525" cap="flat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38100" tIns="38100" rIns="38100" bIns="38100" numCol="1" anchor="t">
                  <a:noAutofit/>
                </a:bodyPr>
                <a:lstStyle/>
                <a:p>
                  <a:pPr algn="l" defTabSz="914400">
                    <a:buClr>
                      <a:srgbClr val="000000"/>
                    </a:buClr>
                    <a:defRPr sz="2400" b="1">
                      <a:uFill>
                        <a:solidFill>
                          <a:srgbClr val="000000"/>
                        </a:solidFill>
                      </a:uFill>
                      <a:latin typeface="Tahoma"/>
                      <a:ea typeface="Tahoma"/>
                      <a:cs typeface="Tahoma"/>
                      <a:sym typeface="Tahoma"/>
                    </a:defRPr>
                  </a:pPr>
                  <a:endParaRPr/>
                </a:p>
              </p:txBody>
            </p:sp>
            <p:sp>
              <p:nvSpPr>
                <p:cNvPr id="1827" name="Rectangle"/>
                <p:cNvSpPr/>
                <p:nvPr/>
              </p:nvSpPr>
              <p:spPr>
                <a:xfrm>
                  <a:off x="1352690" y="766039"/>
                  <a:ext cx="141822" cy="124288"/>
                </a:xfrm>
                <a:prstGeom prst="rect">
                  <a:avLst/>
                </a:prstGeom>
                <a:solidFill>
                  <a:srgbClr val="253A6C"/>
                </a:solidFill>
                <a:ln w="9525" cap="flat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38100" tIns="38100" rIns="38100" bIns="38100" numCol="1" anchor="t">
                  <a:noAutofit/>
                </a:bodyPr>
                <a:lstStyle/>
                <a:p>
                  <a:pPr algn="l" defTabSz="914400">
                    <a:buClr>
                      <a:srgbClr val="000000"/>
                    </a:buClr>
                    <a:defRPr sz="2400" b="1">
                      <a:uFill>
                        <a:solidFill>
                          <a:srgbClr val="000000"/>
                        </a:solidFill>
                      </a:uFill>
                      <a:latin typeface="Tahoma"/>
                      <a:ea typeface="Tahoma"/>
                      <a:cs typeface="Tahoma"/>
                      <a:sym typeface="Tahoma"/>
                    </a:defRPr>
                  </a:pPr>
                  <a:endParaRPr/>
                </a:p>
              </p:txBody>
            </p:sp>
            <p:sp>
              <p:nvSpPr>
                <p:cNvPr id="1828" name="Rectangle"/>
                <p:cNvSpPr/>
                <p:nvPr/>
              </p:nvSpPr>
              <p:spPr>
                <a:xfrm>
                  <a:off x="1349410" y="203099"/>
                  <a:ext cx="138965" cy="124287"/>
                </a:xfrm>
                <a:prstGeom prst="rect">
                  <a:avLst/>
                </a:prstGeom>
                <a:solidFill>
                  <a:srgbClr val="253A6C"/>
                </a:solidFill>
                <a:ln w="9525" cap="flat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38100" tIns="38100" rIns="38100" bIns="38100" numCol="1" anchor="t">
                  <a:noAutofit/>
                </a:bodyPr>
                <a:lstStyle/>
                <a:p>
                  <a:pPr algn="l" defTabSz="914400">
                    <a:buClr>
                      <a:srgbClr val="000000"/>
                    </a:buClr>
                    <a:defRPr sz="2400" b="1">
                      <a:uFill>
                        <a:solidFill>
                          <a:srgbClr val="000000"/>
                        </a:solidFill>
                      </a:uFill>
                      <a:latin typeface="Tahoma"/>
                      <a:ea typeface="Tahoma"/>
                      <a:cs typeface="Tahoma"/>
                      <a:sym typeface="Tahoma"/>
                    </a:defRPr>
                  </a:pPr>
                  <a:endParaRPr/>
                </a:p>
              </p:txBody>
            </p:sp>
            <p:sp>
              <p:nvSpPr>
                <p:cNvPr id="1829" name="Rectangle"/>
                <p:cNvSpPr/>
                <p:nvPr/>
              </p:nvSpPr>
              <p:spPr>
                <a:xfrm>
                  <a:off x="1920526" y="982944"/>
                  <a:ext cx="141822" cy="121464"/>
                </a:xfrm>
                <a:prstGeom prst="rect">
                  <a:avLst/>
                </a:prstGeom>
                <a:solidFill>
                  <a:srgbClr val="253A6C"/>
                </a:solidFill>
                <a:ln w="9525" cap="flat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38100" tIns="38100" rIns="38100" bIns="38100" numCol="1" anchor="t">
                  <a:noAutofit/>
                </a:bodyPr>
                <a:lstStyle/>
                <a:p>
                  <a:pPr algn="l" defTabSz="914400">
                    <a:buClr>
                      <a:srgbClr val="000000"/>
                    </a:buClr>
                    <a:defRPr sz="2400" b="1">
                      <a:uFill>
                        <a:solidFill>
                          <a:srgbClr val="000000"/>
                        </a:solidFill>
                      </a:uFill>
                      <a:latin typeface="Tahoma"/>
                      <a:ea typeface="Tahoma"/>
                      <a:cs typeface="Tahoma"/>
                      <a:sym typeface="Tahoma"/>
                    </a:defRPr>
                  </a:pPr>
                  <a:endParaRPr/>
                </a:p>
              </p:txBody>
            </p:sp>
            <p:sp>
              <p:nvSpPr>
                <p:cNvPr id="1830" name="Rectangle"/>
                <p:cNvSpPr/>
                <p:nvPr/>
              </p:nvSpPr>
              <p:spPr>
                <a:xfrm>
                  <a:off x="1586911" y="281274"/>
                  <a:ext cx="138965" cy="121462"/>
                </a:xfrm>
                <a:prstGeom prst="rect">
                  <a:avLst/>
                </a:prstGeom>
                <a:solidFill>
                  <a:srgbClr val="253A6C"/>
                </a:solidFill>
                <a:ln w="9525" cap="flat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38100" tIns="38100" rIns="38100" bIns="38100" numCol="1" anchor="t">
                  <a:noAutofit/>
                </a:bodyPr>
                <a:lstStyle/>
                <a:p>
                  <a:pPr algn="l" defTabSz="914400">
                    <a:buClr>
                      <a:srgbClr val="000000"/>
                    </a:buClr>
                    <a:defRPr sz="2400" b="1">
                      <a:uFill>
                        <a:solidFill>
                          <a:srgbClr val="000000"/>
                        </a:solidFill>
                      </a:uFill>
                      <a:latin typeface="Tahoma"/>
                      <a:ea typeface="Tahoma"/>
                      <a:cs typeface="Tahoma"/>
                      <a:sym typeface="Tahoma"/>
                    </a:defRPr>
                  </a:pPr>
                  <a:endParaRPr/>
                </a:p>
              </p:txBody>
            </p:sp>
            <p:sp>
              <p:nvSpPr>
                <p:cNvPr id="1831" name="Rectangle"/>
                <p:cNvSpPr/>
                <p:nvPr/>
              </p:nvSpPr>
              <p:spPr>
                <a:xfrm>
                  <a:off x="1117513" y="111877"/>
                  <a:ext cx="138965" cy="124288"/>
                </a:xfrm>
                <a:prstGeom prst="rect">
                  <a:avLst/>
                </a:prstGeom>
                <a:solidFill>
                  <a:srgbClr val="253A6C"/>
                </a:solidFill>
                <a:ln w="9525" cap="flat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38100" tIns="38100" rIns="38100" bIns="38100" numCol="1" anchor="t">
                  <a:noAutofit/>
                </a:bodyPr>
                <a:lstStyle/>
                <a:p>
                  <a:pPr algn="l" defTabSz="914400">
                    <a:buClr>
                      <a:srgbClr val="000000"/>
                    </a:buClr>
                    <a:defRPr sz="2400" b="1">
                      <a:uFill>
                        <a:solidFill>
                          <a:srgbClr val="000000"/>
                        </a:solidFill>
                      </a:uFill>
                      <a:latin typeface="Tahoma"/>
                      <a:ea typeface="Tahoma"/>
                      <a:cs typeface="Tahoma"/>
                      <a:sym typeface="Tahoma"/>
                    </a:defRPr>
                  </a:pPr>
                  <a:endParaRPr/>
                </a:p>
              </p:txBody>
            </p:sp>
            <p:sp>
              <p:nvSpPr>
                <p:cNvPr id="1832" name="Rectangle"/>
                <p:cNvSpPr/>
                <p:nvPr/>
              </p:nvSpPr>
              <p:spPr>
                <a:xfrm>
                  <a:off x="1393578" y="499953"/>
                  <a:ext cx="138965" cy="121462"/>
                </a:xfrm>
                <a:prstGeom prst="rect">
                  <a:avLst/>
                </a:prstGeom>
                <a:solidFill>
                  <a:srgbClr val="253A6C"/>
                </a:solidFill>
                <a:ln w="9525" cap="flat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38100" tIns="38100" rIns="38100" bIns="38100" numCol="1" anchor="t">
                  <a:noAutofit/>
                </a:bodyPr>
                <a:lstStyle/>
                <a:p>
                  <a:pPr algn="l" defTabSz="914400">
                    <a:buClr>
                      <a:srgbClr val="000000"/>
                    </a:buClr>
                    <a:defRPr sz="2400" b="1">
                      <a:uFill>
                        <a:solidFill>
                          <a:srgbClr val="000000"/>
                        </a:solidFill>
                      </a:uFill>
                      <a:latin typeface="Tahoma"/>
                      <a:ea typeface="Tahoma"/>
                      <a:cs typeface="Tahoma"/>
                      <a:sym typeface="Tahoma"/>
                    </a:defRPr>
                  </a:pPr>
                  <a:endParaRPr/>
                </a:p>
              </p:txBody>
            </p:sp>
            <p:sp>
              <p:nvSpPr>
                <p:cNvPr id="1833" name="Rectangle"/>
                <p:cNvSpPr/>
                <p:nvPr/>
              </p:nvSpPr>
              <p:spPr>
                <a:xfrm>
                  <a:off x="1726102" y="504590"/>
                  <a:ext cx="138965" cy="121463"/>
                </a:xfrm>
                <a:prstGeom prst="rect">
                  <a:avLst/>
                </a:prstGeom>
                <a:solidFill>
                  <a:srgbClr val="253A6C"/>
                </a:solidFill>
                <a:ln w="9525" cap="flat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38100" tIns="38100" rIns="38100" bIns="38100" numCol="1" anchor="t">
                  <a:noAutofit/>
                </a:bodyPr>
                <a:lstStyle/>
                <a:p>
                  <a:pPr algn="l" defTabSz="914400">
                    <a:buClr>
                      <a:srgbClr val="000000"/>
                    </a:buClr>
                    <a:defRPr sz="2400" b="1">
                      <a:uFill>
                        <a:solidFill>
                          <a:srgbClr val="000000"/>
                        </a:solidFill>
                      </a:uFill>
                      <a:latin typeface="Tahoma"/>
                      <a:ea typeface="Tahoma"/>
                      <a:cs typeface="Tahoma"/>
                      <a:sym typeface="Tahoma"/>
                    </a:defRPr>
                  </a:pPr>
                  <a:endParaRPr/>
                </a:p>
              </p:txBody>
            </p:sp>
            <p:sp>
              <p:nvSpPr>
                <p:cNvPr id="1834" name="Triangle"/>
                <p:cNvSpPr/>
                <p:nvPr/>
              </p:nvSpPr>
              <p:spPr>
                <a:xfrm>
                  <a:off x="426076" y="571136"/>
                  <a:ext cx="157194" cy="152535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21600" y="21600"/>
                      </a:moveTo>
                      <a:lnTo>
                        <a:pt x="10996" y="0"/>
                      </a:lnTo>
                      <a:lnTo>
                        <a:pt x="0" y="21600"/>
                      </a:lnTo>
                      <a:lnTo>
                        <a:pt x="21600" y="2160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 w="9525" cap="flat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algn="l" defTabSz="457200">
                    <a:buClr>
                      <a:srgbClr val="000000"/>
                    </a:buClr>
                    <a:defRPr sz="1200"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  <a:endParaRPr/>
                </a:p>
              </p:txBody>
            </p:sp>
            <p:sp>
              <p:nvSpPr>
                <p:cNvPr id="1835" name="Triangle"/>
                <p:cNvSpPr/>
                <p:nvPr/>
              </p:nvSpPr>
              <p:spPr>
                <a:xfrm>
                  <a:off x="556142" y="168151"/>
                  <a:ext cx="154335" cy="152536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21600" y="21600"/>
                      </a:moveTo>
                      <a:lnTo>
                        <a:pt x="10800" y="0"/>
                      </a:lnTo>
                      <a:lnTo>
                        <a:pt x="0" y="21600"/>
                      </a:lnTo>
                      <a:lnTo>
                        <a:pt x="21600" y="2160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 w="9525" cap="flat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algn="l" defTabSz="457200">
                    <a:buClr>
                      <a:srgbClr val="000000"/>
                    </a:buClr>
                    <a:defRPr sz="1200"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  <a:endParaRPr/>
                </a:p>
              </p:txBody>
            </p:sp>
            <p:sp>
              <p:nvSpPr>
                <p:cNvPr id="1836" name="Triangle"/>
                <p:cNvSpPr/>
                <p:nvPr/>
              </p:nvSpPr>
              <p:spPr>
                <a:xfrm>
                  <a:off x="845614" y="832280"/>
                  <a:ext cx="157194" cy="155360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21600" y="21600"/>
                      </a:moveTo>
                      <a:lnTo>
                        <a:pt x="10996" y="0"/>
                      </a:lnTo>
                      <a:lnTo>
                        <a:pt x="0" y="21600"/>
                      </a:lnTo>
                      <a:lnTo>
                        <a:pt x="21600" y="2160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 w="9525" cap="flat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algn="l" defTabSz="457200">
                    <a:buClr>
                      <a:srgbClr val="000000"/>
                    </a:buClr>
                    <a:defRPr sz="1200"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  <a:endParaRPr/>
                </a:p>
              </p:txBody>
            </p:sp>
            <p:sp>
              <p:nvSpPr>
                <p:cNvPr id="1837" name="Triangle"/>
                <p:cNvSpPr/>
                <p:nvPr/>
              </p:nvSpPr>
              <p:spPr>
                <a:xfrm>
                  <a:off x="45566" y="868360"/>
                  <a:ext cx="154335" cy="155359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21600" y="21600"/>
                      </a:moveTo>
                      <a:lnTo>
                        <a:pt x="10800" y="0"/>
                      </a:lnTo>
                      <a:lnTo>
                        <a:pt x="0" y="21600"/>
                      </a:lnTo>
                      <a:lnTo>
                        <a:pt x="21600" y="2160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 w="9525" cap="flat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algn="l" defTabSz="457200">
                    <a:buClr>
                      <a:srgbClr val="000000"/>
                    </a:buClr>
                    <a:defRPr sz="1200"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  <a:endParaRPr/>
                </a:p>
              </p:txBody>
            </p:sp>
            <p:sp>
              <p:nvSpPr>
                <p:cNvPr id="1838" name="Triangle"/>
                <p:cNvSpPr/>
                <p:nvPr/>
              </p:nvSpPr>
              <p:spPr>
                <a:xfrm>
                  <a:off x="279118" y="823008"/>
                  <a:ext cx="157191" cy="152535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21600" y="21600"/>
                      </a:moveTo>
                      <a:lnTo>
                        <a:pt x="10996" y="0"/>
                      </a:lnTo>
                      <a:lnTo>
                        <a:pt x="0" y="21600"/>
                      </a:lnTo>
                      <a:lnTo>
                        <a:pt x="21600" y="2160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 w="9525" cap="flat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algn="l" defTabSz="457200">
                    <a:buClr>
                      <a:srgbClr val="000000"/>
                    </a:buClr>
                    <a:defRPr sz="1200"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  <a:endParaRPr/>
                </a:p>
              </p:txBody>
            </p:sp>
            <p:sp>
              <p:nvSpPr>
                <p:cNvPr id="1839" name="Triangle"/>
                <p:cNvSpPr/>
                <p:nvPr/>
              </p:nvSpPr>
              <p:spPr>
                <a:xfrm>
                  <a:off x="327557" y="320312"/>
                  <a:ext cx="154335" cy="152535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21600" y="21600"/>
                      </a:moveTo>
                      <a:lnTo>
                        <a:pt x="10800" y="0"/>
                      </a:lnTo>
                      <a:lnTo>
                        <a:pt x="0" y="21600"/>
                      </a:lnTo>
                      <a:lnTo>
                        <a:pt x="21600" y="2160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 w="9525" cap="flat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algn="l" defTabSz="457200">
                    <a:buClr>
                      <a:srgbClr val="000000"/>
                    </a:buClr>
                    <a:defRPr sz="1200"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  <a:endParaRPr/>
                </a:p>
              </p:txBody>
            </p:sp>
            <p:sp>
              <p:nvSpPr>
                <p:cNvPr id="1840" name="Triangle"/>
                <p:cNvSpPr/>
                <p:nvPr/>
              </p:nvSpPr>
              <p:spPr>
                <a:xfrm>
                  <a:off x="865727" y="372337"/>
                  <a:ext cx="154335" cy="152535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21600" y="21600"/>
                      </a:moveTo>
                      <a:lnTo>
                        <a:pt x="10800" y="0"/>
                      </a:lnTo>
                      <a:lnTo>
                        <a:pt x="0" y="21600"/>
                      </a:lnTo>
                      <a:lnTo>
                        <a:pt x="21600" y="2160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 w="9525" cap="flat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algn="l" defTabSz="457200">
                    <a:buClr>
                      <a:srgbClr val="000000"/>
                    </a:buClr>
                    <a:defRPr sz="1200"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  <a:endParaRPr/>
                </a:p>
              </p:txBody>
            </p:sp>
            <p:sp>
              <p:nvSpPr>
                <p:cNvPr id="1841" name="Triangle"/>
                <p:cNvSpPr/>
                <p:nvPr/>
              </p:nvSpPr>
              <p:spPr>
                <a:xfrm>
                  <a:off x="605611" y="388581"/>
                  <a:ext cx="154335" cy="152535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21600" y="21600"/>
                      </a:moveTo>
                      <a:lnTo>
                        <a:pt x="10800" y="0"/>
                      </a:lnTo>
                      <a:lnTo>
                        <a:pt x="0" y="21600"/>
                      </a:lnTo>
                      <a:lnTo>
                        <a:pt x="21600" y="2160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 w="9525" cap="flat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algn="l" defTabSz="457200">
                    <a:buClr>
                      <a:srgbClr val="000000"/>
                    </a:buClr>
                    <a:defRPr sz="1200"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  <a:endParaRPr/>
                </a:p>
              </p:txBody>
            </p:sp>
            <p:sp>
              <p:nvSpPr>
                <p:cNvPr id="1842" name="Triangle"/>
                <p:cNvSpPr/>
                <p:nvPr/>
              </p:nvSpPr>
              <p:spPr>
                <a:xfrm>
                  <a:off x="134798" y="570028"/>
                  <a:ext cx="154335" cy="152535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21600" y="21600"/>
                      </a:moveTo>
                      <a:lnTo>
                        <a:pt x="10800" y="0"/>
                      </a:lnTo>
                      <a:lnTo>
                        <a:pt x="0" y="21600"/>
                      </a:lnTo>
                      <a:lnTo>
                        <a:pt x="21600" y="2160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 w="9525" cap="flat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algn="l" defTabSz="457200">
                    <a:buClr>
                      <a:srgbClr val="000000"/>
                    </a:buClr>
                    <a:defRPr sz="1200"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  <a:endParaRPr/>
                </a:p>
              </p:txBody>
            </p:sp>
            <p:sp>
              <p:nvSpPr>
                <p:cNvPr id="1843" name="Triangle"/>
                <p:cNvSpPr/>
                <p:nvPr/>
              </p:nvSpPr>
              <p:spPr>
                <a:xfrm>
                  <a:off x="129616" y="1127527"/>
                  <a:ext cx="148618" cy="146886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21600" y="21600"/>
                      </a:moveTo>
                      <a:lnTo>
                        <a:pt x="10800" y="0"/>
                      </a:lnTo>
                      <a:lnTo>
                        <a:pt x="0" y="21600"/>
                      </a:lnTo>
                      <a:lnTo>
                        <a:pt x="21600" y="2160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 w="9525" cap="flat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algn="l" defTabSz="457200">
                    <a:buClr>
                      <a:srgbClr val="000000"/>
                    </a:buClr>
                    <a:defRPr sz="1200"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  <a:endParaRPr/>
                </a:p>
              </p:txBody>
            </p:sp>
            <p:sp>
              <p:nvSpPr>
                <p:cNvPr id="1844" name="Triangle"/>
                <p:cNvSpPr/>
                <p:nvPr/>
              </p:nvSpPr>
              <p:spPr>
                <a:xfrm>
                  <a:off x="490552" y="997390"/>
                  <a:ext cx="148619" cy="146886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21600" y="21600"/>
                      </a:moveTo>
                      <a:lnTo>
                        <a:pt x="10800" y="0"/>
                      </a:lnTo>
                      <a:lnTo>
                        <a:pt x="0" y="21600"/>
                      </a:lnTo>
                      <a:lnTo>
                        <a:pt x="21600" y="2160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 w="9525" cap="flat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algn="l" defTabSz="457200">
                    <a:buClr>
                      <a:srgbClr val="000000"/>
                    </a:buClr>
                    <a:defRPr sz="1200"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  <a:endParaRPr/>
                </a:p>
              </p:txBody>
            </p:sp>
            <p:sp>
              <p:nvSpPr>
                <p:cNvPr id="1845" name="Triangle"/>
                <p:cNvSpPr/>
                <p:nvPr/>
              </p:nvSpPr>
              <p:spPr>
                <a:xfrm>
                  <a:off x="607870" y="785952"/>
                  <a:ext cx="148619" cy="146885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21600" y="21600"/>
                      </a:moveTo>
                      <a:lnTo>
                        <a:pt x="10800" y="0"/>
                      </a:lnTo>
                      <a:lnTo>
                        <a:pt x="0" y="21600"/>
                      </a:lnTo>
                      <a:lnTo>
                        <a:pt x="21600" y="2160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 w="9525" cap="flat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algn="l" defTabSz="457200">
                    <a:buClr>
                      <a:srgbClr val="000000"/>
                    </a:buClr>
                    <a:defRPr sz="1200"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  <a:endParaRPr/>
                </a:p>
              </p:txBody>
            </p:sp>
            <p:sp>
              <p:nvSpPr>
                <p:cNvPr id="1846" name="Triangle"/>
                <p:cNvSpPr/>
                <p:nvPr/>
              </p:nvSpPr>
              <p:spPr>
                <a:xfrm>
                  <a:off x="816439" y="101895"/>
                  <a:ext cx="145762" cy="146886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21600" y="21600"/>
                      </a:moveTo>
                      <a:lnTo>
                        <a:pt x="11012" y="0"/>
                      </a:lnTo>
                      <a:lnTo>
                        <a:pt x="0" y="21600"/>
                      </a:lnTo>
                      <a:lnTo>
                        <a:pt x="21600" y="2160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 w="9525" cap="flat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algn="l" defTabSz="457200">
                    <a:buClr>
                      <a:srgbClr val="000000"/>
                    </a:buClr>
                    <a:defRPr sz="1200"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  <a:endParaRPr/>
                </a:p>
              </p:txBody>
            </p:sp>
            <p:sp>
              <p:nvSpPr>
                <p:cNvPr id="1847" name="Triangle"/>
                <p:cNvSpPr/>
                <p:nvPr/>
              </p:nvSpPr>
              <p:spPr>
                <a:xfrm>
                  <a:off x="779737" y="618773"/>
                  <a:ext cx="145761" cy="146886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21600" y="21600"/>
                      </a:moveTo>
                      <a:lnTo>
                        <a:pt x="11012" y="0"/>
                      </a:lnTo>
                      <a:lnTo>
                        <a:pt x="0" y="21600"/>
                      </a:lnTo>
                      <a:lnTo>
                        <a:pt x="21600" y="2160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 w="9525" cap="flat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algn="l" defTabSz="457200">
                    <a:buClr>
                      <a:srgbClr val="000000"/>
                    </a:buClr>
                    <a:defRPr sz="1200"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  <a:endParaRPr/>
                </a:p>
              </p:txBody>
            </p:sp>
            <p:sp>
              <p:nvSpPr>
                <p:cNvPr id="1848" name="Circle"/>
                <p:cNvSpPr/>
                <p:nvPr/>
              </p:nvSpPr>
              <p:spPr>
                <a:xfrm>
                  <a:off x="948083" y="1599853"/>
                  <a:ext cx="125753" cy="121463"/>
                </a:xfrm>
                <a:prstGeom prst="ellipse">
                  <a:avLst/>
                </a:prstGeom>
                <a:solidFill>
                  <a:srgbClr val="FFA400"/>
                </a:solidFill>
                <a:ln w="9525" cap="flat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algn="l" defTabSz="457200">
                    <a:buClr>
                      <a:srgbClr val="000000"/>
                    </a:buClr>
                    <a:defRPr sz="1200"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  <a:endParaRPr/>
                </a:p>
              </p:txBody>
            </p:sp>
            <p:sp>
              <p:nvSpPr>
                <p:cNvPr id="1849" name="Circle"/>
                <p:cNvSpPr/>
                <p:nvPr/>
              </p:nvSpPr>
              <p:spPr>
                <a:xfrm>
                  <a:off x="635040" y="1548555"/>
                  <a:ext cx="122897" cy="124287"/>
                </a:xfrm>
                <a:prstGeom prst="ellipse">
                  <a:avLst/>
                </a:prstGeom>
                <a:solidFill>
                  <a:srgbClr val="FFD67E"/>
                </a:solidFill>
                <a:ln w="9525" cap="flat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algn="l" defTabSz="457200">
                    <a:buClr>
                      <a:srgbClr val="000000"/>
                    </a:buClr>
                    <a:defRPr sz="1200"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  <a:endParaRPr/>
                </a:p>
              </p:txBody>
            </p:sp>
            <p:sp>
              <p:nvSpPr>
                <p:cNvPr id="1850" name="Circle"/>
                <p:cNvSpPr/>
                <p:nvPr/>
              </p:nvSpPr>
              <p:spPr>
                <a:xfrm>
                  <a:off x="486082" y="1384252"/>
                  <a:ext cx="122897" cy="124287"/>
                </a:xfrm>
                <a:prstGeom prst="ellipse">
                  <a:avLst/>
                </a:prstGeom>
                <a:solidFill>
                  <a:srgbClr val="FFD67E"/>
                </a:solidFill>
                <a:ln w="9525" cap="flat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algn="l" defTabSz="457200">
                    <a:buClr>
                      <a:srgbClr val="000000"/>
                    </a:buClr>
                    <a:defRPr sz="1200"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  <a:endParaRPr/>
                </a:p>
              </p:txBody>
            </p:sp>
            <p:sp>
              <p:nvSpPr>
                <p:cNvPr id="1851" name="Circle"/>
                <p:cNvSpPr/>
                <p:nvPr/>
              </p:nvSpPr>
              <p:spPr>
                <a:xfrm>
                  <a:off x="771005" y="1796755"/>
                  <a:ext cx="122897" cy="121463"/>
                </a:xfrm>
                <a:prstGeom prst="ellipse">
                  <a:avLst/>
                </a:prstGeom>
                <a:solidFill>
                  <a:srgbClr val="FFA400"/>
                </a:solidFill>
                <a:ln w="9525" cap="flat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algn="l" defTabSz="457200">
                    <a:buClr>
                      <a:srgbClr val="000000"/>
                    </a:buClr>
                    <a:defRPr sz="1200"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  <a:endParaRPr/>
                </a:p>
              </p:txBody>
            </p:sp>
            <p:sp>
              <p:nvSpPr>
                <p:cNvPr id="1852" name="Circle"/>
                <p:cNvSpPr/>
                <p:nvPr/>
              </p:nvSpPr>
              <p:spPr>
                <a:xfrm>
                  <a:off x="1008942" y="1150569"/>
                  <a:ext cx="125753" cy="124288"/>
                </a:xfrm>
                <a:prstGeom prst="ellipse">
                  <a:avLst/>
                </a:prstGeom>
                <a:solidFill>
                  <a:srgbClr val="FFA400"/>
                </a:solidFill>
                <a:ln w="9525" cap="flat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algn="l" defTabSz="457200">
                    <a:buClr>
                      <a:srgbClr val="000000"/>
                    </a:buClr>
                    <a:defRPr sz="1200"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  <a:endParaRPr/>
                </a:p>
              </p:txBody>
            </p:sp>
            <p:sp>
              <p:nvSpPr>
                <p:cNvPr id="1853" name="Circle"/>
                <p:cNvSpPr/>
                <p:nvPr/>
              </p:nvSpPr>
              <p:spPr>
                <a:xfrm>
                  <a:off x="705960" y="1189962"/>
                  <a:ext cx="122896" cy="124287"/>
                </a:xfrm>
                <a:prstGeom prst="ellipse">
                  <a:avLst/>
                </a:prstGeom>
                <a:solidFill>
                  <a:srgbClr val="FFD67E"/>
                </a:solidFill>
                <a:ln w="9525" cap="flat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algn="l" defTabSz="457200">
                    <a:buClr>
                      <a:srgbClr val="000000"/>
                    </a:buClr>
                    <a:defRPr sz="1200"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  <a:endParaRPr/>
                </a:p>
              </p:txBody>
            </p:sp>
            <p:sp>
              <p:nvSpPr>
                <p:cNvPr id="1854" name="Shape"/>
                <p:cNvSpPr/>
                <p:nvPr/>
              </p:nvSpPr>
              <p:spPr>
                <a:xfrm>
                  <a:off x="1039971" y="1834871"/>
                  <a:ext cx="122896" cy="124288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21600" y="10800"/>
                      </a:moveTo>
                      <a:cubicBezTo>
                        <a:pt x="21600" y="16691"/>
                        <a:pt x="17079" y="21600"/>
                        <a:pt x="10549" y="21600"/>
                      </a:cubicBezTo>
                      <a:cubicBezTo>
                        <a:pt x="5023" y="21600"/>
                        <a:pt x="0" y="16691"/>
                        <a:pt x="0" y="10800"/>
                      </a:cubicBezTo>
                      <a:cubicBezTo>
                        <a:pt x="0" y="4909"/>
                        <a:pt x="5023" y="0"/>
                        <a:pt x="10549" y="0"/>
                      </a:cubicBezTo>
                      <a:cubicBezTo>
                        <a:pt x="17079" y="0"/>
                        <a:pt x="21600" y="4909"/>
                        <a:pt x="21600" y="10800"/>
                      </a:cubicBezTo>
                    </a:path>
                  </a:pathLst>
                </a:custGeom>
                <a:solidFill>
                  <a:srgbClr val="FFA400"/>
                </a:solidFill>
                <a:ln w="9525" cap="flat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algn="l" defTabSz="457200">
                    <a:buClr>
                      <a:srgbClr val="000000"/>
                    </a:buClr>
                    <a:defRPr sz="1200"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  <a:endParaRPr/>
                </a:p>
              </p:txBody>
            </p:sp>
            <p:sp>
              <p:nvSpPr>
                <p:cNvPr id="1855" name="Circle"/>
                <p:cNvSpPr/>
                <p:nvPr/>
              </p:nvSpPr>
              <p:spPr>
                <a:xfrm>
                  <a:off x="1731725" y="1471734"/>
                  <a:ext cx="122896" cy="124288"/>
                </a:xfrm>
                <a:prstGeom prst="ellipse">
                  <a:avLst/>
                </a:prstGeom>
                <a:solidFill>
                  <a:schemeClr val="accent6">
                    <a:hueOff val="-13368928"/>
                    <a:satOff val="50343"/>
                    <a:lumOff val="-1738"/>
                  </a:schemeClr>
                </a:solidFill>
                <a:ln w="9525" cap="flat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algn="l" defTabSz="457200">
                    <a:buClr>
                      <a:srgbClr val="000000"/>
                    </a:buClr>
                    <a:defRPr sz="1200"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  <a:endParaRPr/>
                </a:p>
              </p:txBody>
            </p:sp>
            <p:sp>
              <p:nvSpPr>
                <p:cNvPr id="1856" name="Circle"/>
                <p:cNvSpPr/>
                <p:nvPr/>
              </p:nvSpPr>
              <p:spPr>
                <a:xfrm>
                  <a:off x="430081" y="1629951"/>
                  <a:ext cx="125754" cy="124288"/>
                </a:xfrm>
                <a:prstGeom prst="ellipse">
                  <a:avLst/>
                </a:prstGeom>
                <a:solidFill>
                  <a:srgbClr val="FFD67E"/>
                </a:solidFill>
                <a:ln w="9525" cap="flat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algn="l" defTabSz="457200">
                    <a:buClr>
                      <a:srgbClr val="000000"/>
                    </a:buClr>
                    <a:defRPr sz="1200"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  <a:endParaRPr/>
                </a:p>
              </p:txBody>
            </p:sp>
            <p:sp>
              <p:nvSpPr>
                <p:cNvPr id="1857" name="Circle"/>
                <p:cNvSpPr/>
                <p:nvPr/>
              </p:nvSpPr>
              <p:spPr>
                <a:xfrm>
                  <a:off x="1201112" y="1533265"/>
                  <a:ext cx="125754" cy="121463"/>
                </a:xfrm>
                <a:prstGeom prst="ellipse">
                  <a:avLst/>
                </a:prstGeom>
                <a:solidFill>
                  <a:srgbClr val="FFA400"/>
                </a:solidFill>
                <a:ln w="9525" cap="flat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algn="l" defTabSz="457200">
                    <a:buClr>
                      <a:srgbClr val="000000"/>
                    </a:buClr>
                    <a:defRPr sz="1200"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  <a:endParaRPr/>
                </a:p>
              </p:txBody>
            </p:sp>
            <p:sp>
              <p:nvSpPr>
                <p:cNvPr id="1858" name="Shape"/>
                <p:cNvSpPr/>
                <p:nvPr/>
              </p:nvSpPr>
              <p:spPr>
                <a:xfrm>
                  <a:off x="1285787" y="1215316"/>
                  <a:ext cx="122897" cy="124288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21600" y="10800"/>
                      </a:moveTo>
                      <a:cubicBezTo>
                        <a:pt x="21600" y="16691"/>
                        <a:pt x="17079" y="21600"/>
                        <a:pt x="10549" y="21600"/>
                      </a:cubicBezTo>
                      <a:cubicBezTo>
                        <a:pt x="5023" y="21600"/>
                        <a:pt x="0" y="16691"/>
                        <a:pt x="0" y="10800"/>
                      </a:cubicBezTo>
                      <a:cubicBezTo>
                        <a:pt x="0" y="4909"/>
                        <a:pt x="5023" y="0"/>
                        <a:pt x="10549" y="0"/>
                      </a:cubicBezTo>
                      <a:cubicBezTo>
                        <a:pt x="17079" y="0"/>
                        <a:pt x="21600" y="4909"/>
                        <a:pt x="21600" y="10800"/>
                      </a:cubicBezTo>
                    </a:path>
                  </a:pathLst>
                </a:custGeom>
                <a:solidFill>
                  <a:schemeClr val="accent6">
                    <a:hueOff val="-13368928"/>
                    <a:satOff val="50343"/>
                    <a:lumOff val="-1738"/>
                  </a:schemeClr>
                </a:solidFill>
                <a:ln w="9525" cap="flat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algn="l" defTabSz="457200">
                    <a:buClr>
                      <a:srgbClr val="000000"/>
                    </a:buClr>
                    <a:defRPr sz="1200"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  <a:endParaRPr/>
                </a:p>
              </p:txBody>
            </p:sp>
            <p:sp>
              <p:nvSpPr>
                <p:cNvPr id="1859" name="Circle"/>
                <p:cNvSpPr/>
                <p:nvPr/>
              </p:nvSpPr>
              <p:spPr>
                <a:xfrm>
                  <a:off x="1468165" y="1373739"/>
                  <a:ext cx="125754" cy="124287"/>
                </a:xfrm>
                <a:prstGeom prst="ellipse">
                  <a:avLst/>
                </a:prstGeom>
                <a:solidFill>
                  <a:schemeClr val="accent6">
                    <a:hueOff val="-13368928"/>
                    <a:satOff val="50343"/>
                    <a:lumOff val="-1738"/>
                  </a:schemeClr>
                </a:solidFill>
                <a:ln w="9525" cap="flat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algn="l" defTabSz="457200">
                    <a:buClr>
                      <a:srgbClr val="000000"/>
                    </a:buClr>
                    <a:defRPr sz="1200"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  <a:endParaRPr/>
                </a:p>
              </p:txBody>
            </p:sp>
            <p:sp>
              <p:nvSpPr>
                <p:cNvPr id="1860" name="Circle"/>
                <p:cNvSpPr/>
                <p:nvPr/>
              </p:nvSpPr>
              <p:spPr>
                <a:xfrm>
                  <a:off x="1490495" y="1648290"/>
                  <a:ext cx="122897" cy="121463"/>
                </a:xfrm>
                <a:prstGeom prst="ellipse">
                  <a:avLst/>
                </a:prstGeom>
                <a:solidFill>
                  <a:schemeClr val="accent6">
                    <a:hueOff val="-13368928"/>
                    <a:satOff val="50343"/>
                    <a:lumOff val="-1738"/>
                  </a:schemeClr>
                </a:solidFill>
                <a:ln w="9525" cap="flat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algn="l" defTabSz="457200">
                    <a:buClr>
                      <a:srgbClr val="000000"/>
                    </a:buClr>
                    <a:defRPr sz="1200"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  <a:endParaRPr/>
                </a:p>
              </p:txBody>
            </p:sp>
            <p:sp>
              <p:nvSpPr>
                <p:cNvPr id="1861" name="Circle"/>
                <p:cNvSpPr/>
                <p:nvPr/>
              </p:nvSpPr>
              <p:spPr>
                <a:xfrm>
                  <a:off x="201322" y="1396290"/>
                  <a:ext cx="122897" cy="121463"/>
                </a:xfrm>
                <a:prstGeom prst="ellipse">
                  <a:avLst/>
                </a:prstGeom>
                <a:solidFill>
                  <a:srgbClr val="FFD67E"/>
                </a:solidFill>
                <a:ln w="9525" cap="flat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algn="l" defTabSz="457200">
                    <a:buClr>
                      <a:srgbClr val="000000"/>
                    </a:buClr>
                    <a:defRPr sz="1200"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  <a:endParaRPr/>
                </a:p>
              </p:txBody>
            </p:sp>
            <p:sp>
              <p:nvSpPr>
                <p:cNvPr id="1862" name="Shape"/>
                <p:cNvSpPr/>
                <p:nvPr/>
              </p:nvSpPr>
              <p:spPr>
                <a:xfrm>
                  <a:off x="1306665" y="1769537"/>
                  <a:ext cx="122895" cy="124288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21600" y="10800"/>
                      </a:moveTo>
                      <a:cubicBezTo>
                        <a:pt x="21600" y="16691"/>
                        <a:pt x="17079" y="21600"/>
                        <a:pt x="10549" y="21600"/>
                      </a:cubicBezTo>
                      <a:cubicBezTo>
                        <a:pt x="5023" y="21600"/>
                        <a:pt x="0" y="16691"/>
                        <a:pt x="0" y="10800"/>
                      </a:cubicBezTo>
                      <a:cubicBezTo>
                        <a:pt x="0" y="4909"/>
                        <a:pt x="5023" y="0"/>
                        <a:pt x="10549" y="0"/>
                      </a:cubicBezTo>
                      <a:cubicBezTo>
                        <a:pt x="17079" y="0"/>
                        <a:pt x="21600" y="4909"/>
                        <a:pt x="21600" y="10800"/>
                      </a:cubicBezTo>
                    </a:path>
                  </a:pathLst>
                </a:custGeom>
                <a:solidFill>
                  <a:srgbClr val="FFA400"/>
                </a:solidFill>
                <a:ln w="9525" cap="flat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algn="l" defTabSz="457200">
                    <a:buClr>
                      <a:srgbClr val="000000"/>
                    </a:buClr>
                    <a:defRPr sz="1200"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  <a:endParaRPr/>
                </a:p>
              </p:txBody>
            </p:sp>
            <p:sp>
              <p:nvSpPr>
                <p:cNvPr id="1863" name="Circle"/>
                <p:cNvSpPr/>
                <p:nvPr/>
              </p:nvSpPr>
              <p:spPr>
                <a:xfrm>
                  <a:off x="717918" y="1360754"/>
                  <a:ext cx="125753" cy="121463"/>
                </a:xfrm>
                <a:prstGeom prst="ellipse">
                  <a:avLst/>
                </a:prstGeom>
                <a:solidFill>
                  <a:srgbClr val="FFD67E"/>
                </a:solidFill>
                <a:ln w="9525" cap="flat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algn="l" defTabSz="457200">
                    <a:buClr>
                      <a:srgbClr val="000000"/>
                    </a:buClr>
                    <a:defRPr sz="1200"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  <a:endParaRPr/>
                </a:p>
              </p:txBody>
            </p:sp>
            <p:sp>
              <p:nvSpPr>
                <p:cNvPr id="1864" name="Oval"/>
                <p:cNvSpPr/>
                <p:nvPr/>
              </p:nvSpPr>
              <p:spPr>
                <a:xfrm>
                  <a:off x="0" y="-1"/>
                  <a:ext cx="2131264" cy="2036169"/>
                </a:xfrm>
                <a:prstGeom prst="ellipse">
                  <a:avLst/>
                </a:prstGeom>
                <a:noFill/>
                <a:ln w="9525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p:spPr>
              <p:txBody>
                <a:bodyPr wrap="square" lIns="38100" tIns="38100" rIns="38100" bIns="38100" numCol="1" anchor="t">
                  <a:noAutofit/>
                </a:bodyPr>
                <a:lstStyle/>
                <a:p>
                  <a:pPr algn="l" defTabSz="914400">
                    <a:buClr>
                      <a:srgbClr val="000000"/>
                    </a:buClr>
                    <a:defRPr sz="2400" b="1">
                      <a:solidFill>
                        <a:srgbClr val="FFFFFF"/>
                      </a:solidFill>
                      <a:uFill>
                        <a:solidFill>
                          <a:srgbClr val="FFFFFF"/>
                        </a:solidFill>
                      </a:uFill>
                      <a:latin typeface="Tahoma"/>
                      <a:ea typeface="Tahoma"/>
                      <a:cs typeface="Tahoma"/>
                      <a:sym typeface="Tahoma"/>
                    </a:defRPr>
                  </a:pPr>
                  <a:endParaRPr/>
                </a:p>
              </p:txBody>
            </p:sp>
            <p:sp>
              <p:nvSpPr>
                <p:cNvPr id="1865" name="Line"/>
                <p:cNvSpPr/>
                <p:nvPr/>
              </p:nvSpPr>
              <p:spPr>
                <a:xfrm>
                  <a:off x="1057703" y="1012506"/>
                  <a:ext cx="955366" cy="472525"/>
                </a:xfrm>
                <a:prstGeom prst="line">
                  <a:avLst/>
                </a:prstGeom>
                <a:noFill/>
                <a:ln w="9525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algn="l" defTabSz="457200">
                    <a:defRPr sz="1200"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  <a:endParaRPr/>
                </a:p>
              </p:txBody>
            </p:sp>
            <p:sp>
              <p:nvSpPr>
                <p:cNvPr id="1866" name="Line"/>
                <p:cNvSpPr/>
                <p:nvPr/>
              </p:nvSpPr>
              <p:spPr>
                <a:xfrm flipH="1">
                  <a:off x="72769" y="1016734"/>
                  <a:ext cx="992651" cy="377875"/>
                </a:xfrm>
                <a:prstGeom prst="line">
                  <a:avLst/>
                </a:prstGeom>
                <a:noFill/>
                <a:ln w="9525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algn="l" defTabSz="457200">
                    <a:defRPr sz="1200"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  <a:endParaRPr/>
                </a:p>
              </p:txBody>
            </p:sp>
            <p:sp>
              <p:nvSpPr>
                <p:cNvPr id="1867" name="Line"/>
                <p:cNvSpPr/>
                <p:nvPr/>
              </p:nvSpPr>
              <p:spPr>
                <a:xfrm flipV="1">
                  <a:off x="654627" y="1012260"/>
                  <a:ext cx="411567" cy="939553"/>
                </a:xfrm>
                <a:prstGeom prst="line">
                  <a:avLst/>
                </a:prstGeom>
                <a:noFill/>
                <a:ln w="9525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algn="l" defTabSz="457200">
                    <a:defRPr sz="1200"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  <a:endParaRPr/>
                </a:p>
              </p:txBody>
            </p:sp>
            <p:sp>
              <p:nvSpPr>
                <p:cNvPr id="1868" name="Line"/>
                <p:cNvSpPr/>
                <p:nvPr/>
              </p:nvSpPr>
              <p:spPr>
                <a:xfrm flipH="1" flipV="1">
                  <a:off x="1061656" y="1020004"/>
                  <a:ext cx="487020" cy="889586"/>
                </a:xfrm>
                <a:prstGeom prst="line">
                  <a:avLst/>
                </a:prstGeom>
                <a:noFill/>
                <a:ln w="9525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algn="l" defTabSz="457200">
                    <a:defRPr sz="1200"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  <a:endParaRPr/>
                </a:p>
              </p:txBody>
            </p:sp>
          </p:grpSp>
          <p:sp>
            <p:nvSpPr>
              <p:cNvPr id="1870" name="Shape"/>
              <p:cNvSpPr/>
              <p:nvPr/>
            </p:nvSpPr>
            <p:spPr>
              <a:xfrm>
                <a:off x="72404" y="1011730"/>
                <a:ext cx="1938314" cy="102902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19688" extrusionOk="0">
                    <a:moveTo>
                      <a:pt x="11040" y="0"/>
                    </a:moveTo>
                    <a:lnTo>
                      <a:pt x="0" y="7322"/>
                    </a:lnTo>
                    <a:cubicBezTo>
                      <a:pt x="579" y="9734"/>
                      <a:pt x="1455" y="12002"/>
                      <a:pt x="2638" y="13953"/>
                    </a:cubicBezTo>
                    <a:cubicBezTo>
                      <a:pt x="7275" y="21600"/>
                      <a:pt x="14796" y="21600"/>
                      <a:pt x="19433" y="13953"/>
                    </a:cubicBezTo>
                    <a:cubicBezTo>
                      <a:pt x="20331" y="12472"/>
                      <a:pt x="21050" y="10808"/>
                      <a:pt x="21600" y="9040"/>
                    </a:cubicBezTo>
                    <a:lnTo>
                      <a:pt x="11040" y="0"/>
                    </a:lnTo>
                    <a:close/>
                  </a:path>
                </a:pathLst>
              </a:custGeom>
              <a:noFill/>
              <a:ln w="381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+mj-lt"/>
                    <a:ea typeface="+mj-ea"/>
                    <a:cs typeface="+mj-cs"/>
                    <a:sym typeface="Gill Sans"/>
                  </a:defRPr>
                </a:pPr>
                <a:endParaRPr/>
              </a:p>
            </p:txBody>
          </p:sp>
        </p:grpSp>
      </p:grpSp>
      <p:grpSp>
        <p:nvGrpSpPr>
          <p:cNvPr id="1877" name="Group"/>
          <p:cNvGrpSpPr/>
          <p:nvPr/>
        </p:nvGrpSpPr>
        <p:grpSpPr>
          <a:xfrm>
            <a:off x="7539749" y="3028389"/>
            <a:ext cx="1044966" cy="1025568"/>
            <a:chOff x="-82550" y="-82550"/>
            <a:chExt cx="1044965" cy="1025566"/>
          </a:xfrm>
        </p:grpSpPr>
        <p:pic>
          <p:nvPicPr>
            <p:cNvPr id="1873" name="Line" descr="Line"/>
            <p:cNvPicPr>
              <a:picLocks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-49777" y="-5708"/>
              <a:ext cx="1012193" cy="948725"/>
            </a:xfrm>
            <a:prstGeom prst="rect">
              <a:avLst/>
            </a:prstGeom>
            <a:effectLst/>
          </p:spPr>
        </p:pic>
        <p:pic>
          <p:nvPicPr>
            <p:cNvPr id="1875" name="Line" descr="Line"/>
            <p:cNvPicPr>
              <a:picLocks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-82551" y="-82551"/>
              <a:ext cx="1044524" cy="980304"/>
            </a:xfrm>
            <a:prstGeom prst="rect">
              <a:avLst/>
            </a:prstGeom>
            <a:effectLst/>
          </p:spPr>
        </p:pic>
      </p:grpSp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9" name="Line"/>
          <p:cNvSpPr/>
          <p:nvPr/>
        </p:nvSpPr>
        <p:spPr>
          <a:xfrm>
            <a:off x="243959" y="1131974"/>
            <a:ext cx="12484380" cy="2259"/>
          </a:xfrm>
          <a:prstGeom prst="line">
            <a:avLst/>
          </a:prstGeom>
          <a:solidFill>
            <a:srgbClr val="00E6B7"/>
          </a:solidFill>
          <a:ln w="635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880" name="Figure 12. Common Segmentation Errors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Figure 12. Common Segmentation Errors</a:t>
            </a:r>
          </a:p>
        </p:txBody>
      </p:sp>
      <p:grpSp>
        <p:nvGrpSpPr>
          <p:cNvPr id="2038" name="Group"/>
          <p:cNvGrpSpPr/>
          <p:nvPr/>
        </p:nvGrpSpPr>
        <p:grpSpPr>
          <a:xfrm>
            <a:off x="2699307" y="3631281"/>
            <a:ext cx="7606186" cy="2491038"/>
            <a:chOff x="0" y="0"/>
            <a:chExt cx="7606184" cy="2491036"/>
          </a:xfrm>
        </p:grpSpPr>
        <p:sp>
          <p:nvSpPr>
            <p:cNvPr id="1881" name="A. Irrelevant"/>
            <p:cNvSpPr txBox="1"/>
            <p:nvPr/>
          </p:nvSpPr>
          <p:spPr>
            <a:xfrm>
              <a:off x="310019" y="2138788"/>
              <a:ext cx="1512926" cy="35224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 defTabSz="914400">
                <a:lnSpc>
                  <a:spcPct val="90000"/>
                </a:lnSpc>
                <a:buClr>
                  <a:srgbClr val="000000"/>
                </a:buClr>
                <a:buFont typeface="Century Gothic"/>
                <a:defRPr>
                  <a:uFill>
                    <a:solidFill>
                      <a:srgbClr val="FFA57D"/>
                    </a:solidFill>
                  </a:uFill>
                </a:defRPr>
              </a:lvl1pPr>
            </a:lstStyle>
            <a:p>
              <a:r>
                <a:t>A. Irrelevant</a:t>
              </a:r>
            </a:p>
          </p:txBody>
        </p:sp>
        <p:grpSp>
          <p:nvGrpSpPr>
            <p:cNvPr id="1932" name="Group"/>
            <p:cNvGrpSpPr/>
            <p:nvPr/>
          </p:nvGrpSpPr>
          <p:grpSpPr>
            <a:xfrm>
              <a:off x="0" y="-1"/>
              <a:ext cx="2132964" cy="2057207"/>
              <a:chOff x="0" y="0"/>
              <a:chExt cx="2132963" cy="2057205"/>
            </a:xfrm>
          </p:grpSpPr>
          <p:sp>
            <p:nvSpPr>
              <p:cNvPr id="1882" name="Oval"/>
              <p:cNvSpPr/>
              <p:nvPr/>
            </p:nvSpPr>
            <p:spPr>
              <a:xfrm>
                <a:off x="0" y="6732"/>
                <a:ext cx="2132964" cy="2050474"/>
              </a:xfrm>
              <a:prstGeom prst="ellipse">
                <a:avLst/>
              </a:prstGeom>
              <a:noFill/>
              <a:ln w="9525" cap="flat">
                <a:solidFill>
                  <a:schemeClr val="accent1">
                    <a:hueOff val="300931"/>
                    <a:lumOff val="-21745"/>
                  </a:schemeClr>
                </a:solidFill>
                <a:prstDash val="solid"/>
                <a:miter lim="400000"/>
              </a:ln>
              <a:effectLst/>
            </p:spPr>
            <p:txBody>
              <a:bodyPr wrap="square" lIns="38100" tIns="38100" rIns="38100" bIns="38100" numCol="1" anchor="t">
                <a:noAutofit/>
              </a:bodyPr>
              <a:lstStyle/>
              <a:p>
                <a:pPr algn="l" defTabSz="914400">
                  <a:buClr>
                    <a:srgbClr val="000000"/>
                  </a:buClr>
                  <a:defRPr sz="2400" b="1">
                    <a:solidFill>
                      <a:srgbClr val="FFFFFF"/>
                    </a:solidFill>
                    <a:uFill>
                      <a:solidFill>
                        <a:srgbClr val="FFFFFF"/>
                      </a:solidFill>
                    </a:uFill>
                    <a:latin typeface="Tahoma"/>
                    <a:ea typeface="Tahoma"/>
                    <a:cs typeface="Tahoma"/>
                    <a:sym typeface="Tahoma"/>
                  </a:defRPr>
                </a:pPr>
                <a:endParaRPr/>
              </a:p>
            </p:txBody>
          </p:sp>
          <p:sp>
            <p:nvSpPr>
              <p:cNvPr id="1883" name="Circle"/>
              <p:cNvSpPr/>
              <p:nvPr/>
            </p:nvSpPr>
            <p:spPr>
              <a:xfrm>
                <a:off x="157607" y="605640"/>
                <a:ext cx="125854" cy="122317"/>
              </a:xfrm>
              <a:prstGeom prst="ellipse">
                <a:avLst/>
              </a:prstGeom>
              <a:solidFill>
                <a:srgbClr val="FFA400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1884" name="Rectangle"/>
              <p:cNvSpPr/>
              <p:nvPr/>
            </p:nvSpPr>
            <p:spPr>
              <a:xfrm>
                <a:off x="714487" y="1204549"/>
                <a:ext cx="139075" cy="125160"/>
              </a:xfrm>
              <a:prstGeom prst="rect">
                <a:avLst/>
              </a:prstGeom>
              <a:solidFill>
                <a:srgbClr val="253A6C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38100" tIns="38100" rIns="38100" bIns="38100" numCol="1" anchor="t">
                <a:noAutofit/>
              </a:bodyPr>
              <a:lstStyle/>
              <a:p>
                <a:pPr algn="l" defTabSz="914400">
                  <a:buClr>
                    <a:srgbClr val="000000"/>
                  </a:buClr>
                  <a:defRPr sz="2400" b="1">
                    <a:uFill>
                      <a:solidFill>
                        <a:srgbClr val="000000"/>
                      </a:solidFill>
                    </a:uFill>
                    <a:latin typeface="Tahoma"/>
                    <a:ea typeface="Tahoma"/>
                    <a:cs typeface="Tahoma"/>
                    <a:sym typeface="Tahoma"/>
                  </a:defRPr>
                </a:pPr>
                <a:endParaRPr/>
              </a:p>
            </p:txBody>
          </p:sp>
          <p:sp>
            <p:nvSpPr>
              <p:cNvPr id="1885" name="Rectangle"/>
              <p:cNvSpPr/>
              <p:nvPr/>
            </p:nvSpPr>
            <p:spPr>
              <a:xfrm>
                <a:off x="609415" y="752741"/>
                <a:ext cx="141935" cy="125160"/>
              </a:xfrm>
              <a:prstGeom prst="rect">
                <a:avLst/>
              </a:prstGeom>
              <a:solidFill>
                <a:srgbClr val="253A6C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38100" tIns="38100" rIns="38100" bIns="38100" numCol="1" anchor="t">
                <a:noAutofit/>
              </a:bodyPr>
              <a:lstStyle/>
              <a:p>
                <a:pPr algn="l" defTabSz="914400">
                  <a:buClr>
                    <a:srgbClr val="000000"/>
                  </a:buClr>
                  <a:defRPr sz="2400" b="1">
                    <a:uFill>
                      <a:solidFill>
                        <a:srgbClr val="000000"/>
                      </a:solidFill>
                    </a:uFill>
                    <a:latin typeface="Tahoma"/>
                    <a:ea typeface="Tahoma"/>
                    <a:cs typeface="Tahoma"/>
                    <a:sym typeface="Tahoma"/>
                  </a:defRPr>
                </a:pPr>
                <a:endParaRPr/>
              </a:p>
            </p:txBody>
          </p:sp>
          <p:sp>
            <p:nvSpPr>
              <p:cNvPr id="1886" name="Triangle"/>
              <p:cNvSpPr/>
              <p:nvPr/>
            </p:nvSpPr>
            <p:spPr>
              <a:xfrm>
                <a:off x="556879" y="1456721"/>
                <a:ext cx="157320" cy="15360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10996" y="0"/>
                    </a:ln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5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1887" name="Circle"/>
              <p:cNvSpPr/>
              <p:nvPr/>
            </p:nvSpPr>
            <p:spPr>
              <a:xfrm>
                <a:off x="588401" y="227382"/>
                <a:ext cx="122995" cy="125161"/>
              </a:xfrm>
              <a:prstGeom prst="ellipse">
                <a:avLst/>
              </a:prstGeom>
              <a:solidFill>
                <a:srgbClr val="FFA400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1888" name="Circle"/>
              <p:cNvSpPr/>
              <p:nvPr/>
            </p:nvSpPr>
            <p:spPr>
              <a:xfrm>
                <a:off x="1565567" y="1109984"/>
                <a:ext cx="122995" cy="125161"/>
              </a:xfrm>
              <a:prstGeom prst="ellipse">
                <a:avLst/>
              </a:prstGeom>
              <a:solidFill>
                <a:srgbClr val="FFA400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1889" name="Circle"/>
              <p:cNvSpPr/>
              <p:nvPr/>
            </p:nvSpPr>
            <p:spPr>
              <a:xfrm>
                <a:off x="851080" y="658176"/>
                <a:ext cx="122994" cy="122317"/>
              </a:xfrm>
              <a:prstGeom prst="ellipse">
                <a:avLst/>
              </a:prstGeom>
              <a:solidFill>
                <a:srgbClr val="FFA400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1890" name="Circle"/>
              <p:cNvSpPr/>
              <p:nvPr/>
            </p:nvSpPr>
            <p:spPr>
              <a:xfrm>
                <a:off x="1733682" y="469047"/>
                <a:ext cx="125854" cy="125161"/>
              </a:xfrm>
              <a:prstGeom prst="ellipse">
                <a:avLst/>
              </a:prstGeom>
              <a:solidFill>
                <a:srgbClr val="FFA400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1891" name="Circle"/>
              <p:cNvSpPr/>
              <p:nvPr/>
            </p:nvSpPr>
            <p:spPr>
              <a:xfrm>
                <a:off x="336229" y="941870"/>
                <a:ext cx="122995" cy="125160"/>
              </a:xfrm>
              <a:prstGeom prst="ellipse">
                <a:avLst/>
              </a:prstGeom>
              <a:solidFill>
                <a:srgbClr val="FFA400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1892" name="Triangle"/>
              <p:cNvSpPr/>
              <p:nvPr/>
            </p:nvSpPr>
            <p:spPr>
              <a:xfrm>
                <a:off x="1754696" y="1130999"/>
                <a:ext cx="154458" cy="15360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10800" y="0"/>
                    </a:ln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5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1893" name="Shape"/>
              <p:cNvSpPr/>
              <p:nvPr/>
            </p:nvSpPr>
            <p:spPr>
              <a:xfrm>
                <a:off x="1040209" y="1855993"/>
                <a:ext cx="122993" cy="12516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800"/>
                    </a:moveTo>
                    <a:cubicBezTo>
                      <a:pt x="21600" y="16691"/>
                      <a:pt x="17079" y="21600"/>
                      <a:pt x="10549" y="21600"/>
                    </a:cubicBezTo>
                    <a:cubicBezTo>
                      <a:pt x="5023" y="21600"/>
                      <a:pt x="0" y="16691"/>
                      <a:pt x="0" y="10800"/>
                    </a:cubicBezTo>
                    <a:cubicBezTo>
                      <a:pt x="0" y="4909"/>
                      <a:pt x="5023" y="0"/>
                      <a:pt x="10549" y="0"/>
                    </a:cubicBezTo>
                    <a:cubicBezTo>
                      <a:pt x="17079" y="0"/>
                      <a:pt x="21600" y="4909"/>
                      <a:pt x="21600" y="10800"/>
                    </a:cubicBezTo>
                  </a:path>
                </a:pathLst>
              </a:custGeom>
              <a:solidFill>
                <a:srgbClr val="FFA400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1894" name="Circle"/>
              <p:cNvSpPr/>
              <p:nvPr/>
            </p:nvSpPr>
            <p:spPr>
              <a:xfrm>
                <a:off x="907544" y="374483"/>
                <a:ext cx="122995" cy="125160"/>
              </a:xfrm>
              <a:prstGeom prst="ellipse">
                <a:avLst/>
              </a:prstGeom>
              <a:solidFill>
                <a:srgbClr val="FFA400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1895" name="Circle"/>
              <p:cNvSpPr/>
              <p:nvPr/>
            </p:nvSpPr>
            <p:spPr>
              <a:xfrm>
                <a:off x="451808" y="1677372"/>
                <a:ext cx="125854" cy="125160"/>
              </a:xfrm>
              <a:prstGeom prst="ellipse">
                <a:avLst/>
              </a:prstGeom>
              <a:solidFill>
                <a:srgbClr val="FFA400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1896" name="Circle"/>
              <p:cNvSpPr/>
              <p:nvPr/>
            </p:nvSpPr>
            <p:spPr>
              <a:xfrm>
                <a:off x="1239845" y="1551285"/>
                <a:ext cx="125854" cy="122317"/>
              </a:xfrm>
              <a:prstGeom prst="ellipse">
                <a:avLst/>
              </a:prstGeom>
              <a:solidFill>
                <a:srgbClr val="FFA400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1897" name="Rectangle"/>
              <p:cNvSpPr/>
              <p:nvPr/>
            </p:nvSpPr>
            <p:spPr>
              <a:xfrm>
                <a:off x="724994" y="1782443"/>
                <a:ext cx="139075" cy="125161"/>
              </a:xfrm>
              <a:prstGeom prst="rect">
                <a:avLst/>
              </a:prstGeom>
              <a:solidFill>
                <a:srgbClr val="253A6C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38100" tIns="38100" rIns="38100" bIns="38100" numCol="1" anchor="t">
                <a:noAutofit/>
              </a:bodyPr>
              <a:lstStyle/>
              <a:p>
                <a:pPr algn="l" defTabSz="914400">
                  <a:buClr>
                    <a:srgbClr val="000000"/>
                  </a:buClr>
                  <a:defRPr sz="2400" b="1">
                    <a:uFill>
                      <a:solidFill>
                        <a:srgbClr val="000000"/>
                      </a:solidFill>
                    </a:uFill>
                    <a:latin typeface="Tahoma"/>
                    <a:ea typeface="Tahoma"/>
                    <a:cs typeface="Tahoma"/>
                    <a:sym typeface="Tahoma"/>
                  </a:defRPr>
                </a:pPr>
                <a:endParaRPr/>
              </a:p>
            </p:txBody>
          </p:sp>
          <p:sp>
            <p:nvSpPr>
              <p:cNvPr id="1898" name="Rectangle"/>
              <p:cNvSpPr/>
              <p:nvPr/>
            </p:nvSpPr>
            <p:spPr>
              <a:xfrm>
                <a:off x="1576074" y="868320"/>
                <a:ext cx="139075" cy="125160"/>
              </a:xfrm>
              <a:prstGeom prst="rect">
                <a:avLst/>
              </a:prstGeom>
              <a:solidFill>
                <a:srgbClr val="253A6C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38100" tIns="38100" rIns="38100" bIns="38100" numCol="1" anchor="t">
                <a:noAutofit/>
              </a:bodyPr>
              <a:lstStyle/>
              <a:p>
                <a:pPr algn="l" defTabSz="914400">
                  <a:buClr>
                    <a:srgbClr val="000000"/>
                  </a:buClr>
                  <a:defRPr sz="2400" b="1">
                    <a:uFill>
                      <a:solidFill>
                        <a:srgbClr val="000000"/>
                      </a:solidFill>
                    </a:uFill>
                    <a:latin typeface="Tahoma"/>
                    <a:ea typeface="Tahoma"/>
                    <a:cs typeface="Tahoma"/>
                    <a:sym typeface="Tahoma"/>
                  </a:defRPr>
                </a:pPr>
                <a:endParaRPr/>
              </a:p>
            </p:txBody>
          </p:sp>
          <p:sp>
            <p:nvSpPr>
              <p:cNvPr id="1899" name="Rectangle"/>
              <p:cNvSpPr/>
              <p:nvPr/>
            </p:nvSpPr>
            <p:spPr>
              <a:xfrm>
                <a:off x="672458" y="458540"/>
                <a:ext cx="141935" cy="122317"/>
              </a:xfrm>
              <a:prstGeom prst="rect">
                <a:avLst/>
              </a:prstGeom>
              <a:solidFill>
                <a:srgbClr val="253A6C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38100" tIns="38100" rIns="38100" bIns="38100" numCol="1" anchor="t">
                <a:noAutofit/>
              </a:bodyPr>
              <a:lstStyle/>
              <a:p>
                <a:pPr algn="l" defTabSz="914400">
                  <a:buClr>
                    <a:srgbClr val="000000"/>
                  </a:buClr>
                  <a:defRPr sz="2400" b="1">
                    <a:uFill>
                      <a:solidFill>
                        <a:srgbClr val="000000"/>
                      </a:solidFill>
                    </a:uFill>
                    <a:latin typeface="Tahoma"/>
                    <a:ea typeface="Tahoma"/>
                    <a:cs typeface="Tahoma"/>
                    <a:sym typeface="Tahoma"/>
                  </a:defRPr>
                </a:pPr>
                <a:endParaRPr/>
              </a:p>
            </p:txBody>
          </p:sp>
          <p:sp>
            <p:nvSpPr>
              <p:cNvPr id="1900" name="Triangle"/>
              <p:cNvSpPr/>
              <p:nvPr/>
            </p:nvSpPr>
            <p:spPr>
              <a:xfrm>
                <a:off x="1313395" y="889334"/>
                <a:ext cx="157319" cy="15645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10996" y="0"/>
                    </a:ln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5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1901" name="Triangle"/>
              <p:cNvSpPr/>
              <p:nvPr/>
            </p:nvSpPr>
            <p:spPr>
              <a:xfrm>
                <a:off x="378257" y="626655"/>
                <a:ext cx="154459" cy="1564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10800" y="0"/>
                    </a:ln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5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1902" name="Triangle"/>
              <p:cNvSpPr/>
              <p:nvPr/>
            </p:nvSpPr>
            <p:spPr>
              <a:xfrm>
                <a:off x="1849260" y="700205"/>
                <a:ext cx="157318" cy="15360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10996" y="0"/>
                    </a:ln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5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1903" name="Triangle"/>
              <p:cNvSpPr/>
              <p:nvPr/>
            </p:nvSpPr>
            <p:spPr>
              <a:xfrm>
                <a:off x="357243" y="332454"/>
                <a:ext cx="154458" cy="15360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10800" y="0"/>
                    </a:ln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5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1904" name="Triangle"/>
              <p:cNvSpPr/>
              <p:nvPr/>
            </p:nvSpPr>
            <p:spPr>
              <a:xfrm>
                <a:off x="956152" y="1572300"/>
                <a:ext cx="154458" cy="15360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10800" y="0"/>
                    </a:ln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5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1905" name="Triangle"/>
              <p:cNvSpPr/>
              <p:nvPr/>
            </p:nvSpPr>
            <p:spPr>
              <a:xfrm>
                <a:off x="1544553" y="1582807"/>
                <a:ext cx="154458" cy="15360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10800" y="0"/>
                    </a:ln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5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1906" name="Triangle"/>
              <p:cNvSpPr/>
              <p:nvPr/>
            </p:nvSpPr>
            <p:spPr>
              <a:xfrm>
                <a:off x="1250352" y="374483"/>
                <a:ext cx="154458" cy="15360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10800" y="0"/>
                    </a:ln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5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1907" name="Rectangle"/>
              <p:cNvSpPr/>
              <p:nvPr/>
            </p:nvSpPr>
            <p:spPr>
              <a:xfrm>
                <a:off x="1355424" y="1740414"/>
                <a:ext cx="141935" cy="122317"/>
              </a:xfrm>
              <a:prstGeom prst="rect">
                <a:avLst/>
              </a:prstGeom>
              <a:solidFill>
                <a:srgbClr val="253A6C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38100" tIns="38100" rIns="38100" bIns="38100" numCol="1" anchor="t">
                <a:noAutofit/>
              </a:bodyPr>
              <a:lstStyle/>
              <a:p>
                <a:pPr algn="l" defTabSz="914400">
                  <a:buClr>
                    <a:srgbClr val="000000"/>
                  </a:buClr>
                  <a:defRPr sz="2400" b="1">
                    <a:uFill>
                      <a:solidFill>
                        <a:srgbClr val="000000"/>
                      </a:solidFill>
                    </a:uFill>
                    <a:latin typeface="Tahoma"/>
                    <a:ea typeface="Tahoma"/>
                    <a:cs typeface="Tahoma"/>
                    <a:sym typeface="Tahoma"/>
                  </a:defRPr>
                </a:pPr>
                <a:endParaRPr/>
              </a:p>
            </p:txBody>
          </p:sp>
          <p:sp>
            <p:nvSpPr>
              <p:cNvPr id="1908" name="Rectangle"/>
              <p:cNvSpPr/>
              <p:nvPr/>
            </p:nvSpPr>
            <p:spPr>
              <a:xfrm>
                <a:off x="817366" y="897191"/>
                <a:ext cx="141935" cy="122316"/>
              </a:xfrm>
              <a:prstGeom prst="rect">
                <a:avLst/>
              </a:prstGeom>
              <a:solidFill>
                <a:srgbClr val="253A6C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38100" tIns="38100" rIns="38100" bIns="38100" numCol="1" anchor="t">
                <a:noAutofit/>
              </a:bodyPr>
              <a:lstStyle/>
              <a:p>
                <a:pPr algn="l" defTabSz="914400">
                  <a:buClr>
                    <a:srgbClr val="000000"/>
                  </a:buClr>
                  <a:defRPr sz="2400" b="1">
                    <a:uFill>
                      <a:solidFill>
                        <a:srgbClr val="000000"/>
                      </a:solidFill>
                    </a:uFill>
                    <a:latin typeface="Tahoma"/>
                    <a:ea typeface="Tahoma"/>
                    <a:cs typeface="Tahoma"/>
                    <a:sym typeface="Tahoma"/>
                  </a:defRPr>
                </a:pPr>
                <a:endParaRPr/>
              </a:p>
            </p:txBody>
          </p:sp>
          <p:sp>
            <p:nvSpPr>
              <p:cNvPr id="1909" name="Rectangle"/>
              <p:cNvSpPr/>
              <p:nvPr/>
            </p:nvSpPr>
            <p:spPr>
              <a:xfrm>
                <a:off x="1071731" y="1330635"/>
                <a:ext cx="141935" cy="125160"/>
              </a:xfrm>
              <a:prstGeom prst="rect">
                <a:avLst/>
              </a:prstGeom>
              <a:solidFill>
                <a:srgbClr val="253A6C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38100" tIns="38100" rIns="38100" bIns="38100" numCol="1" anchor="t">
                <a:noAutofit/>
              </a:bodyPr>
              <a:lstStyle/>
              <a:p>
                <a:pPr algn="l" defTabSz="914400">
                  <a:buClr>
                    <a:srgbClr val="000000"/>
                  </a:buClr>
                  <a:defRPr sz="2400" b="1">
                    <a:uFill>
                      <a:solidFill>
                        <a:srgbClr val="000000"/>
                      </a:solidFill>
                    </a:uFill>
                    <a:latin typeface="Tahoma"/>
                    <a:ea typeface="Tahoma"/>
                    <a:cs typeface="Tahoma"/>
                    <a:sym typeface="Tahoma"/>
                  </a:defRPr>
                </a:pPr>
                <a:endParaRPr/>
              </a:p>
            </p:txBody>
          </p:sp>
          <p:sp>
            <p:nvSpPr>
              <p:cNvPr id="1910" name="Rectangle"/>
              <p:cNvSpPr/>
              <p:nvPr/>
            </p:nvSpPr>
            <p:spPr>
              <a:xfrm>
                <a:off x="283693" y="1467228"/>
                <a:ext cx="139076" cy="125160"/>
              </a:xfrm>
              <a:prstGeom prst="rect">
                <a:avLst/>
              </a:prstGeom>
              <a:solidFill>
                <a:srgbClr val="253A6C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38100" tIns="38100" rIns="38100" bIns="38100" numCol="1" anchor="t">
                <a:noAutofit/>
              </a:bodyPr>
              <a:lstStyle/>
              <a:p>
                <a:pPr algn="l" defTabSz="914400">
                  <a:buClr>
                    <a:srgbClr val="000000"/>
                  </a:buClr>
                  <a:defRPr sz="2400" b="1">
                    <a:uFill>
                      <a:solidFill>
                        <a:srgbClr val="000000"/>
                      </a:solidFill>
                    </a:uFill>
                    <a:latin typeface="Tahoma"/>
                    <a:ea typeface="Tahoma"/>
                    <a:cs typeface="Tahoma"/>
                    <a:sym typeface="Tahoma"/>
                  </a:defRPr>
                </a:pPr>
                <a:endParaRPr/>
              </a:p>
            </p:txBody>
          </p:sp>
          <p:sp>
            <p:nvSpPr>
              <p:cNvPr id="1911" name="Triangle"/>
              <p:cNvSpPr/>
              <p:nvPr/>
            </p:nvSpPr>
            <p:spPr>
              <a:xfrm>
                <a:off x="136593" y="1130999"/>
                <a:ext cx="148737" cy="14791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10800" y="0"/>
                    </a:ln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5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1912" name="Triangle"/>
              <p:cNvSpPr/>
              <p:nvPr/>
            </p:nvSpPr>
            <p:spPr>
              <a:xfrm>
                <a:off x="1555060" y="584626"/>
                <a:ext cx="148737" cy="14791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10800" y="0"/>
                    </a:ln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5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1913" name="Rectangle"/>
              <p:cNvSpPr/>
              <p:nvPr/>
            </p:nvSpPr>
            <p:spPr>
              <a:xfrm>
                <a:off x="1912304" y="1004912"/>
                <a:ext cx="141935" cy="122317"/>
              </a:xfrm>
              <a:prstGeom prst="rect">
                <a:avLst/>
              </a:prstGeom>
              <a:solidFill>
                <a:srgbClr val="253A6C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38100" tIns="38100" rIns="38100" bIns="38100" numCol="1" anchor="t">
                <a:noAutofit/>
              </a:bodyPr>
              <a:lstStyle/>
              <a:p>
                <a:pPr algn="l" defTabSz="914400">
                  <a:buClr>
                    <a:srgbClr val="000000"/>
                  </a:buClr>
                  <a:defRPr sz="2400" b="1">
                    <a:uFill>
                      <a:solidFill>
                        <a:srgbClr val="000000"/>
                      </a:solidFill>
                    </a:uFill>
                    <a:latin typeface="Tahoma"/>
                    <a:ea typeface="Tahoma"/>
                    <a:cs typeface="Tahoma"/>
                    <a:sym typeface="Tahoma"/>
                  </a:defRPr>
                </a:pPr>
                <a:endParaRPr/>
              </a:p>
            </p:txBody>
          </p:sp>
          <p:sp>
            <p:nvSpPr>
              <p:cNvPr id="1914" name="Shape"/>
              <p:cNvSpPr/>
              <p:nvPr/>
            </p:nvSpPr>
            <p:spPr>
              <a:xfrm>
                <a:off x="1256474" y="1208935"/>
                <a:ext cx="122995" cy="12516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800"/>
                    </a:moveTo>
                    <a:cubicBezTo>
                      <a:pt x="21600" y="16691"/>
                      <a:pt x="17079" y="21600"/>
                      <a:pt x="10549" y="21600"/>
                    </a:cubicBezTo>
                    <a:cubicBezTo>
                      <a:pt x="5023" y="21600"/>
                      <a:pt x="0" y="16691"/>
                      <a:pt x="0" y="10800"/>
                    </a:cubicBezTo>
                    <a:cubicBezTo>
                      <a:pt x="0" y="4909"/>
                      <a:pt x="5023" y="0"/>
                      <a:pt x="10549" y="0"/>
                    </a:cubicBezTo>
                    <a:cubicBezTo>
                      <a:pt x="17079" y="0"/>
                      <a:pt x="21600" y="4909"/>
                      <a:pt x="21600" y="10800"/>
                    </a:cubicBezTo>
                  </a:path>
                </a:pathLst>
              </a:custGeom>
              <a:solidFill>
                <a:srgbClr val="FFA400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1915" name="Circle"/>
              <p:cNvSpPr/>
              <p:nvPr/>
            </p:nvSpPr>
            <p:spPr>
              <a:xfrm>
                <a:off x="1099323" y="836798"/>
                <a:ext cx="125854" cy="125161"/>
              </a:xfrm>
              <a:prstGeom prst="ellipse">
                <a:avLst/>
              </a:prstGeom>
              <a:solidFill>
                <a:srgbClr val="FFA400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1916" name="Rectangle"/>
              <p:cNvSpPr/>
              <p:nvPr/>
            </p:nvSpPr>
            <p:spPr>
              <a:xfrm>
                <a:off x="1565567" y="290425"/>
                <a:ext cx="139076" cy="122316"/>
              </a:xfrm>
              <a:prstGeom prst="rect">
                <a:avLst/>
              </a:prstGeom>
              <a:solidFill>
                <a:srgbClr val="253A6C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38100" tIns="38100" rIns="38100" bIns="38100" numCol="1" anchor="t">
                <a:noAutofit/>
              </a:bodyPr>
              <a:lstStyle/>
              <a:p>
                <a:pPr algn="l" defTabSz="914400">
                  <a:buClr>
                    <a:srgbClr val="000000"/>
                  </a:buClr>
                  <a:defRPr sz="2400" b="1">
                    <a:uFill>
                      <a:solidFill>
                        <a:srgbClr val="000000"/>
                      </a:solidFill>
                    </a:uFill>
                    <a:latin typeface="Tahoma"/>
                    <a:ea typeface="Tahoma"/>
                    <a:cs typeface="Tahoma"/>
                    <a:sym typeface="Tahoma"/>
                  </a:defRPr>
                </a:pPr>
                <a:endParaRPr/>
              </a:p>
            </p:txBody>
          </p:sp>
          <p:sp>
            <p:nvSpPr>
              <p:cNvPr id="1917" name="Triangle"/>
              <p:cNvSpPr/>
              <p:nvPr/>
            </p:nvSpPr>
            <p:spPr>
              <a:xfrm>
                <a:off x="546372" y="952377"/>
                <a:ext cx="148738" cy="14791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10800" y="0"/>
                    </a:ln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5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1918" name="Rectangle"/>
              <p:cNvSpPr/>
              <p:nvPr/>
            </p:nvSpPr>
            <p:spPr>
              <a:xfrm>
                <a:off x="1094938" y="132818"/>
                <a:ext cx="139076" cy="125161"/>
              </a:xfrm>
              <a:prstGeom prst="rect">
                <a:avLst/>
              </a:prstGeom>
              <a:solidFill>
                <a:srgbClr val="253A6C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38100" tIns="38100" rIns="38100" bIns="38100" numCol="1" anchor="t">
                <a:noAutofit/>
              </a:bodyPr>
              <a:lstStyle/>
              <a:p>
                <a:pPr algn="l" defTabSz="914400">
                  <a:buClr>
                    <a:srgbClr val="000000"/>
                  </a:buClr>
                  <a:defRPr sz="2400" b="1">
                    <a:uFill>
                      <a:solidFill>
                        <a:srgbClr val="000000"/>
                      </a:solidFill>
                    </a:uFill>
                    <a:latin typeface="Tahoma"/>
                    <a:ea typeface="Tahoma"/>
                    <a:cs typeface="Tahoma"/>
                    <a:sym typeface="Tahoma"/>
                  </a:defRPr>
                </a:pPr>
                <a:endParaRPr/>
              </a:p>
            </p:txBody>
          </p:sp>
          <p:sp>
            <p:nvSpPr>
              <p:cNvPr id="1919" name="Circle"/>
              <p:cNvSpPr/>
              <p:nvPr/>
            </p:nvSpPr>
            <p:spPr>
              <a:xfrm>
                <a:off x="1323902" y="647669"/>
                <a:ext cx="122995" cy="122317"/>
              </a:xfrm>
              <a:prstGeom prst="ellipse">
                <a:avLst/>
              </a:prstGeom>
              <a:solidFill>
                <a:srgbClr val="FFA400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1920" name="Rectangle"/>
              <p:cNvSpPr/>
              <p:nvPr/>
            </p:nvSpPr>
            <p:spPr>
              <a:xfrm>
                <a:off x="94564" y="878827"/>
                <a:ext cx="139076" cy="122315"/>
              </a:xfrm>
              <a:prstGeom prst="rect">
                <a:avLst/>
              </a:prstGeom>
              <a:solidFill>
                <a:srgbClr val="253A6C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38100" tIns="38100" rIns="38100" bIns="38100" numCol="1" anchor="t">
                <a:noAutofit/>
              </a:bodyPr>
              <a:lstStyle/>
              <a:p>
                <a:pPr algn="l" defTabSz="914400">
                  <a:buClr>
                    <a:srgbClr val="000000"/>
                  </a:buClr>
                  <a:defRPr sz="2400" b="1">
                    <a:uFill>
                      <a:solidFill>
                        <a:srgbClr val="000000"/>
                      </a:solidFill>
                    </a:uFill>
                    <a:latin typeface="Tahoma"/>
                    <a:ea typeface="Tahoma"/>
                    <a:cs typeface="Tahoma"/>
                    <a:sym typeface="Tahoma"/>
                  </a:defRPr>
                </a:pPr>
                <a:endParaRPr/>
              </a:p>
            </p:txBody>
          </p:sp>
          <p:sp>
            <p:nvSpPr>
              <p:cNvPr id="1921" name="Rectangle"/>
              <p:cNvSpPr/>
              <p:nvPr/>
            </p:nvSpPr>
            <p:spPr>
              <a:xfrm>
                <a:off x="1449988" y="1362156"/>
                <a:ext cx="139076" cy="122317"/>
              </a:xfrm>
              <a:prstGeom prst="rect">
                <a:avLst/>
              </a:prstGeom>
              <a:solidFill>
                <a:srgbClr val="253A6C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38100" tIns="38100" rIns="38100" bIns="38100" numCol="1" anchor="t">
                <a:noAutofit/>
              </a:bodyPr>
              <a:lstStyle/>
              <a:p>
                <a:pPr algn="l" defTabSz="914400">
                  <a:buClr>
                    <a:srgbClr val="000000"/>
                  </a:buClr>
                  <a:defRPr sz="2400" b="1">
                    <a:uFill>
                      <a:solidFill>
                        <a:srgbClr val="000000"/>
                      </a:solidFill>
                    </a:uFill>
                    <a:latin typeface="Tahoma"/>
                    <a:ea typeface="Tahoma"/>
                    <a:cs typeface="Tahoma"/>
                    <a:sym typeface="Tahoma"/>
                  </a:defRPr>
                </a:pPr>
                <a:endParaRPr/>
              </a:p>
            </p:txBody>
          </p:sp>
          <p:sp>
            <p:nvSpPr>
              <p:cNvPr id="1922" name="Triangle"/>
              <p:cNvSpPr/>
              <p:nvPr/>
            </p:nvSpPr>
            <p:spPr>
              <a:xfrm>
                <a:off x="819558" y="101296"/>
                <a:ext cx="145878" cy="14791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11012" y="0"/>
                    </a:ln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5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1923" name="Rectangle"/>
              <p:cNvSpPr/>
              <p:nvPr/>
            </p:nvSpPr>
            <p:spPr>
              <a:xfrm>
                <a:off x="1109831" y="605640"/>
                <a:ext cx="139075" cy="125161"/>
              </a:xfrm>
              <a:prstGeom prst="rect">
                <a:avLst/>
              </a:prstGeom>
              <a:solidFill>
                <a:srgbClr val="253A6C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38100" tIns="38100" rIns="38100" bIns="38100" numCol="1" anchor="t">
                <a:noAutofit/>
              </a:bodyPr>
              <a:lstStyle/>
              <a:p>
                <a:pPr algn="l" defTabSz="914400">
                  <a:buClr>
                    <a:srgbClr val="000000"/>
                  </a:buClr>
                  <a:defRPr sz="2400" b="1">
                    <a:uFill>
                      <a:solidFill>
                        <a:srgbClr val="000000"/>
                      </a:solidFill>
                    </a:uFill>
                    <a:latin typeface="Tahoma"/>
                    <a:ea typeface="Tahoma"/>
                    <a:cs typeface="Tahoma"/>
                    <a:sym typeface="Tahoma"/>
                  </a:defRPr>
                </a:pPr>
                <a:endParaRPr/>
              </a:p>
            </p:txBody>
          </p:sp>
          <p:sp>
            <p:nvSpPr>
              <p:cNvPr id="1924" name="Triangle"/>
              <p:cNvSpPr/>
              <p:nvPr/>
            </p:nvSpPr>
            <p:spPr>
              <a:xfrm>
                <a:off x="1002109" y="1099934"/>
                <a:ext cx="145878" cy="14791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11012" y="0"/>
                    </a:ln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5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1925" name="Circle"/>
              <p:cNvSpPr/>
              <p:nvPr/>
            </p:nvSpPr>
            <p:spPr>
              <a:xfrm>
                <a:off x="477208" y="1314463"/>
                <a:ext cx="122995" cy="122317"/>
              </a:xfrm>
              <a:prstGeom prst="ellipse">
                <a:avLst/>
              </a:prstGeom>
              <a:solidFill>
                <a:srgbClr val="FFA400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1926" name="Shape"/>
              <p:cNvSpPr/>
              <p:nvPr/>
            </p:nvSpPr>
            <p:spPr>
              <a:xfrm>
                <a:off x="1739803" y="1452792"/>
                <a:ext cx="122994" cy="12516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800"/>
                    </a:moveTo>
                    <a:cubicBezTo>
                      <a:pt x="21600" y="16691"/>
                      <a:pt x="17079" y="21600"/>
                      <a:pt x="10549" y="21600"/>
                    </a:cubicBezTo>
                    <a:cubicBezTo>
                      <a:pt x="5023" y="21600"/>
                      <a:pt x="0" y="16691"/>
                      <a:pt x="0" y="10800"/>
                    </a:cubicBezTo>
                    <a:cubicBezTo>
                      <a:pt x="0" y="4909"/>
                      <a:pt x="5023" y="0"/>
                      <a:pt x="10549" y="0"/>
                    </a:cubicBezTo>
                    <a:cubicBezTo>
                      <a:pt x="17079" y="0"/>
                      <a:pt x="21600" y="4909"/>
                      <a:pt x="21600" y="10800"/>
                    </a:cubicBezTo>
                  </a:path>
                </a:pathLst>
              </a:custGeom>
              <a:solidFill>
                <a:srgbClr val="FFA400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1927" name="Circle"/>
              <p:cNvSpPr/>
              <p:nvPr/>
            </p:nvSpPr>
            <p:spPr>
              <a:xfrm>
                <a:off x="830066" y="1393678"/>
                <a:ext cx="125854" cy="122316"/>
              </a:xfrm>
              <a:prstGeom prst="ellipse">
                <a:avLst/>
              </a:prstGeom>
              <a:solidFill>
                <a:srgbClr val="FFA400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1928" name="Circle"/>
              <p:cNvSpPr/>
              <p:nvPr/>
            </p:nvSpPr>
            <p:spPr>
              <a:xfrm>
                <a:off x="1344917" y="132818"/>
                <a:ext cx="125854" cy="122317"/>
              </a:xfrm>
              <a:prstGeom prst="ellipse">
                <a:avLst/>
              </a:prstGeom>
              <a:solidFill>
                <a:srgbClr val="FFA400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1929" name="Line"/>
              <p:cNvSpPr/>
              <p:nvPr/>
            </p:nvSpPr>
            <p:spPr>
              <a:xfrm flipV="1">
                <a:off x="1065929" y="-1"/>
                <a:ext cx="1" cy="1030574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1930" name="Line"/>
              <p:cNvSpPr/>
              <p:nvPr/>
            </p:nvSpPr>
            <p:spPr>
              <a:xfrm>
                <a:off x="1059076" y="1027324"/>
                <a:ext cx="961051" cy="478295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1931" name="Line"/>
              <p:cNvSpPr/>
              <p:nvPr/>
            </p:nvSpPr>
            <p:spPr>
              <a:xfrm flipH="1">
                <a:off x="68281" y="1031604"/>
                <a:ext cx="998558" cy="382489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</p:grpSp>
        <p:sp>
          <p:nvSpPr>
            <p:cNvPr id="1933" name="B. Heterogeneous"/>
            <p:cNvSpPr txBox="1"/>
            <p:nvPr/>
          </p:nvSpPr>
          <p:spPr>
            <a:xfrm>
              <a:off x="2461947" y="2138788"/>
              <a:ext cx="1816897" cy="35224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 defTabSz="914400">
                <a:lnSpc>
                  <a:spcPct val="90000"/>
                </a:lnSpc>
                <a:buClr>
                  <a:srgbClr val="000000"/>
                </a:buClr>
                <a:buFont typeface="Century Gothic"/>
                <a:defRPr>
                  <a:uFill>
                    <a:solidFill>
                      <a:srgbClr val="FFA57D"/>
                    </a:solidFill>
                  </a:uFill>
                </a:defRPr>
              </a:lvl1pPr>
            </a:lstStyle>
            <a:p>
              <a:r>
                <a:t>B. Heterogeneous</a:t>
              </a:r>
            </a:p>
          </p:txBody>
        </p:sp>
        <p:grpSp>
          <p:nvGrpSpPr>
            <p:cNvPr id="1984" name="Group"/>
            <p:cNvGrpSpPr/>
            <p:nvPr/>
          </p:nvGrpSpPr>
          <p:grpSpPr>
            <a:xfrm>
              <a:off x="2296909" y="0"/>
              <a:ext cx="2146974" cy="2063938"/>
              <a:chOff x="0" y="-2454"/>
              <a:chExt cx="2146973" cy="2063937"/>
            </a:xfrm>
          </p:grpSpPr>
          <p:sp>
            <p:nvSpPr>
              <p:cNvPr id="1934" name="Rectangle"/>
              <p:cNvSpPr/>
              <p:nvPr/>
            </p:nvSpPr>
            <p:spPr>
              <a:xfrm>
                <a:off x="1116739" y="641708"/>
                <a:ext cx="139791" cy="125805"/>
              </a:xfrm>
              <a:prstGeom prst="rect">
                <a:avLst/>
              </a:prstGeom>
              <a:solidFill>
                <a:srgbClr val="253A6C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38100" tIns="38100" rIns="38100" bIns="38100" numCol="1" anchor="t">
                <a:noAutofit/>
              </a:bodyPr>
              <a:lstStyle/>
              <a:p>
                <a:pPr algn="l" defTabSz="914400">
                  <a:buClr>
                    <a:srgbClr val="000000"/>
                  </a:buClr>
                  <a:defRPr sz="2400" b="1">
                    <a:uFill>
                      <a:solidFill>
                        <a:srgbClr val="000000"/>
                      </a:solidFill>
                    </a:uFill>
                    <a:latin typeface="Tahoma"/>
                    <a:ea typeface="Tahoma"/>
                    <a:cs typeface="Tahoma"/>
                    <a:sym typeface="Tahoma"/>
                  </a:defRPr>
                </a:pPr>
                <a:endParaRPr/>
              </a:p>
            </p:txBody>
          </p:sp>
          <p:sp>
            <p:nvSpPr>
              <p:cNvPr id="1935" name="Oval"/>
              <p:cNvSpPr/>
              <p:nvPr/>
            </p:nvSpPr>
            <p:spPr>
              <a:xfrm>
                <a:off x="3027" y="452"/>
                <a:ext cx="2143947" cy="2061032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38100" tIns="38100" rIns="38100" bIns="38100" numCol="1" anchor="t">
                <a:noAutofit/>
              </a:bodyPr>
              <a:lstStyle/>
              <a:p>
                <a:pPr algn="l" defTabSz="914400">
                  <a:buClr>
                    <a:srgbClr val="000000"/>
                  </a:buClr>
                  <a:defRPr sz="2400" b="1">
                    <a:solidFill>
                      <a:srgbClr val="FFFFFF"/>
                    </a:solidFill>
                    <a:uFill>
                      <a:solidFill>
                        <a:srgbClr val="FFFFFF"/>
                      </a:solidFill>
                    </a:uFill>
                    <a:latin typeface="Tahoma"/>
                    <a:ea typeface="Tahoma"/>
                    <a:cs typeface="Tahoma"/>
                    <a:sym typeface="Tahoma"/>
                  </a:defRPr>
                </a:pPr>
                <a:endParaRPr/>
              </a:p>
            </p:txBody>
          </p:sp>
          <p:sp>
            <p:nvSpPr>
              <p:cNvPr id="1936" name="Circle"/>
              <p:cNvSpPr/>
              <p:nvPr/>
            </p:nvSpPr>
            <p:spPr>
              <a:xfrm>
                <a:off x="1060304" y="1335352"/>
                <a:ext cx="126502" cy="122947"/>
              </a:xfrm>
              <a:prstGeom prst="ellipse">
                <a:avLst/>
              </a:prstGeom>
              <a:solidFill>
                <a:srgbClr val="FFA400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1937" name="Line"/>
              <p:cNvSpPr/>
              <p:nvPr/>
            </p:nvSpPr>
            <p:spPr>
              <a:xfrm flipV="1">
                <a:off x="1070850" y="-2455"/>
                <a:ext cx="1" cy="1030573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1938" name="Rectangle"/>
              <p:cNvSpPr/>
              <p:nvPr/>
            </p:nvSpPr>
            <p:spPr>
              <a:xfrm>
                <a:off x="1758418" y="1192581"/>
                <a:ext cx="139791" cy="125805"/>
              </a:xfrm>
              <a:prstGeom prst="rect">
                <a:avLst/>
              </a:prstGeom>
              <a:solidFill>
                <a:srgbClr val="253A6C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38100" tIns="38100" rIns="38100" bIns="38100" numCol="1" anchor="t">
                <a:noAutofit/>
              </a:bodyPr>
              <a:lstStyle/>
              <a:p>
                <a:pPr algn="l" defTabSz="914400">
                  <a:buClr>
                    <a:srgbClr val="000000"/>
                  </a:buClr>
                  <a:defRPr sz="2400" b="1">
                    <a:uFill>
                      <a:solidFill>
                        <a:srgbClr val="000000"/>
                      </a:solidFill>
                    </a:uFill>
                    <a:latin typeface="Tahoma"/>
                    <a:ea typeface="Tahoma"/>
                    <a:cs typeface="Tahoma"/>
                    <a:sym typeface="Tahoma"/>
                  </a:defRPr>
                </a:pPr>
                <a:endParaRPr/>
              </a:p>
            </p:txBody>
          </p:sp>
          <p:sp>
            <p:nvSpPr>
              <p:cNvPr id="1939" name="Rectangle"/>
              <p:cNvSpPr/>
              <p:nvPr/>
            </p:nvSpPr>
            <p:spPr>
              <a:xfrm>
                <a:off x="436343" y="1325333"/>
                <a:ext cx="142666" cy="125805"/>
              </a:xfrm>
              <a:prstGeom prst="rect">
                <a:avLst/>
              </a:prstGeom>
              <a:solidFill>
                <a:srgbClr val="253A6C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38100" tIns="38100" rIns="38100" bIns="38100" numCol="1" anchor="t">
                <a:noAutofit/>
              </a:bodyPr>
              <a:lstStyle/>
              <a:p>
                <a:pPr algn="l" defTabSz="914400">
                  <a:buClr>
                    <a:srgbClr val="000000"/>
                  </a:buClr>
                  <a:defRPr sz="2400" b="1">
                    <a:uFill>
                      <a:solidFill>
                        <a:srgbClr val="000000"/>
                      </a:solidFill>
                    </a:uFill>
                    <a:latin typeface="Tahoma"/>
                    <a:ea typeface="Tahoma"/>
                    <a:cs typeface="Tahoma"/>
                    <a:sym typeface="Tahoma"/>
                  </a:defRPr>
                </a:pPr>
                <a:endParaRPr/>
              </a:p>
            </p:txBody>
          </p:sp>
          <p:sp>
            <p:nvSpPr>
              <p:cNvPr id="1940" name="Rectangle"/>
              <p:cNvSpPr/>
              <p:nvPr/>
            </p:nvSpPr>
            <p:spPr>
              <a:xfrm>
                <a:off x="437781" y="1618222"/>
                <a:ext cx="139791" cy="125805"/>
              </a:xfrm>
              <a:prstGeom prst="rect">
                <a:avLst/>
              </a:prstGeom>
              <a:solidFill>
                <a:srgbClr val="253A6C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38100" tIns="38100" rIns="38100" bIns="38100" numCol="1" anchor="t">
                <a:noAutofit/>
              </a:bodyPr>
              <a:lstStyle/>
              <a:p>
                <a:pPr algn="l" defTabSz="914400">
                  <a:buClr>
                    <a:srgbClr val="000000"/>
                  </a:buClr>
                  <a:defRPr sz="2400" b="1">
                    <a:uFill>
                      <a:solidFill>
                        <a:srgbClr val="000000"/>
                      </a:solidFill>
                    </a:uFill>
                    <a:latin typeface="Tahoma"/>
                    <a:ea typeface="Tahoma"/>
                    <a:cs typeface="Tahoma"/>
                    <a:sym typeface="Tahoma"/>
                  </a:defRPr>
                </a:pPr>
                <a:endParaRPr/>
              </a:p>
            </p:txBody>
          </p:sp>
          <p:sp>
            <p:nvSpPr>
              <p:cNvPr id="1941" name="Rectangle"/>
              <p:cNvSpPr/>
              <p:nvPr/>
            </p:nvSpPr>
            <p:spPr>
              <a:xfrm>
                <a:off x="1883840" y="759973"/>
                <a:ext cx="139791" cy="125805"/>
              </a:xfrm>
              <a:prstGeom prst="rect">
                <a:avLst/>
              </a:prstGeom>
              <a:solidFill>
                <a:srgbClr val="253A6C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38100" tIns="38100" rIns="38100" bIns="38100" numCol="1" anchor="t">
                <a:noAutofit/>
              </a:bodyPr>
              <a:lstStyle/>
              <a:p>
                <a:pPr algn="l" defTabSz="914400">
                  <a:buClr>
                    <a:srgbClr val="000000"/>
                  </a:buClr>
                  <a:defRPr sz="2400" b="1">
                    <a:uFill>
                      <a:solidFill>
                        <a:srgbClr val="000000"/>
                      </a:solidFill>
                    </a:uFill>
                    <a:latin typeface="Tahoma"/>
                    <a:ea typeface="Tahoma"/>
                    <a:cs typeface="Tahoma"/>
                    <a:sym typeface="Tahoma"/>
                  </a:defRPr>
                </a:pPr>
                <a:endParaRPr/>
              </a:p>
            </p:txBody>
          </p:sp>
          <p:sp>
            <p:nvSpPr>
              <p:cNvPr id="1942" name="Rectangle"/>
              <p:cNvSpPr/>
              <p:nvPr/>
            </p:nvSpPr>
            <p:spPr>
              <a:xfrm>
                <a:off x="1677991" y="951526"/>
                <a:ext cx="142666" cy="122947"/>
              </a:xfrm>
              <a:prstGeom prst="rect">
                <a:avLst/>
              </a:prstGeom>
              <a:solidFill>
                <a:srgbClr val="253A6C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38100" tIns="38100" rIns="38100" bIns="38100" numCol="1" anchor="t">
                <a:noAutofit/>
              </a:bodyPr>
              <a:lstStyle/>
              <a:p>
                <a:pPr algn="l" defTabSz="914400">
                  <a:buClr>
                    <a:srgbClr val="000000"/>
                  </a:buClr>
                  <a:defRPr sz="2400" b="1">
                    <a:uFill>
                      <a:solidFill>
                        <a:srgbClr val="000000"/>
                      </a:solidFill>
                    </a:uFill>
                    <a:latin typeface="Tahoma"/>
                    <a:ea typeface="Tahoma"/>
                    <a:cs typeface="Tahoma"/>
                    <a:sym typeface="Tahoma"/>
                  </a:defRPr>
                </a:pPr>
                <a:endParaRPr/>
              </a:p>
            </p:txBody>
          </p:sp>
          <p:sp>
            <p:nvSpPr>
              <p:cNvPr id="1943" name="Rectangle"/>
              <p:cNvSpPr/>
              <p:nvPr/>
            </p:nvSpPr>
            <p:spPr>
              <a:xfrm>
                <a:off x="964742" y="1619389"/>
                <a:ext cx="142666" cy="122946"/>
              </a:xfrm>
              <a:prstGeom prst="rect">
                <a:avLst/>
              </a:prstGeom>
              <a:solidFill>
                <a:srgbClr val="253A6C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38100" tIns="38100" rIns="38100" bIns="38100" numCol="1" anchor="t">
                <a:noAutofit/>
              </a:bodyPr>
              <a:lstStyle/>
              <a:p>
                <a:pPr algn="l" defTabSz="914400">
                  <a:buClr>
                    <a:srgbClr val="000000"/>
                  </a:buClr>
                  <a:defRPr sz="2400" b="1">
                    <a:uFill>
                      <a:solidFill>
                        <a:srgbClr val="000000"/>
                      </a:solidFill>
                    </a:uFill>
                    <a:latin typeface="Tahoma"/>
                    <a:ea typeface="Tahoma"/>
                    <a:cs typeface="Tahoma"/>
                    <a:sym typeface="Tahoma"/>
                  </a:defRPr>
                </a:pPr>
                <a:endParaRPr/>
              </a:p>
            </p:txBody>
          </p:sp>
          <p:sp>
            <p:nvSpPr>
              <p:cNvPr id="1944" name="Rectangle"/>
              <p:cNvSpPr/>
              <p:nvPr/>
            </p:nvSpPr>
            <p:spPr>
              <a:xfrm>
                <a:off x="1159809" y="907472"/>
                <a:ext cx="142666" cy="122946"/>
              </a:xfrm>
              <a:prstGeom prst="rect">
                <a:avLst/>
              </a:prstGeom>
              <a:solidFill>
                <a:srgbClr val="253A6C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38100" tIns="38100" rIns="38100" bIns="38100" numCol="1" anchor="t">
                <a:noAutofit/>
              </a:bodyPr>
              <a:lstStyle/>
              <a:p>
                <a:pPr algn="l" defTabSz="914400">
                  <a:buClr>
                    <a:srgbClr val="000000"/>
                  </a:buClr>
                  <a:defRPr sz="2400" b="1">
                    <a:uFill>
                      <a:solidFill>
                        <a:srgbClr val="000000"/>
                      </a:solidFill>
                    </a:uFill>
                    <a:latin typeface="Tahoma"/>
                    <a:ea typeface="Tahoma"/>
                    <a:cs typeface="Tahoma"/>
                    <a:sym typeface="Tahoma"/>
                  </a:defRPr>
                </a:pPr>
                <a:endParaRPr/>
              </a:p>
            </p:txBody>
          </p:sp>
          <p:sp>
            <p:nvSpPr>
              <p:cNvPr id="1945" name="Rectangle"/>
              <p:cNvSpPr/>
              <p:nvPr/>
            </p:nvSpPr>
            <p:spPr>
              <a:xfrm>
                <a:off x="858377" y="1384206"/>
                <a:ext cx="142666" cy="125805"/>
              </a:xfrm>
              <a:prstGeom prst="rect">
                <a:avLst/>
              </a:prstGeom>
              <a:solidFill>
                <a:srgbClr val="253A6C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38100" tIns="38100" rIns="38100" bIns="38100" numCol="1" anchor="t">
                <a:noAutofit/>
              </a:bodyPr>
              <a:lstStyle/>
              <a:p>
                <a:pPr algn="l" defTabSz="914400">
                  <a:buClr>
                    <a:srgbClr val="000000"/>
                  </a:buClr>
                  <a:defRPr sz="2400" b="1">
                    <a:uFill>
                      <a:solidFill>
                        <a:srgbClr val="000000"/>
                      </a:solidFill>
                    </a:uFill>
                    <a:latin typeface="Tahoma"/>
                    <a:ea typeface="Tahoma"/>
                    <a:cs typeface="Tahoma"/>
                    <a:sym typeface="Tahoma"/>
                  </a:defRPr>
                </a:pPr>
                <a:endParaRPr/>
              </a:p>
            </p:txBody>
          </p:sp>
          <p:sp>
            <p:nvSpPr>
              <p:cNvPr id="1946" name="Rectangle"/>
              <p:cNvSpPr/>
              <p:nvPr/>
            </p:nvSpPr>
            <p:spPr>
              <a:xfrm>
                <a:off x="1252522" y="1192581"/>
                <a:ext cx="139792" cy="125805"/>
              </a:xfrm>
              <a:prstGeom prst="rect">
                <a:avLst/>
              </a:prstGeom>
              <a:solidFill>
                <a:srgbClr val="253A6C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38100" tIns="38100" rIns="38100" bIns="38100" numCol="1" anchor="t">
                <a:noAutofit/>
              </a:bodyPr>
              <a:lstStyle/>
              <a:p>
                <a:pPr algn="l" defTabSz="914400">
                  <a:buClr>
                    <a:srgbClr val="000000"/>
                  </a:buClr>
                  <a:defRPr sz="2400" b="1">
                    <a:uFill>
                      <a:solidFill>
                        <a:srgbClr val="000000"/>
                      </a:solidFill>
                    </a:uFill>
                    <a:latin typeface="Tahoma"/>
                    <a:ea typeface="Tahoma"/>
                    <a:cs typeface="Tahoma"/>
                    <a:sym typeface="Tahoma"/>
                  </a:defRPr>
                </a:pPr>
                <a:endParaRPr/>
              </a:p>
            </p:txBody>
          </p:sp>
          <p:sp>
            <p:nvSpPr>
              <p:cNvPr id="1947" name="Rectangle"/>
              <p:cNvSpPr/>
              <p:nvPr/>
            </p:nvSpPr>
            <p:spPr>
              <a:xfrm>
                <a:off x="1501116" y="1484382"/>
                <a:ext cx="142666" cy="122946"/>
              </a:xfrm>
              <a:prstGeom prst="rect">
                <a:avLst/>
              </a:prstGeom>
              <a:solidFill>
                <a:srgbClr val="253A6C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38100" tIns="38100" rIns="38100" bIns="38100" numCol="1" anchor="t">
                <a:noAutofit/>
              </a:bodyPr>
              <a:lstStyle/>
              <a:p>
                <a:pPr algn="l" defTabSz="914400">
                  <a:buClr>
                    <a:srgbClr val="000000"/>
                  </a:buClr>
                  <a:defRPr sz="2400" b="1">
                    <a:uFill>
                      <a:solidFill>
                        <a:srgbClr val="000000"/>
                      </a:solidFill>
                    </a:uFill>
                    <a:latin typeface="Tahoma"/>
                    <a:ea typeface="Tahoma"/>
                    <a:cs typeface="Tahoma"/>
                    <a:sym typeface="Tahoma"/>
                  </a:defRPr>
                </a:pPr>
                <a:endParaRPr/>
              </a:p>
            </p:txBody>
          </p:sp>
          <p:sp>
            <p:nvSpPr>
              <p:cNvPr id="1948" name="Rectangle"/>
              <p:cNvSpPr/>
              <p:nvPr/>
            </p:nvSpPr>
            <p:spPr>
              <a:xfrm>
                <a:off x="1596354" y="284708"/>
                <a:ext cx="139792" cy="122945"/>
              </a:xfrm>
              <a:prstGeom prst="rect">
                <a:avLst/>
              </a:prstGeom>
              <a:solidFill>
                <a:srgbClr val="253A6C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38100" tIns="38100" rIns="38100" bIns="38100" numCol="1" anchor="t">
                <a:noAutofit/>
              </a:bodyPr>
              <a:lstStyle/>
              <a:p>
                <a:pPr algn="l" defTabSz="914400">
                  <a:buClr>
                    <a:srgbClr val="000000"/>
                  </a:buClr>
                  <a:defRPr sz="2400" b="1">
                    <a:uFill>
                      <a:solidFill>
                        <a:srgbClr val="000000"/>
                      </a:solidFill>
                    </a:uFill>
                    <a:latin typeface="Tahoma"/>
                    <a:ea typeface="Tahoma"/>
                    <a:cs typeface="Tahoma"/>
                    <a:sym typeface="Tahoma"/>
                  </a:defRPr>
                </a:pPr>
                <a:endParaRPr/>
              </a:p>
            </p:txBody>
          </p:sp>
          <p:sp>
            <p:nvSpPr>
              <p:cNvPr id="1949" name="Rectangle"/>
              <p:cNvSpPr/>
              <p:nvPr/>
            </p:nvSpPr>
            <p:spPr>
              <a:xfrm>
                <a:off x="1124162" y="113243"/>
                <a:ext cx="139793" cy="125805"/>
              </a:xfrm>
              <a:prstGeom prst="rect">
                <a:avLst/>
              </a:prstGeom>
              <a:solidFill>
                <a:srgbClr val="253A6C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38100" tIns="38100" rIns="38100" bIns="38100" numCol="1" anchor="t">
                <a:noAutofit/>
              </a:bodyPr>
              <a:lstStyle/>
              <a:p>
                <a:pPr algn="l" defTabSz="914400">
                  <a:buClr>
                    <a:srgbClr val="000000"/>
                  </a:buClr>
                  <a:defRPr sz="2400" b="1">
                    <a:uFill>
                      <a:solidFill>
                        <a:srgbClr val="000000"/>
                      </a:solidFill>
                    </a:uFill>
                    <a:latin typeface="Tahoma"/>
                    <a:ea typeface="Tahoma"/>
                    <a:cs typeface="Tahoma"/>
                    <a:sym typeface="Tahoma"/>
                  </a:defRPr>
                </a:pPr>
                <a:endParaRPr/>
              </a:p>
            </p:txBody>
          </p:sp>
          <p:sp>
            <p:nvSpPr>
              <p:cNvPr id="1950" name="Rectangle"/>
              <p:cNvSpPr/>
              <p:nvPr/>
            </p:nvSpPr>
            <p:spPr>
              <a:xfrm>
                <a:off x="1401870" y="506058"/>
                <a:ext cx="139792" cy="122945"/>
              </a:xfrm>
              <a:prstGeom prst="rect">
                <a:avLst/>
              </a:prstGeom>
              <a:solidFill>
                <a:srgbClr val="253A6C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38100" tIns="38100" rIns="38100" bIns="38100" numCol="1" anchor="t">
                <a:noAutofit/>
              </a:bodyPr>
              <a:lstStyle/>
              <a:p>
                <a:pPr algn="l" defTabSz="914400">
                  <a:buClr>
                    <a:srgbClr val="000000"/>
                  </a:buClr>
                  <a:defRPr sz="2400" b="1">
                    <a:uFill>
                      <a:solidFill>
                        <a:srgbClr val="000000"/>
                      </a:solidFill>
                    </a:uFill>
                    <a:latin typeface="Tahoma"/>
                    <a:ea typeface="Tahoma"/>
                    <a:cs typeface="Tahoma"/>
                    <a:sym typeface="Tahoma"/>
                  </a:defRPr>
                </a:pPr>
                <a:endParaRPr/>
              </a:p>
            </p:txBody>
          </p:sp>
          <p:sp>
            <p:nvSpPr>
              <p:cNvPr id="1951" name="Rectangle"/>
              <p:cNvSpPr/>
              <p:nvPr/>
            </p:nvSpPr>
            <p:spPr>
              <a:xfrm>
                <a:off x="1736373" y="510752"/>
                <a:ext cx="139792" cy="122946"/>
              </a:xfrm>
              <a:prstGeom prst="rect">
                <a:avLst/>
              </a:prstGeom>
              <a:solidFill>
                <a:srgbClr val="253A6C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38100" tIns="38100" rIns="38100" bIns="38100" numCol="1" anchor="t">
                <a:noAutofit/>
              </a:bodyPr>
              <a:lstStyle/>
              <a:p>
                <a:pPr algn="l" defTabSz="914400">
                  <a:buClr>
                    <a:srgbClr val="000000"/>
                  </a:buClr>
                  <a:defRPr sz="2400" b="1">
                    <a:uFill>
                      <a:solidFill>
                        <a:srgbClr val="000000"/>
                      </a:solidFill>
                    </a:uFill>
                    <a:latin typeface="Tahoma"/>
                    <a:ea typeface="Tahoma"/>
                    <a:cs typeface="Tahoma"/>
                    <a:sym typeface="Tahoma"/>
                  </a:defRPr>
                </a:pPr>
                <a:endParaRPr/>
              </a:p>
            </p:txBody>
          </p:sp>
          <p:sp>
            <p:nvSpPr>
              <p:cNvPr id="1952" name="Triangle"/>
              <p:cNvSpPr/>
              <p:nvPr/>
            </p:nvSpPr>
            <p:spPr>
              <a:xfrm>
                <a:off x="428612" y="578110"/>
                <a:ext cx="158129" cy="15439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10996" y="0"/>
                    </a:ln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5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1953" name="Triangle"/>
              <p:cNvSpPr/>
              <p:nvPr/>
            </p:nvSpPr>
            <p:spPr>
              <a:xfrm>
                <a:off x="559451" y="170205"/>
                <a:ext cx="155254" cy="15439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10800" y="0"/>
                    </a:ln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5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1954" name="Triangle"/>
              <p:cNvSpPr/>
              <p:nvPr/>
            </p:nvSpPr>
            <p:spPr>
              <a:xfrm>
                <a:off x="850646" y="842442"/>
                <a:ext cx="158129" cy="1572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10996" y="0"/>
                    </a:ln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5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1955" name="Triangle"/>
              <p:cNvSpPr/>
              <p:nvPr/>
            </p:nvSpPr>
            <p:spPr>
              <a:xfrm>
                <a:off x="45837" y="878964"/>
                <a:ext cx="155253" cy="15725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10800" y="0"/>
                    </a:ln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5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1956" name="Triangle"/>
              <p:cNvSpPr/>
              <p:nvPr/>
            </p:nvSpPr>
            <p:spPr>
              <a:xfrm>
                <a:off x="280778" y="833058"/>
                <a:ext cx="158128" cy="15439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10996" y="0"/>
                    </a:ln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5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1957" name="Triangle"/>
              <p:cNvSpPr/>
              <p:nvPr/>
            </p:nvSpPr>
            <p:spPr>
              <a:xfrm>
                <a:off x="329506" y="324223"/>
                <a:ext cx="155253" cy="15439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10800" y="0"/>
                    </a:ln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5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1958" name="Triangle"/>
              <p:cNvSpPr/>
              <p:nvPr/>
            </p:nvSpPr>
            <p:spPr>
              <a:xfrm>
                <a:off x="870878" y="376883"/>
                <a:ext cx="155253" cy="15439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10800" y="0"/>
                    </a:ln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5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1959" name="Triangle"/>
              <p:cNvSpPr/>
              <p:nvPr/>
            </p:nvSpPr>
            <p:spPr>
              <a:xfrm>
                <a:off x="609215" y="393325"/>
                <a:ext cx="155253" cy="15439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10800" y="0"/>
                    </a:ln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5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1960" name="Triangle"/>
              <p:cNvSpPr/>
              <p:nvPr/>
            </p:nvSpPr>
            <p:spPr>
              <a:xfrm>
                <a:off x="135601" y="576988"/>
                <a:ext cx="155253" cy="15439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10800" y="0"/>
                    </a:ln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5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1961" name="Triangle"/>
              <p:cNvSpPr/>
              <p:nvPr/>
            </p:nvSpPr>
            <p:spPr>
              <a:xfrm>
                <a:off x="130387" y="1141295"/>
                <a:ext cx="149503" cy="14867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10800" y="0"/>
                    </a:ln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5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1962" name="Triangle"/>
              <p:cNvSpPr/>
              <p:nvPr/>
            </p:nvSpPr>
            <p:spPr>
              <a:xfrm>
                <a:off x="493471" y="1009569"/>
                <a:ext cx="149503" cy="14867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10800" y="0"/>
                    </a:ln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5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1963" name="Triangle"/>
              <p:cNvSpPr/>
              <p:nvPr/>
            </p:nvSpPr>
            <p:spPr>
              <a:xfrm>
                <a:off x="611487" y="795549"/>
                <a:ext cx="149503" cy="14867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10800" y="0"/>
                    </a:ln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5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1964" name="Triangle"/>
              <p:cNvSpPr/>
              <p:nvPr/>
            </p:nvSpPr>
            <p:spPr>
              <a:xfrm>
                <a:off x="821297" y="103140"/>
                <a:ext cx="146629" cy="14867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11012" y="0"/>
                    </a:ln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5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1965" name="Triangle"/>
              <p:cNvSpPr/>
              <p:nvPr/>
            </p:nvSpPr>
            <p:spPr>
              <a:xfrm>
                <a:off x="784376" y="626329"/>
                <a:ext cx="146630" cy="14867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11012" y="0"/>
                    </a:ln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5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1966" name="Circle"/>
              <p:cNvSpPr/>
              <p:nvPr/>
            </p:nvSpPr>
            <p:spPr>
              <a:xfrm>
                <a:off x="1350309" y="761403"/>
                <a:ext cx="126502" cy="122946"/>
              </a:xfrm>
              <a:prstGeom prst="ellipse">
                <a:avLst/>
              </a:prstGeom>
              <a:solidFill>
                <a:srgbClr val="FFA400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1967" name="Circle"/>
              <p:cNvSpPr/>
              <p:nvPr/>
            </p:nvSpPr>
            <p:spPr>
              <a:xfrm>
                <a:off x="702319" y="1580164"/>
                <a:ext cx="123628" cy="125805"/>
              </a:xfrm>
              <a:prstGeom prst="ellipse">
                <a:avLst/>
              </a:prstGeom>
              <a:solidFill>
                <a:srgbClr val="FFA400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1968" name="Circle"/>
              <p:cNvSpPr/>
              <p:nvPr/>
            </p:nvSpPr>
            <p:spPr>
              <a:xfrm>
                <a:off x="1379183" y="184501"/>
                <a:ext cx="123628" cy="125805"/>
              </a:xfrm>
              <a:prstGeom prst="ellipse">
                <a:avLst/>
              </a:prstGeom>
              <a:solidFill>
                <a:srgbClr val="FFA400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1969" name="Circle"/>
              <p:cNvSpPr/>
              <p:nvPr/>
            </p:nvSpPr>
            <p:spPr>
              <a:xfrm>
                <a:off x="775593" y="1818695"/>
                <a:ext cx="123628" cy="122946"/>
              </a:xfrm>
              <a:prstGeom prst="ellipse">
                <a:avLst/>
              </a:prstGeom>
              <a:solidFill>
                <a:srgbClr val="FFA400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1970" name="Circle"/>
              <p:cNvSpPr/>
              <p:nvPr/>
            </p:nvSpPr>
            <p:spPr>
              <a:xfrm>
                <a:off x="1027645" y="1101119"/>
                <a:ext cx="126502" cy="125805"/>
              </a:xfrm>
              <a:prstGeom prst="ellipse">
                <a:avLst/>
              </a:prstGeom>
              <a:solidFill>
                <a:srgbClr val="FFA400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1971" name="Circle"/>
              <p:cNvSpPr/>
              <p:nvPr/>
            </p:nvSpPr>
            <p:spPr>
              <a:xfrm>
                <a:off x="710160" y="1204492"/>
                <a:ext cx="123628" cy="125805"/>
              </a:xfrm>
              <a:prstGeom prst="ellipse">
                <a:avLst/>
              </a:prstGeom>
              <a:solidFill>
                <a:srgbClr val="FFA400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1972" name="Shape"/>
              <p:cNvSpPr/>
              <p:nvPr/>
            </p:nvSpPr>
            <p:spPr>
              <a:xfrm>
                <a:off x="1169329" y="1817265"/>
                <a:ext cx="123626" cy="12580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800"/>
                    </a:moveTo>
                    <a:cubicBezTo>
                      <a:pt x="21600" y="16691"/>
                      <a:pt x="17079" y="21600"/>
                      <a:pt x="10549" y="21600"/>
                    </a:cubicBezTo>
                    <a:cubicBezTo>
                      <a:pt x="5023" y="21600"/>
                      <a:pt x="0" y="16691"/>
                      <a:pt x="0" y="10800"/>
                    </a:cubicBezTo>
                    <a:cubicBezTo>
                      <a:pt x="0" y="4909"/>
                      <a:pt x="5023" y="0"/>
                      <a:pt x="10549" y="0"/>
                    </a:cubicBezTo>
                    <a:cubicBezTo>
                      <a:pt x="17079" y="0"/>
                      <a:pt x="21600" y="4909"/>
                      <a:pt x="21600" y="10800"/>
                    </a:cubicBezTo>
                  </a:path>
                </a:pathLst>
              </a:custGeom>
              <a:solidFill>
                <a:srgbClr val="FFA400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1973" name="Circle"/>
              <p:cNvSpPr/>
              <p:nvPr/>
            </p:nvSpPr>
            <p:spPr>
              <a:xfrm>
                <a:off x="1742029" y="1489705"/>
                <a:ext cx="123628" cy="125805"/>
              </a:xfrm>
              <a:prstGeom prst="ellipse">
                <a:avLst/>
              </a:prstGeom>
              <a:solidFill>
                <a:srgbClr val="FFA400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1974" name="Circle"/>
              <p:cNvSpPr/>
              <p:nvPr/>
            </p:nvSpPr>
            <p:spPr>
              <a:xfrm>
                <a:off x="1167891" y="377475"/>
                <a:ext cx="126502" cy="125805"/>
              </a:xfrm>
              <a:prstGeom prst="ellipse">
                <a:avLst/>
              </a:prstGeom>
              <a:solidFill>
                <a:srgbClr val="FFA400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1975" name="Circle"/>
              <p:cNvSpPr/>
              <p:nvPr/>
            </p:nvSpPr>
            <p:spPr>
              <a:xfrm>
                <a:off x="1246359" y="1551987"/>
                <a:ext cx="126502" cy="122947"/>
              </a:xfrm>
              <a:prstGeom prst="ellipse">
                <a:avLst/>
              </a:prstGeom>
              <a:solidFill>
                <a:srgbClr val="FFA400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1976" name="Shape"/>
              <p:cNvSpPr/>
              <p:nvPr/>
            </p:nvSpPr>
            <p:spPr>
              <a:xfrm>
                <a:off x="1499364" y="1220397"/>
                <a:ext cx="123628" cy="12580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800"/>
                    </a:moveTo>
                    <a:cubicBezTo>
                      <a:pt x="21600" y="16691"/>
                      <a:pt x="17079" y="21600"/>
                      <a:pt x="10549" y="21600"/>
                    </a:cubicBezTo>
                    <a:cubicBezTo>
                      <a:pt x="5023" y="21600"/>
                      <a:pt x="0" y="16691"/>
                      <a:pt x="0" y="10800"/>
                    </a:cubicBezTo>
                    <a:cubicBezTo>
                      <a:pt x="0" y="4909"/>
                      <a:pt x="5023" y="0"/>
                      <a:pt x="10549" y="0"/>
                    </a:cubicBezTo>
                    <a:cubicBezTo>
                      <a:pt x="17079" y="0"/>
                      <a:pt x="21600" y="4909"/>
                      <a:pt x="21600" y="10800"/>
                    </a:cubicBezTo>
                  </a:path>
                </a:pathLst>
              </a:custGeom>
              <a:solidFill>
                <a:srgbClr val="FFA400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1977" name="Circle"/>
              <p:cNvSpPr/>
              <p:nvPr/>
            </p:nvSpPr>
            <p:spPr>
              <a:xfrm>
                <a:off x="1945910" y="993518"/>
                <a:ext cx="126502" cy="125805"/>
              </a:xfrm>
              <a:prstGeom prst="ellipse">
                <a:avLst/>
              </a:prstGeom>
              <a:solidFill>
                <a:srgbClr val="FFA400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1978" name="Circle"/>
              <p:cNvSpPr/>
              <p:nvPr/>
            </p:nvSpPr>
            <p:spPr>
              <a:xfrm>
                <a:off x="1417283" y="1730754"/>
                <a:ext cx="123628" cy="122946"/>
              </a:xfrm>
              <a:prstGeom prst="ellipse">
                <a:avLst/>
              </a:prstGeom>
              <a:solidFill>
                <a:srgbClr val="FFA400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1979" name="Circle"/>
              <p:cNvSpPr/>
              <p:nvPr/>
            </p:nvSpPr>
            <p:spPr>
              <a:xfrm>
                <a:off x="202520" y="1413340"/>
                <a:ext cx="123628" cy="122946"/>
              </a:xfrm>
              <a:prstGeom prst="ellipse">
                <a:avLst/>
              </a:prstGeom>
              <a:solidFill>
                <a:srgbClr val="FFA400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1980" name="Shape"/>
              <p:cNvSpPr/>
              <p:nvPr/>
            </p:nvSpPr>
            <p:spPr>
              <a:xfrm>
                <a:off x="1604436" y="707728"/>
                <a:ext cx="123627" cy="12580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800"/>
                    </a:moveTo>
                    <a:cubicBezTo>
                      <a:pt x="21600" y="16691"/>
                      <a:pt x="17079" y="21600"/>
                      <a:pt x="10549" y="21600"/>
                    </a:cubicBezTo>
                    <a:cubicBezTo>
                      <a:pt x="5023" y="21600"/>
                      <a:pt x="0" y="16691"/>
                      <a:pt x="0" y="10800"/>
                    </a:cubicBezTo>
                    <a:cubicBezTo>
                      <a:pt x="0" y="4909"/>
                      <a:pt x="5023" y="0"/>
                      <a:pt x="10549" y="0"/>
                    </a:cubicBezTo>
                    <a:cubicBezTo>
                      <a:pt x="17079" y="0"/>
                      <a:pt x="21600" y="4909"/>
                      <a:pt x="21600" y="10800"/>
                    </a:cubicBezTo>
                  </a:path>
                </a:pathLst>
              </a:custGeom>
              <a:solidFill>
                <a:srgbClr val="FFA400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1981" name="Circle"/>
              <p:cNvSpPr/>
              <p:nvPr/>
            </p:nvSpPr>
            <p:spPr>
              <a:xfrm>
                <a:off x="1426982" y="994947"/>
                <a:ext cx="126502" cy="122946"/>
              </a:xfrm>
              <a:prstGeom prst="ellipse">
                <a:avLst/>
              </a:prstGeom>
              <a:solidFill>
                <a:srgbClr val="FFA400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1982" name="Oval"/>
              <p:cNvSpPr/>
              <p:nvPr/>
            </p:nvSpPr>
            <p:spPr>
              <a:xfrm>
                <a:off x="0" y="0"/>
                <a:ext cx="2143946" cy="2061031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38100" tIns="38100" rIns="38100" bIns="38100" numCol="1" anchor="t">
                <a:noAutofit/>
              </a:bodyPr>
              <a:lstStyle/>
              <a:p>
                <a:pPr algn="l" defTabSz="914400">
                  <a:buClr>
                    <a:srgbClr val="000000"/>
                  </a:buClr>
                  <a:defRPr sz="2400" b="1">
                    <a:solidFill>
                      <a:srgbClr val="FFFFFF"/>
                    </a:solidFill>
                    <a:uFill>
                      <a:solidFill>
                        <a:srgbClr val="FFFFFF"/>
                      </a:solidFill>
                    </a:uFill>
                    <a:latin typeface="Tahoma"/>
                    <a:ea typeface="Tahoma"/>
                    <a:cs typeface="Tahoma"/>
                    <a:sym typeface="Tahoma"/>
                  </a:defRPr>
                </a:pPr>
                <a:endParaRPr/>
              </a:p>
            </p:txBody>
          </p:sp>
          <p:sp>
            <p:nvSpPr>
              <p:cNvPr id="1983" name="Line"/>
              <p:cNvSpPr/>
              <p:nvPr/>
            </p:nvSpPr>
            <p:spPr>
              <a:xfrm flipH="1">
                <a:off x="73202" y="1029149"/>
                <a:ext cx="998558" cy="382489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</p:grpSp>
        <p:sp>
          <p:nvSpPr>
            <p:cNvPr id="1985" name="C. Not exhaustive"/>
            <p:cNvSpPr txBox="1"/>
            <p:nvPr/>
          </p:nvSpPr>
          <p:spPr>
            <a:xfrm>
              <a:off x="4772386" y="2138788"/>
              <a:ext cx="1816897" cy="35224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 defTabSz="914400">
                <a:lnSpc>
                  <a:spcPct val="90000"/>
                </a:lnSpc>
                <a:buClr>
                  <a:srgbClr val="000000"/>
                </a:buClr>
                <a:buFont typeface="Century Gothic"/>
                <a:defRPr>
                  <a:uFill>
                    <a:solidFill>
                      <a:srgbClr val="FFA57D"/>
                    </a:solidFill>
                  </a:uFill>
                </a:defRPr>
              </a:lvl1pPr>
            </a:lstStyle>
            <a:p>
              <a:r>
                <a:t>C. Not exhaustive </a:t>
              </a:r>
            </a:p>
          </p:txBody>
        </p:sp>
        <p:grpSp>
          <p:nvGrpSpPr>
            <p:cNvPr id="2037" name="Group"/>
            <p:cNvGrpSpPr/>
            <p:nvPr/>
          </p:nvGrpSpPr>
          <p:grpSpPr>
            <a:xfrm>
              <a:off x="4607347" y="-1"/>
              <a:ext cx="2998838" cy="2063939"/>
              <a:chOff x="0" y="0"/>
              <a:chExt cx="2998837" cy="2063937"/>
            </a:xfrm>
          </p:grpSpPr>
          <p:sp>
            <p:nvSpPr>
              <p:cNvPr id="1986" name="Rectangle"/>
              <p:cNvSpPr/>
              <p:nvPr/>
            </p:nvSpPr>
            <p:spPr>
              <a:xfrm>
                <a:off x="1179303" y="734903"/>
                <a:ext cx="139791" cy="125805"/>
              </a:xfrm>
              <a:prstGeom prst="rect">
                <a:avLst/>
              </a:prstGeom>
              <a:solidFill>
                <a:srgbClr val="253A6C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38100" tIns="38100" rIns="38100" bIns="38100" numCol="1" anchor="t">
                <a:noAutofit/>
              </a:bodyPr>
              <a:lstStyle/>
              <a:p>
                <a:pPr algn="l" defTabSz="914400">
                  <a:buClr>
                    <a:srgbClr val="000000"/>
                  </a:buClr>
                  <a:defRPr sz="2400" b="1">
                    <a:uFill>
                      <a:solidFill>
                        <a:srgbClr val="000000"/>
                      </a:solidFill>
                    </a:uFill>
                    <a:latin typeface="Tahoma"/>
                    <a:ea typeface="Tahoma"/>
                    <a:cs typeface="Tahoma"/>
                    <a:sym typeface="Tahoma"/>
                  </a:defRPr>
                </a:pPr>
                <a:endParaRPr/>
              </a:p>
            </p:txBody>
          </p:sp>
          <p:sp>
            <p:nvSpPr>
              <p:cNvPr id="1987" name="Oval"/>
              <p:cNvSpPr/>
              <p:nvPr/>
            </p:nvSpPr>
            <p:spPr>
              <a:xfrm>
                <a:off x="3027" y="2907"/>
                <a:ext cx="2143947" cy="2061031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38100" tIns="38100" rIns="38100" bIns="38100" numCol="1" anchor="t">
                <a:noAutofit/>
              </a:bodyPr>
              <a:lstStyle/>
              <a:p>
                <a:pPr algn="l" defTabSz="914400">
                  <a:buClr>
                    <a:srgbClr val="000000"/>
                  </a:buClr>
                  <a:defRPr sz="2400" b="1">
                    <a:solidFill>
                      <a:srgbClr val="FFFFFF"/>
                    </a:solidFill>
                    <a:uFill>
                      <a:solidFill>
                        <a:srgbClr val="FFFFFF"/>
                      </a:solidFill>
                    </a:uFill>
                    <a:latin typeface="Tahoma"/>
                    <a:ea typeface="Tahoma"/>
                    <a:cs typeface="Tahoma"/>
                    <a:sym typeface="Tahoma"/>
                  </a:defRPr>
                </a:pPr>
                <a:endParaRPr/>
              </a:p>
            </p:txBody>
          </p:sp>
          <p:sp>
            <p:nvSpPr>
              <p:cNvPr id="1988" name="Line"/>
              <p:cNvSpPr/>
              <p:nvPr/>
            </p:nvSpPr>
            <p:spPr>
              <a:xfrm flipV="1">
                <a:off x="1070850" y="-1"/>
                <a:ext cx="1" cy="1030574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1989" name="Rectangle"/>
              <p:cNvSpPr/>
              <p:nvPr/>
            </p:nvSpPr>
            <p:spPr>
              <a:xfrm>
                <a:off x="847114" y="1771139"/>
                <a:ext cx="139791" cy="125805"/>
              </a:xfrm>
              <a:prstGeom prst="rect">
                <a:avLst/>
              </a:prstGeom>
              <a:solidFill>
                <a:srgbClr val="253A6C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38100" tIns="38100" rIns="38100" bIns="38100" numCol="1" anchor="t">
                <a:noAutofit/>
              </a:bodyPr>
              <a:lstStyle/>
              <a:p>
                <a:pPr algn="l" defTabSz="914400">
                  <a:buClr>
                    <a:srgbClr val="000000"/>
                  </a:buClr>
                  <a:defRPr sz="2400" b="1">
                    <a:uFill>
                      <a:solidFill>
                        <a:srgbClr val="000000"/>
                      </a:solidFill>
                    </a:uFill>
                    <a:latin typeface="Tahoma"/>
                    <a:ea typeface="Tahoma"/>
                    <a:cs typeface="Tahoma"/>
                    <a:sym typeface="Tahoma"/>
                  </a:defRPr>
                </a:pPr>
                <a:endParaRPr/>
              </a:p>
            </p:txBody>
          </p:sp>
          <p:sp>
            <p:nvSpPr>
              <p:cNvPr id="1990" name="Rectangle"/>
              <p:cNvSpPr/>
              <p:nvPr/>
            </p:nvSpPr>
            <p:spPr>
              <a:xfrm>
                <a:off x="1454991" y="640221"/>
                <a:ext cx="142666" cy="125805"/>
              </a:xfrm>
              <a:prstGeom prst="rect">
                <a:avLst/>
              </a:prstGeom>
              <a:solidFill>
                <a:srgbClr val="253A6C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38100" tIns="38100" rIns="38100" bIns="38100" numCol="1" anchor="t">
                <a:noAutofit/>
              </a:bodyPr>
              <a:lstStyle/>
              <a:p>
                <a:pPr algn="l" defTabSz="914400">
                  <a:buClr>
                    <a:srgbClr val="000000"/>
                  </a:buClr>
                  <a:defRPr sz="2400" b="1">
                    <a:uFill>
                      <a:solidFill>
                        <a:srgbClr val="000000"/>
                      </a:solidFill>
                    </a:uFill>
                    <a:latin typeface="Tahoma"/>
                    <a:ea typeface="Tahoma"/>
                    <a:cs typeface="Tahoma"/>
                    <a:sym typeface="Tahoma"/>
                  </a:defRPr>
                </a:pPr>
                <a:endParaRPr/>
              </a:p>
            </p:txBody>
          </p:sp>
          <p:sp>
            <p:nvSpPr>
              <p:cNvPr id="1991" name="Rectangle"/>
              <p:cNvSpPr/>
              <p:nvPr/>
            </p:nvSpPr>
            <p:spPr>
              <a:xfrm>
                <a:off x="1587058" y="970520"/>
                <a:ext cx="139791" cy="125805"/>
              </a:xfrm>
              <a:prstGeom prst="rect">
                <a:avLst/>
              </a:prstGeom>
              <a:solidFill>
                <a:srgbClr val="253A6C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38100" tIns="38100" rIns="38100" bIns="38100" numCol="1" anchor="t">
                <a:noAutofit/>
              </a:bodyPr>
              <a:lstStyle/>
              <a:p>
                <a:pPr algn="l" defTabSz="914400">
                  <a:buClr>
                    <a:srgbClr val="000000"/>
                  </a:buClr>
                  <a:defRPr sz="2400" b="1">
                    <a:uFill>
                      <a:solidFill>
                        <a:srgbClr val="000000"/>
                      </a:solidFill>
                    </a:uFill>
                    <a:latin typeface="Tahoma"/>
                    <a:ea typeface="Tahoma"/>
                    <a:cs typeface="Tahoma"/>
                    <a:sym typeface="Tahoma"/>
                  </a:defRPr>
                </a:pPr>
                <a:endParaRPr/>
              </a:p>
            </p:txBody>
          </p:sp>
          <p:sp>
            <p:nvSpPr>
              <p:cNvPr id="1992" name="Rectangle"/>
              <p:cNvSpPr/>
              <p:nvPr/>
            </p:nvSpPr>
            <p:spPr>
              <a:xfrm>
                <a:off x="1899230" y="1086961"/>
                <a:ext cx="139791" cy="125805"/>
              </a:xfrm>
              <a:prstGeom prst="rect">
                <a:avLst/>
              </a:prstGeom>
              <a:solidFill>
                <a:srgbClr val="253A6C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38100" tIns="38100" rIns="38100" bIns="38100" numCol="1" anchor="t">
                <a:noAutofit/>
              </a:bodyPr>
              <a:lstStyle/>
              <a:p>
                <a:pPr algn="l" defTabSz="914400">
                  <a:buClr>
                    <a:srgbClr val="000000"/>
                  </a:buClr>
                  <a:defRPr sz="2400" b="1">
                    <a:uFill>
                      <a:solidFill>
                        <a:srgbClr val="000000"/>
                      </a:solidFill>
                    </a:uFill>
                    <a:latin typeface="Tahoma"/>
                    <a:ea typeface="Tahoma"/>
                    <a:cs typeface="Tahoma"/>
                    <a:sym typeface="Tahoma"/>
                  </a:defRPr>
                </a:pPr>
                <a:endParaRPr/>
              </a:p>
            </p:txBody>
          </p:sp>
          <p:sp>
            <p:nvSpPr>
              <p:cNvPr id="1993" name="Rectangle"/>
              <p:cNvSpPr/>
              <p:nvPr/>
            </p:nvSpPr>
            <p:spPr>
              <a:xfrm>
                <a:off x="1362177" y="1772568"/>
                <a:ext cx="139791" cy="122946"/>
              </a:xfrm>
              <a:prstGeom prst="rect">
                <a:avLst/>
              </a:prstGeom>
              <a:solidFill>
                <a:srgbClr val="253A6C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38100" tIns="38100" rIns="38100" bIns="38100" numCol="1" anchor="t">
                <a:noAutofit/>
              </a:bodyPr>
              <a:lstStyle/>
              <a:p>
                <a:pPr algn="l" defTabSz="914400">
                  <a:buClr>
                    <a:srgbClr val="000000"/>
                  </a:buClr>
                  <a:defRPr sz="2400" b="1">
                    <a:uFill>
                      <a:solidFill>
                        <a:srgbClr val="000000"/>
                      </a:solidFill>
                    </a:uFill>
                    <a:latin typeface="Tahoma"/>
                    <a:ea typeface="Tahoma"/>
                    <a:cs typeface="Tahoma"/>
                    <a:sym typeface="Tahoma"/>
                  </a:defRPr>
                </a:pPr>
                <a:endParaRPr/>
              </a:p>
            </p:txBody>
          </p:sp>
          <p:sp>
            <p:nvSpPr>
              <p:cNvPr id="1994" name="Rectangle"/>
              <p:cNvSpPr/>
              <p:nvPr/>
            </p:nvSpPr>
            <p:spPr>
              <a:xfrm>
                <a:off x="1418426" y="1370947"/>
                <a:ext cx="142666" cy="122946"/>
              </a:xfrm>
              <a:prstGeom prst="rect">
                <a:avLst/>
              </a:prstGeom>
              <a:solidFill>
                <a:srgbClr val="253A6C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38100" tIns="38100" rIns="38100" bIns="38100" numCol="1" anchor="t">
                <a:noAutofit/>
              </a:bodyPr>
              <a:lstStyle/>
              <a:p>
                <a:pPr algn="l" defTabSz="914400">
                  <a:buClr>
                    <a:srgbClr val="000000"/>
                  </a:buClr>
                  <a:defRPr sz="2400" b="1">
                    <a:uFill>
                      <a:solidFill>
                        <a:srgbClr val="000000"/>
                      </a:solidFill>
                    </a:uFill>
                    <a:latin typeface="Tahoma"/>
                    <a:ea typeface="Tahoma"/>
                    <a:cs typeface="Tahoma"/>
                    <a:sym typeface="Tahoma"/>
                  </a:defRPr>
                </a:pPr>
                <a:endParaRPr/>
              </a:p>
            </p:txBody>
          </p:sp>
          <p:sp>
            <p:nvSpPr>
              <p:cNvPr id="1995" name="Rectangle"/>
              <p:cNvSpPr/>
              <p:nvPr/>
            </p:nvSpPr>
            <p:spPr>
              <a:xfrm>
                <a:off x="1002153" y="1344941"/>
                <a:ext cx="142666" cy="122945"/>
              </a:xfrm>
              <a:prstGeom prst="rect">
                <a:avLst/>
              </a:prstGeom>
              <a:solidFill>
                <a:srgbClr val="253A6C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38100" tIns="38100" rIns="38100" bIns="38100" numCol="1" anchor="t">
                <a:noAutofit/>
              </a:bodyPr>
              <a:lstStyle/>
              <a:p>
                <a:pPr algn="l" defTabSz="914400">
                  <a:buClr>
                    <a:srgbClr val="000000"/>
                  </a:buClr>
                  <a:defRPr sz="2400" b="1">
                    <a:uFill>
                      <a:solidFill>
                        <a:srgbClr val="000000"/>
                      </a:solidFill>
                    </a:uFill>
                    <a:latin typeface="Tahoma"/>
                    <a:ea typeface="Tahoma"/>
                    <a:cs typeface="Tahoma"/>
                    <a:sym typeface="Tahoma"/>
                  </a:defRPr>
                </a:pPr>
                <a:endParaRPr/>
              </a:p>
            </p:txBody>
          </p:sp>
          <p:sp>
            <p:nvSpPr>
              <p:cNvPr id="1996" name="Rectangle"/>
              <p:cNvSpPr/>
              <p:nvPr/>
            </p:nvSpPr>
            <p:spPr>
              <a:xfrm>
                <a:off x="1199772" y="1057965"/>
                <a:ext cx="142666" cy="125805"/>
              </a:xfrm>
              <a:prstGeom prst="rect">
                <a:avLst/>
              </a:prstGeom>
              <a:solidFill>
                <a:srgbClr val="253A6C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38100" tIns="38100" rIns="38100" bIns="38100" numCol="1" anchor="t">
                <a:noAutofit/>
              </a:bodyPr>
              <a:lstStyle/>
              <a:p>
                <a:pPr algn="l" defTabSz="914400">
                  <a:buClr>
                    <a:srgbClr val="000000"/>
                  </a:buClr>
                  <a:defRPr sz="2400" b="1">
                    <a:uFill>
                      <a:solidFill>
                        <a:srgbClr val="000000"/>
                      </a:solidFill>
                    </a:uFill>
                    <a:latin typeface="Tahoma"/>
                    <a:ea typeface="Tahoma"/>
                    <a:cs typeface="Tahoma"/>
                    <a:sym typeface="Tahoma"/>
                  </a:defRPr>
                </a:pPr>
                <a:endParaRPr/>
              </a:p>
            </p:txBody>
          </p:sp>
          <p:sp>
            <p:nvSpPr>
              <p:cNvPr id="1997" name="Rectangle"/>
              <p:cNvSpPr/>
              <p:nvPr/>
            </p:nvSpPr>
            <p:spPr>
              <a:xfrm>
                <a:off x="1241349" y="392510"/>
                <a:ext cx="139793" cy="125805"/>
              </a:xfrm>
              <a:prstGeom prst="rect">
                <a:avLst/>
              </a:prstGeom>
              <a:solidFill>
                <a:srgbClr val="253A6C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38100" tIns="38100" rIns="38100" bIns="38100" numCol="1" anchor="t">
                <a:noAutofit/>
              </a:bodyPr>
              <a:lstStyle/>
              <a:p>
                <a:pPr algn="l" defTabSz="914400">
                  <a:buClr>
                    <a:srgbClr val="000000"/>
                  </a:buClr>
                  <a:defRPr sz="2400" b="1">
                    <a:uFill>
                      <a:solidFill>
                        <a:srgbClr val="000000"/>
                      </a:solidFill>
                    </a:uFill>
                    <a:latin typeface="Tahoma"/>
                    <a:ea typeface="Tahoma"/>
                    <a:cs typeface="Tahoma"/>
                    <a:sym typeface="Tahoma"/>
                  </a:defRPr>
                </a:pPr>
                <a:endParaRPr/>
              </a:p>
            </p:txBody>
          </p:sp>
          <p:sp>
            <p:nvSpPr>
              <p:cNvPr id="1998" name="Rectangle"/>
              <p:cNvSpPr/>
              <p:nvPr/>
            </p:nvSpPr>
            <p:spPr>
              <a:xfrm>
                <a:off x="1734935" y="1429623"/>
                <a:ext cx="142667" cy="122946"/>
              </a:xfrm>
              <a:prstGeom prst="rect">
                <a:avLst/>
              </a:prstGeom>
              <a:solidFill>
                <a:srgbClr val="253A6C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38100" tIns="38100" rIns="38100" bIns="38100" numCol="1" anchor="t">
                <a:noAutofit/>
              </a:bodyPr>
              <a:lstStyle/>
              <a:p>
                <a:pPr algn="l" defTabSz="914400">
                  <a:buClr>
                    <a:srgbClr val="000000"/>
                  </a:buClr>
                  <a:defRPr sz="2400" b="1">
                    <a:uFill>
                      <a:solidFill>
                        <a:srgbClr val="000000"/>
                      </a:solidFill>
                    </a:uFill>
                    <a:latin typeface="Tahoma"/>
                    <a:ea typeface="Tahoma"/>
                    <a:cs typeface="Tahoma"/>
                    <a:sym typeface="Tahoma"/>
                  </a:defRPr>
                </a:pPr>
                <a:endParaRPr/>
              </a:p>
            </p:txBody>
          </p:sp>
          <p:sp>
            <p:nvSpPr>
              <p:cNvPr id="1999" name="Rectangle"/>
              <p:cNvSpPr/>
              <p:nvPr/>
            </p:nvSpPr>
            <p:spPr>
              <a:xfrm>
                <a:off x="1596353" y="287163"/>
                <a:ext cx="139792" cy="122945"/>
              </a:xfrm>
              <a:prstGeom prst="rect">
                <a:avLst/>
              </a:prstGeom>
              <a:solidFill>
                <a:srgbClr val="253A6C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38100" tIns="38100" rIns="38100" bIns="38100" numCol="1" anchor="t">
                <a:noAutofit/>
              </a:bodyPr>
              <a:lstStyle/>
              <a:p>
                <a:pPr algn="l" defTabSz="914400">
                  <a:buClr>
                    <a:srgbClr val="000000"/>
                  </a:buClr>
                  <a:defRPr sz="2400" b="1">
                    <a:uFill>
                      <a:solidFill>
                        <a:srgbClr val="000000"/>
                      </a:solidFill>
                    </a:uFill>
                    <a:latin typeface="Tahoma"/>
                    <a:ea typeface="Tahoma"/>
                    <a:cs typeface="Tahoma"/>
                    <a:sym typeface="Tahoma"/>
                  </a:defRPr>
                </a:pPr>
                <a:endParaRPr/>
              </a:p>
            </p:txBody>
          </p:sp>
          <p:sp>
            <p:nvSpPr>
              <p:cNvPr id="2000" name="Rectangle"/>
              <p:cNvSpPr/>
              <p:nvPr/>
            </p:nvSpPr>
            <p:spPr>
              <a:xfrm>
                <a:off x="1124162" y="115698"/>
                <a:ext cx="139792" cy="125805"/>
              </a:xfrm>
              <a:prstGeom prst="rect">
                <a:avLst/>
              </a:prstGeom>
              <a:solidFill>
                <a:srgbClr val="253A6C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38100" tIns="38100" rIns="38100" bIns="38100" numCol="1" anchor="t">
                <a:noAutofit/>
              </a:bodyPr>
              <a:lstStyle/>
              <a:p>
                <a:pPr algn="l" defTabSz="914400">
                  <a:buClr>
                    <a:srgbClr val="000000"/>
                  </a:buClr>
                  <a:defRPr sz="2400" b="1">
                    <a:uFill>
                      <a:solidFill>
                        <a:srgbClr val="000000"/>
                      </a:solidFill>
                    </a:uFill>
                    <a:latin typeface="Tahoma"/>
                    <a:ea typeface="Tahoma"/>
                    <a:cs typeface="Tahoma"/>
                    <a:sym typeface="Tahoma"/>
                  </a:defRPr>
                </a:pPr>
                <a:endParaRPr/>
              </a:p>
            </p:txBody>
          </p:sp>
          <p:sp>
            <p:nvSpPr>
              <p:cNvPr id="2001" name="Rectangle"/>
              <p:cNvSpPr/>
              <p:nvPr/>
            </p:nvSpPr>
            <p:spPr>
              <a:xfrm>
                <a:off x="1846127" y="718392"/>
                <a:ext cx="139792" cy="122945"/>
              </a:xfrm>
              <a:prstGeom prst="rect">
                <a:avLst/>
              </a:prstGeom>
              <a:solidFill>
                <a:srgbClr val="253A6C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38100" tIns="38100" rIns="38100" bIns="38100" numCol="1" anchor="t">
                <a:noAutofit/>
              </a:bodyPr>
              <a:lstStyle/>
              <a:p>
                <a:pPr algn="l" defTabSz="914400">
                  <a:buClr>
                    <a:srgbClr val="000000"/>
                  </a:buClr>
                  <a:defRPr sz="2400" b="1">
                    <a:uFill>
                      <a:solidFill>
                        <a:srgbClr val="000000"/>
                      </a:solidFill>
                    </a:uFill>
                    <a:latin typeface="Tahoma"/>
                    <a:ea typeface="Tahoma"/>
                    <a:cs typeface="Tahoma"/>
                    <a:sym typeface="Tahoma"/>
                  </a:defRPr>
                </a:pPr>
                <a:endParaRPr/>
              </a:p>
            </p:txBody>
          </p:sp>
          <p:sp>
            <p:nvSpPr>
              <p:cNvPr id="2002" name="Rectangle"/>
              <p:cNvSpPr/>
              <p:nvPr/>
            </p:nvSpPr>
            <p:spPr>
              <a:xfrm>
                <a:off x="1116738" y="1615343"/>
                <a:ext cx="139792" cy="122946"/>
              </a:xfrm>
              <a:prstGeom prst="rect">
                <a:avLst/>
              </a:prstGeom>
              <a:solidFill>
                <a:srgbClr val="253A6C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38100" tIns="38100" rIns="38100" bIns="38100" numCol="1" anchor="t">
                <a:noAutofit/>
              </a:bodyPr>
              <a:lstStyle/>
              <a:p>
                <a:pPr algn="l" defTabSz="914400">
                  <a:buClr>
                    <a:srgbClr val="000000"/>
                  </a:buClr>
                  <a:defRPr sz="2400" b="1">
                    <a:uFill>
                      <a:solidFill>
                        <a:srgbClr val="000000"/>
                      </a:solidFill>
                    </a:uFill>
                    <a:latin typeface="Tahoma"/>
                    <a:ea typeface="Tahoma"/>
                    <a:cs typeface="Tahoma"/>
                    <a:sym typeface="Tahoma"/>
                  </a:defRPr>
                </a:pPr>
                <a:endParaRPr/>
              </a:p>
            </p:txBody>
          </p:sp>
          <p:sp>
            <p:nvSpPr>
              <p:cNvPr id="2003" name="Triangle"/>
              <p:cNvSpPr/>
              <p:nvPr/>
            </p:nvSpPr>
            <p:spPr>
              <a:xfrm>
                <a:off x="663360" y="964099"/>
                <a:ext cx="158129" cy="15439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10996" y="0"/>
                    </a:ln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5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2004" name="Triangle"/>
              <p:cNvSpPr/>
              <p:nvPr/>
            </p:nvSpPr>
            <p:spPr>
              <a:xfrm>
                <a:off x="603229" y="271437"/>
                <a:ext cx="155253" cy="15439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10800" y="0"/>
                    </a:ln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5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2005" name="Triangle"/>
              <p:cNvSpPr/>
              <p:nvPr/>
            </p:nvSpPr>
            <p:spPr>
              <a:xfrm>
                <a:off x="850646" y="844897"/>
                <a:ext cx="158129" cy="1572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10996" y="0"/>
                    </a:ln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5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2006" name="Triangle"/>
              <p:cNvSpPr/>
              <p:nvPr/>
            </p:nvSpPr>
            <p:spPr>
              <a:xfrm>
                <a:off x="264522" y="1373848"/>
                <a:ext cx="155253" cy="15725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10800" y="0"/>
                    </a:ln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5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2007" name="Triangle"/>
              <p:cNvSpPr/>
              <p:nvPr/>
            </p:nvSpPr>
            <p:spPr>
              <a:xfrm>
                <a:off x="126943" y="1029372"/>
                <a:ext cx="158127" cy="15439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10996" y="0"/>
                    </a:ln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5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2008" name="Triangle"/>
              <p:cNvSpPr/>
              <p:nvPr/>
            </p:nvSpPr>
            <p:spPr>
              <a:xfrm>
                <a:off x="329506" y="326678"/>
                <a:ext cx="155253" cy="15439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10800" y="0"/>
                    </a:ln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5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2009" name="Triangle"/>
              <p:cNvSpPr/>
              <p:nvPr/>
            </p:nvSpPr>
            <p:spPr>
              <a:xfrm>
                <a:off x="870878" y="379338"/>
                <a:ext cx="155253" cy="15439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10800" y="0"/>
                    </a:ln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5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2010" name="Triangle"/>
              <p:cNvSpPr/>
              <p:nvPr/>
            </p:nvSpPr>
            <p:spPr>
              <a:xfrm>
                <a:off x="434362" y="728065"/>
                <a:ext cx="155253" cy="15439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10800" y="0"/>
                    </a:ln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5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2011" name="Triangle"/>
              <p:cNvSpPr/>
              <p:nvPr/>
            </p:nvSpPr>
            <p:spPr>
              <a:xfrm>
                <a:off x="135601" y="579443"/>
                <a:ext cx="155253" cy="15439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10800" y="0"/>
                    </a:ln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5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2012" name="Triangle"/>
              <p:cNvSpPr/>
              <p:nvPr/>
            </p:nvSpPr>
            <p:spPr>
              <a:xfrm>
                <a:off x="437237" y="1589609"/>
                <a:ext cx="149503" cy="14867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10800" y="0"/>
                    </a:ln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5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2013" name="Triangle"/>
              <p:cNvSpPr/>
              <p:nvPr/>
            </p:nvSpPr>
            <p:spPr>
              <a:xfrm>
                <a:off x="612090" y="1294747"/>
                <a:ext cx="149503" cy="14867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10800" y="0"/>
                    </a:ln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5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2014" name="Triangle"/>
              <p:cNvSpPr/>
              <p:nvPr/>
            </p:nvSpPr>
            <p:spPr>
              <a:xfrm>
                <a:off x="437237" y="1075524"/>
                <a:ext cx="149503" cy="14867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10800" y="0"/>
                    </a:ln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5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2015" name="Triangle"/>
              <p:cNvSpPr/>
              <p:nvPr/>
            </p:nvSpPr>
            <p:spPr>
              <a:xfrm>
                <a:off x="821297" y="105595"/>
                <a:ext cx="146629" cy="14867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11012" y="0"/>
                    </a:ln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5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2016" name="Triangle"/>
              <p:cNvSpPr/>
              <p:nvPr/>
            </p:nvSpPr>
            <p:spPr>
              <a:xfrm>
                <a:off x="708628" y="582302"/>
                <a:ext cx="146629" cy="14867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11012" y="0"/>
                    </a:ln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5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2017" name="Oval"/>
              <p:cNvSpPr/>
              <p:nvPr/>
            </p:nvSpPr>
            <p:spPr>
              <a:xfrm>
                <a:off x="0" y="2454"/>
                <a:ext cx="2143946" cy="2061032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38100" tIns="38100" rIns="38100" bIns="38100" numCol="1" anchor="t">
                <a:noAutofit/>
              </a:bodyPr>
              <a:lstStyle/>
              <a:p>
                <a:pPr algn="l" defTabSz="914400">
                  <a:buClr>
                    <a:srgbClr val="000000"/>
                  </a:buClr>
                  <a:defRPr sz="2400" b="1">
                    <a:solidFill>
                      <a:srgbClr val="FFFFFF"/>
                    </a:solidFill>
                    <a:uFill>
                      <a:solidFill>
                        <a:srgbClr val="FFFFFF"/>
                      </a:solidFill>
                    </a:uFill>
                    <a:latin typeface="Tahoma"/>
                    <a:ea typeface="Tahoma"/>
                    <a:cs typeface="Tahoma"/>
                    <a:sym typeface="Tahoma"/>
                  </a:defRPr>
                </a:pPr>
                <a:endParaRPr/>
              </a:p>
            </p:txBody>
          </p:sp>
          <p:sp>
            <p:nvSpPr>
              <p:cNvPr id="2018" name="Line"/>
              <p:cNvSpPr/>
              <p:nvPr/>
            </p:nvSpPr>
            <p:spPr>
              <a:xfrm flipH="1">
                <a:off x="623945" y="1031604"/>
                <a:ext cx="447815" cy="918985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grpSp>
            <p:nvGrpSpPr>
              <p:cNvPr id="2036" name="Group"/>
              <p:cNvGrpSpPr/>
              <p:nvPr/>
            </p:nvGrpSpPr>
            <p:grpSpPr>
              <a:xfrm rot="16200000">
                <a:off x="1911881" y="554886"/>
                <a:ext cx="1291952" cy="881963"/>
                <a:chOff x="128520" y="0"/>
                <a:chExt cx="1291951" cy="881961"/>
              </a:xfrm>
            </p:grpSpPr>
            <p:sp>
              <p:nvSpPr>
                <p:cNvPr id="2019" name="Circle"/>
                <p:cNvSpPr/>
                <p:nvPr/>
              </p:nvSpPr>
              <p:spPr>
                <a:xfrm>
                  <a:off x="857784" y="196133"/>
                  <a:ext cx="126502" cy="122947"/>
                </a:xfrm>
                <a:prstGeom prst="ellipse">
                  <a:avLst/>
                </a:prstGeom>
                <a:solidFill>
                  <a:srgbClr val="FFA400"/>
                </a:solidFill>
                <a:ln w="9525" cap="flat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algn="l" defTabSz="457200">
                    <a:buClr>
                      <a:srgbClr val="000000"/>
                    </a:buClr>
                    <a:defRPr sz="1200"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  <a:endParaRPr/>
                </a:p>
              </p:txBody>
            </p:sp>
            <p:sp>
              <p:nvSpPr>
                <p:cNvPr id="2020" name="Circle"/>
                <p:cNvSpPr/>
                <p:nvPr/>
              </p:nvSpPr>
              <p:spPr>
                <a:xfrm>
                  <a:off x="789304" y="518269"/>
                  <a:ext cx="126502" cy="122947"/>
                </a:xfrm>
                <a:prstGeom prst="ellipse">
                  <a:avLst/>
                </a:prstGeom>
                <a:solidFill>
                  <a:srgbClr val="FFA400"/>
                </a:solidFill>
                <a:ln w="9525" cap="flat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algn="l" defTabSz="457200">
                    <a:buClr>
                      <a:srgbClr val="000000"/>
                    </a:buClr>
                    <a:defRPr sz="1200"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  <a:endParaRPr/>
                </a:p>
              </p:txBody>
            </p:sp>
            <p:sp>
              <p:nvSpPr>
                <p:cNvPr id="2021" name="Circle"/>
                <p:cNvSpPr/>
                <p:nvPr/>
              </p:nvSpPr>
              <p:spPr>
                <a:xfrm>
                  <a:off x="499798" y="479045"/>
                  <a:ext cx="123628" cy="125805"/>
                </a:xfrm>
                <a:prstGeom prst="ellipse">
                  <a:avLst/>
                </a:prstGeom>
                <a:solidFill>
                  <a:srgbClr val="FFA400"/>
                </a:solidFill>
                <a:ln w="9525" cap="flat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algn="l" defTabSz="457200">
                    <a:buClr>
                      <a:srgbClr val="000000"/>
                    </a:buClr>
                    <a:defRPr sz="1200"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  <a:endParaRPr/>
                </a:p>
              </p:txBody>
            </p:sp>
            <p:sp>
              <p:nvSpPr>
                <p:cNvPr id="2022" name="Circle"/>
                <p:cNvSpPr/>
                <p:nvPr/>
              </p:nvSpPr>
              <p:spPr>
                <a:xfrm>
                  <a:off x="286454" y="300035"/>
                  <a:ext cx="123628" cy="125805"/>
                </a:xfrm>
                <a:prstGeom prst="ellipse">
                  <a:avLst/>
                </a:prstGeom>
                <a:solidFill>
                  <a:srgbClr val="FFA400"/>
                </a:solidFill>
                <a:ln w="9525" cap="flat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algn="l" defTabSz="457200">
                    <a:buClr>
                      <a:srgbClr val="000000"/>
                    </a:buClr>
                    <a:defRPr sz="1200"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  <a:endParaRPr/>
                </a:p>
              </p:txBody>
            </p:sp>
            <p:sp>
              <p:nvSpPr>
                <p:cNvPr id="2023" name="Circle"/>
                <p:cNvSpPr/>
                <p:nvPr/>
              </p:nvSpPr>
              <p:spPr>
                <a:xfrm>
                  <a:off x="573072" y="717576"/>
                  <a:ext cx="123628" cy="122946"/>
                </a:xfrm>
                <a:prstGeom prst="ellipse">
                  <a:avLst/>
                </a:prstGeom>
                <a:solidFill>
                  <a:srgbClr val="FFA400"/>
                </a:solidFill>
                <a:ln w="9525" cap="flat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algn="l" defTabSz="457200">
                    <a:buClr>
                      <a:srgbClr val="000000"/>
                    </a:buClr>
                    <a:defRPr sz="1200"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  <a:endParaRPr/>
                </a:p>
              </p:txBody>
            </p:sp>
            <p:sp>
              <p:nvSpPr>
                <p:cNvPr id="2024" name="Circle"/>
                <p:cNvSpPr/>
                <p:nvPr/>
              </p:nvSpPr>
              <p:spPr>
                <a:xfrm>
                  <a:off x="296946" y="705357"/>
                  <a:ext cx="126502" cy="125805"/>
                </a:xfrm>
                <a:prstGeom prst="ellipse">
                  <a:avLst/>
                </a:prstGeom>
                <a:solidFill>
                  <a:srgbClr val="FFA400"/>
                </a:solidFill>
                <a:ln w="9525" cap="flat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algn="l" defTabSz="457200">
                    <a:buClr>
                      <a:srgbClr val="000000"/>
                    </a:buClr>
                    <a:defRPr sz="1200"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  <a:endParaRPr/>
                </a:p>
              </p:txBody>
            </p:sp>
            <p:sp>
              <p:nvSpPr>
                <p:cNvPr id="2025" name="Circle"/>
                <p:cNvSpPr/>
                <p:nvPr/>
              </p:nvSpPr>
              <p:spPr>
                <a:xfrm>
                  <a:off x="447512" y="129037"/>
                  <a:ext cx="123628" cy="125805"/>
                </a:xfrm>
                <a:prstGeom prst="ellipse">
                  <a:avLst/>
                </a:prstGeom>
                <a:solidFill>
                  <a:srgbClr val="FFA400"/>
                </a:solidFill>
                <a:ln w="9525" cap="flat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algn="l" defTabSz="457200">
                    <a:buClr>
                      <a:srgbClr val="000000"/>
                    </a:buClr>
                    <a:defRPr sz="1200"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  <a:endParaRPr/>
                </a:p>
              </p:txBody>
            </p:sp>
            <p:sp>
              <p:nvSpPr>
                <p:cNvPr id="2026" name="Shape"/>
                <p:cNvSpPr/>
                <p:nvPr/>
              </p:nvSpPr>
              <p:spPr>
                <a:xfrm>
                  <a:off x="843639" y="756156"/>
                  <a:ext cx="123627" cy="125806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21600" y="10800"/>
                      </a:moveTo>
                      <a:cubicBezTo>
                        <a:pt x="21600" y="16691"/>
                        <a:pt x="17079" y="21600"/>
                        <a:pt x="10549" y="21600"/>
                      </a:cubicBezTo>
                      <a:cubicBezTo>
                        <a:pt x="5023" y="21600"/>
                        <a:pt x="0" y="16691"/>
                        <a:pt x="0" y="10800"/>
                      </a:cubicBezTo>
                      <a:cubicBezTo>
                        <a:pt x="0" y="4909"/>
                        <a:pt x="5023" y="0"/>
                        <a:pt x="10549" y="0"/>
                      </a:cubicBezTo>
                      <a:cubicBezTo>
                        <a:pt x="17079" y="0"/>
                        <a:pt x="21600" y="4909"/>
                        <a:pt x="21600" y="10800"/>
                      </a:cubicBezTo>
                    </a:path>
                  </a:pathLst>
                </a:custGeom>
                <a:solidFill>
                  <a:srgbClr val="FFA400"/>
                </a:solidFill>
                <a:ln w="9525" cap="flat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algn="l" defTabSz="457200">
                    <a:buClr>
                      <a:srgbClr val="000000"/>
                    </a:buClr>
                    <a:defRPr sz="1200"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  <a:endParaRPr/>
                </a:p>
              </p:txBody>
            </p:sp>
            <p:sp>
              <p:nvSpPr>
                <p:cNvPr id="2027" name="Circle"/>
                <p:cNvSpPr/>
                <p:nvPr/>
              </p:nvSpPr>
              <p:spPr>
                <a:xfrm>
                  <a:off x="1296844" y="0"/>
                  <a:ext cx="123628" cy="125804"/>
                </a:xfrm>
                <a:prstGeom prst="ellipse">
                  <a:avLst/>
                </a:prstGeom>
                <a:solidFill>
                  <a:srgbClr val="FFA400"/>
                </a:solidFill>
                <a:ln w="9525" cap="flat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algn="l" defTabSz="457200">
                    <a:buClr>
                      <a:srgbClr val="000000"/>
                    </a:buClr>
                    <a:defRPr sz="1200"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  <a:endParaRPr/>
                </a:p>
              </p:txBody>
            </p:sp>
            <p:sp>
              <p:nvSpPr>
                <p:cNvPr id="2028" name="Circle"/>
                <p:cNvSpPr/>
                <p:nvPr/>
              </p:nvSpPr>
              <p:spPr>
                <a:xfrm>
                  <a:off x="128520" y="485235"/>
                  <a:ext cx="126502" cy="125805"/>
                </a:xfrm>
                <a:prstGeom prst="ellipse">
                  <a:avLst/>
                </a:prstGeom>
                <a:solidFill>
                  <a:srgbClr val="FFA400"/>
                </a:solidFill>
                <a:ln w="9525" cap="flat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algn="l" defTabSz="457200">
                    <a:buClr>
                      <a:srgbClr val="000000"/>
                    </a:buClr>
                    <a:defRPr sz="1200"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  <a:endParaRPr/>
                </a:p>
              </p:txBody>
            </p:sp>
            <p:sp>
              <p:nvSpPr>
                <p:cNvPr id="2029" name="Circle"/>
                <p:cNvSpPr/>
                <p:nvPr/>
              </p:nvSpPr>
              <p:spPr>
                <a:xfrm>
                  <a:off x="1043839" y="450868"/>
                  <a:ext cx="126502" cy="122946"/>
                </a:xfrm>
                <a:prstGeom prst="ellipse">
                  <a:avLst/>
                </a:prstGeom>
                <a:solidFill>
                  <a:srgbClr val="FFA400"/>
                </a:solidFill>
                <a:ln w="9525" cap="flat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algn="l" defTabSz="457200">
                    <a:buClr>
                      <a:srgbClr val="000000"/>
                    </a:buClr>
                    <a:defRPr sz="1200"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  <a:endParaRPr/>
                </a:p>
              </p:txBody>
            </p:sp>
            <p:sp>
              <p:nvSpPr>
                <p:cNvPr id="2030" name="Shape"/>
                <p:cNvSpPr/>
                <p:nvPr/>
              </p:nvSpPr>
              <p:spPr>
                <a:xfrm>
                  <a:off x="1090917" y="129037"/>
                  <a:ext cx="123629" cy="125805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21600" y="10800"/>
                      </a:moveTo>
                      <a:cubicBezTo>
                        <a:pt x="21600" y="16691"/>
                        <a:pt x="17079" y="21600"/>
                        <a:pt x="10549" y="21600"/>
                      </a:cubicBezTo>
                      <a:cubicBezTo>
                        <a:pt x="5023" y="21600"/>
                        <a:pt x="0" y="16691"/>
                        <a:pt x="0" y="10800"/>
                      </a:cubicBezTo>
                      <a:cubicBezTo>
                        <a:pt x="0" y="4909"/>
                        <a:pt x="5023" y="0"/>
                        <a:pt x="10549" y="0"/>
                      </a:cubicBezTo>
                      <a:cubicBezTo>
                        <a:pt x="17079" y="0"/>
                        <a:pt x="21600" y="4909"/>
                        <a:pt x="21600" y="10800"/>
                      </a:cubicBezTo>
                    </a:path>
                  </a:pathLst>
                </a:custGeom>
                <a:solidFill>
                  <a:srgbClr val="FFA400"/>
                </a:solidFill>
                <a:ln w="9525" cap="flat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algn="l" defTabSz="457200">
                    <a:buClr>
                      <a:srgbClr val="000000"/>
                    </a:buClr>
                    <a:defRPr sz="1200"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  <a:endParaRPr/>
                </a:p>
              </p:txBody>
            </p:sp>
            <p:sp>
              <p:nvSpPr>
                <p:cNvPr id="2031" name="Circle"/>
                <p:cNvSpPr/>
                <p:nvPr/>
              </p:nvSpPr>
              <p:spPr>
                <a:xfrm>
                  <a:off x="1274381" y="289394"/>
                  <a:ext cx="126502" cy="125805"/>
                </a:xfrm>
                <a:prstGeom prst="ellipse">
                  <a:avLst/>
                </a:prstGeom>
                <a:solidFill>
                  <a:srgbClr val="FFA400"/>
                </a:solidFill>
                <a:ln w="9525" cap="flat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algn="l" defTabSz="457200">
                    <a:buClr>
                      <a:srgbClr val="000000"/>
                    </a:buClr>
                    <a:defRPr sz="1200"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  <a:endParaRPr/>
                </a:p>
              </p:txBody>
            </p:sp>
            <p:sp>
              <p:nvSpPr>
                <p:cNvPr id="2032" name="Circle"/>
                <p:cNvSpPr/>
                <p:nvPr/>
              </p:nvSpPr>
              <p:spPr>
                <a:xfrm>
                  <a:off x="1296844" y="567297"/>
                  <a:ext cx="123628" cy="122947"/>
                </a:xfrm>
                <a:prstGeom prst="ellipse">
                  <a:avLst/>
                </a:prstGeom>
                <a:solidFill>
                  <a:srgbClr val="FFA400"/>
                </a:solidFill>
                <a:ln w="9525" cap="flat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algn="l" defTabSz="457200">
                    <a:buClr>
                      <a:srgbClr val="000000"/>
                    </a:buClr>
                    <a:defRPr sz="1200"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  <a:endParaRPr/>
                </a:p>
              </p:txBody>
            </p:sp>
            <p:sp>
              <p:nvSpPr>
                <p:cNvPr id="2033" name="Circle"/>
                <p:cNvSpPr/>
                <p:nvPr/>
              </p:nvSpPr>
              <p:spPr>
                <a:xfrm>
                  <a:off x="177455" y="92366"/>
                  <a:ext cx="123628" cy="122947"/>
                </a:xfrm>
                <a:prstGeom prst="ellipse">
                  <a:avLst/>
                </a:prstGeom>
                <a:solidFill>
                  <a:srgbClr val="FFA400"/>
                </a:solidFill>
                <a:ln w="9525" cap="flat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algn="l" defTabSz="457200">
                    <a:buClr>
                      <a:srgbClr val="000000"/>
                    </a:buClr>
                    <a:defRPr sz="1200"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  <a:endParaRPr/>
                </a:p>
              </p:txBody>
            </p:sp>
            <p:sp>
              <p:nvSpPr>
                <p:cNvPr id="2034" name="Shape"/>
                <p:cNvSpPr/>
                <p:nvPr/>
              </p:nvSpPr>
              <p:spPr>
                <a:xfrm>
                  <a:off x="1111919" y="690026"/>
                  <a:ext cx="123627" cy="125805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21600" y="10800"/>
                      </a:moveTo>
                      <a:cubicBezTo>
                        <a:pt x="21600" y="16691"/>
                        <a:pt x="17079" y="21600"/>
                        <a:pt x="10549" y="21600"/>
                      </a:cubicBezTo>
                      <a:cubicBezTo>
                        <a:pt x="5023" y="21600"/>
                        <a:pt x="0" y="16691"/>
                        <a:pt x="0" y="10800"/>
                      </a:cubicBezTo>
                      <a:cubicBezTo>
                        <a:pt x="0" y="4909"/>
                        <a:pt x="5023" y="0"/>
                        <a:pt x="10549" y="0"/>
                      </a:cubicBezTo>
                      <a:cubicBezTo>
                        <a:pt x="17079" y="0"/>
                        <a:pt x="21600" y="4909"/>
                        <a:pt x="21600" y="10800"/>
                      </a:cubicBezTo>
                    </a:path>
                  </a:pathLst>
                </a:custGeom>
                <a:solidFill>
                  <a:srgbClr val="FFA400"/>
                </a:solidFill>
                <a:ln w="9525" cap="flat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algn="l" defTabSz="457200">
                    <a:buClr>
                      <a:srgbClr val="000000"/>
                    </a:buClr>
                    <a:defRPr sz="1200"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  <a:endParaRPr/>
                </a:p>
              </p:txBody>
            </p:sp>
            <p:sp>
              <p:nvSpPr>
                <p:cNvPr id="2035" name="Circle"/>
                <p:cNvSpPr/>
                <p:nvPr/>
              </p:nvSpPr>
              <p:spPr>
                <a:xfrm>
                  <a:off x="608569" y="288950"/>
                  <a:ext cx="126502" cy="122946"/>
                </a:xfrm>
                <a:prstGeom prst="ellipse">
                  <a:avLst/>
                </a:prstGeom>
                <a:solidFill>
                  <a:srgbClr val="FFA400"/>
                </a:solidFill>
                <a:ln w="9525" cap="flat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algn="l" defTabSz="457200">
                    <a:buClr>
                      <a:srgbClr val="000000"/>
                    </a:buClr>
                    <a:defRPr sz="1200"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  <a:endParaRPr/>
                </a:p>
              </p:txBody>
            </p:sp>
          </p:grpSp>
        </p:grpSp>
      </p:grpSp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0" name="Line"/>
          <p:cNvSpPr/>
          <p:nvPr/>
        </p:nvSpPr>
        <p:spPr>
          <a:xfrm>
            <a:off x="243959" y="1131974"/>
            <a:ext cx="12484380" cy="2259"/>
          </a:xfrm>
          <a:prstGeom prst="line">
            <a:avLst/>
          </a:prstGeom>
          <a:solidFill>
            <a:srgbClr val="00E6B7"/>
          </a:solidFill>
          <a:ln w="635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041" name="Figure 13. The Long Tail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Figure 13. The Long Tail</a:t>
            </a:r>
          </a:p>
        </p:txBody>
      </p:sp>
      <p:sp>
        <p:nvSpPr>
          <p:cNvPr id="2042" name="Line"/>
          <p:cNvSpPr/>
          <p:nvPr/>
        </p:nvSpPr>
        <p:spPr>
          <a:xfrm flipV="1">
            <a:off x="4882800" y="4301124"/>
            <a:ext cx="1" cy="2522932"/>
          </a:xfrm>
          <a:prstGeom prst="line">
            <a:avLst/>
          </a:prstGeom>
          <a:ln w="12700">
            <a:solidFill>
              <a:srgbClr val="000000"/>
            </a:solidFill>
            <a:miter lim="400000"/>
            <a:tailEnd type="stealth"/>
          </a:ln>
        </p:spPr>
        <p:txBody>
          <a:bodyPr lIns="50800" tIns="50800" rIns="50800" bIns="508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+mj-lt"/>
                <a:ea typeface="+mj-ea"/>
                <a:cs typeface="+mj-cs"/>
                <a:sym typeface="Gill Sans"/>
              </a:defRPr>
            </a:pPr>
            <a:endParaRPr/>
          </a:p>
        </p:txBody>
      </p:sp>
      <p:sp>
        <p:nvSpPr>
          <p:cNvPr id="2043" name="Line"/>
          <p:cNvSpPr/>
          <p:nvPr/>
        </p:nvSpPr>
        <p:spPr>
          <a:xfrm>
            <a:off x="4881340" y="6821287"/>
            <a:ext cx="3414079" cy="1"/>
          </a:xfrm>
          <a:prstGeom prst="line">
            <a:avLst/>
          </a:prstGeom>
          <a:ln w="12700">
            <a:solidFill>
              <a:srgbClr val="000000"/>
            </a:solidFill>
            <a:miter lim="400000"/>
            <a:tailEnd type="stealth"/>
          </a:ln>
        </p:spPr>
        <p:txBody>
          <a:bodyPr lIns="50800" tIns="50800" rIns="50800" bIns="508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+mj-lt"/>
                <a:ea typeface="+mj-ea"/>
                <a:cs typeface="+mj-cs"/>
                <a:sym typeface="Gill Sans"/>
              </a:defRPr>
            </a:pPr>
            <a:endParaRPr/>
          </a:p>
        </p:txBody>
      </p:sp>
      <p:sp>
        <p:nvSpPr>
          <p:cNvPr id="2044" name="Offerings"/>
          <p:cNvSpPr txBox="1"/>
          <p:nvPr/>
        </p:nvSpPr>
        <p:spPr>
          <a:xfrm>
            <a:off x="7399860" y="6960533"/>
            <a:ext cx="977641" cy="301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 algn="r" defTabSz="914400">
              <a:lnSpc>
                <a:spcPct val="80000"/>
              </a:lnSpc>
              <a:buClr>
                <a:srgbClr val="000000"/>
              </a:buClr>
              <a:buFont typeface="Century Gothic"/>
              <a:defRPr>
                <a:uFill>
                  <a:solidFill>
                    <a:srgbClr val="FFFFFF"/>
                  </a:solidFill>
                </a:uFill>
              </a:defRPr>
            </a:lvl1pPr>
          </a:lstStyle>
          <a:p>
            <a:r>
              <a:t>Offerings</a:t>
            </a:r>
          </a:p>
        </p:txBody>
      </p:sp>
      <p:sp>
        <p:nvSpPr>
          <p:cNvPr id="2045" name="Popularity"/>
          <p:cNvSpPr txBox="1"/>
          <p:nvPr/>
        </p:nvSpPr>
        <p:spPr>
          <a:xfrm>
            <a:off x="4442347" y="4002371"/>
            <a:ext cx="1089325" cy="301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 defTabSz="914400">
              <a:lnSpc>
                <a:spcPct val="80000"/>
              </a:lnSpc>
              <a:buClr>
                <a:srgbClr val="000000"/>
              </a:buClr>
              <a:buFont typeface="Century Gothic"/>
              <a:defRPr>
                <a:uFill>
                  <a:solidFill>
                    <a:srgbClr val="FFFFFF"/>
                  </a:solidFill>
                </a:uFill>
              </a:defRPr>
            </a:lvl1pPr>
          </a:lstStyle>
          <a:p>
            <a:r>
              <a:rPr dirty="0"/>
              <a:t>Popularity</a:t>
            </a:r>
          </a:p>
        </p:txBody>
      </p:sp>
      <p:sp>
        <p:nvSpPr>
          <p:cNvPr id="2046" name="Line"/>
          <p:cNvSpPr/>
          <p:nvPr/>
        </p:nvSpPr>
        <p:spPr>
          <a:xfrm>
            <a:off x="5407591" y="6045687"/>
            <a:ext cx="1" cy="779892"/>
          </a:xfrm>
          <a:prstGeom prst="line">
            <a:avLst/>
          </a:prstGeom>
          <a:ln>
            <a:solidFill>
              <a:srgbClr val="000000"/>
            </a:solidFill>
            <a:custDash>
              <a:ds d="200000" sp="200000"/>
            </a:custDash>
            <a:miter lim="400000"/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047" name="Line"/>
          <p:cNvSpPr/>
          <p:nvPr/>
        </p:nvSpPr>
        <p:spPr>
          <a:xfrm rot="12962687">
            <a:off x="4256604" y="5586839"/>
            <a:ext cx="3758968" cy="9257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445" extrusionOk="0">
                <a:moveTo>
                  <a:pt x="0" y="20445"/>
                </a:moveTo>
                <a:cubicBezTo>
                  <a:pt x="2145" y="15714"/>
                  <a:pt x="4302" y="11257"/>
                  <a:pt x="6474" y="7054"/>
                </a:cubicBezTo>
                <a:cubicBezTo>
                  <a:pt x="8604" y="2932"/>
                  <a:pt x="10928" y="-1155"/>
                  <a:pt x="13414" y="300"/>
                </a:cubicBezTo>
                <a:cubicBezTo>
                  <a:pt x="15263" y="1383"/>
                  <a:pt x="16766" y="5403"/>
                  <a:pt x="18151" y="9486"/>
                </a:cubicBezTo>
                <a:cubicBezTo>
                  <a:pt x="19331" y="12962"/>
                  <a:pt x="20482" y="16614"/>
                  <a:pt x="21600" y="20445"/>
                </a:cubicBezTo>
              </a:path>
            </a:pathLst>
          </a:custGeom>
          <a:ln w="38100">
            <a:solidFill>
              <a:srgbClr val="3D749D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+mj-lt"/>
                <a:ea typeface="+mj-ea"/>
                <a:cs typeface="+mj-cs"/>
                <a:sym typeface="Gill Sans"/>
              </a:defRPr>
            </a:pPr>
            <a:endParaRPr/>
          </a:p>
        </p:txBody>
      </p:sp>
      <p:sp>
        <p:nvSpPr>
          <p:cNvPr id="2048" name="Right Brace 4"/>
          <p:cNvSpPr/>
          <p:nvPr/>
        </p:nvSpPr>
        <p:spPr>
          <a:xfrm rot="5400000">
            <a:off x="6604178" y="5662609"/>
            <a:ext cx="96071" cy="249747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cubicBezTo>
                  <a:pt x="5965" y="0"/>
                  <a:pt x="10800" y="206"/>
                  <a:pt x="10800" y="461"/>
                </a:cubicBezTo>
                <a:lnTo>
                  <a:pt x="10800" y="10339"/>
                </a:lnTo>
                <a:cubicBezTo>
                  <a:pt x="10800" y="10594"/>
                  <a:pt x="15635" y="10800"/>
                  <a:pt x="21600" y="10800"/>
                </a:cubicBezTo>
                <a:cubicBezTo>
                  <a:pt x="15635" y="10800"/>
                  <a:pt x="10800" y="11006"/>
                  <a:pt x="10800" y="11261"/>
                </a:cubicBezTo>
                <a:lnTo>
                  <a:pt x="10800" y="21139"/>
                </a:lnTo>
                <a:cubicBezTo>
                  <a:pt x="10800" y="21394"/>
                  <a:pt x="5965" y="21600"/>
                  <a:pt x="0" y="21600"/>
                </a:cubicBezTo>
              </a:path>
            </a:pathLst>
          </a:custGeom>
          <a:ln>
            <a:solidFill>
              <a:srgbClr val="000000"/>
            </a:solidFill>
            <a:miter/>
          </a:ln>
        </p:spPr>
        <p:txBody>
          <a:bodyPr lIns="45719" rIns="45719" anchor="ctr"/>
          <a:lstStyle/>
          <a:p>
            <a:pPr defTabSz="914400">
              <a:defRPr sz="1800"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2049" name="Right Brace 6"/>
          <p:cNvSpPr/>
          <p:nvPr/>
        </p:nvSpPr>
        <p:spPr>
          <a:xfrm rot="5400000">
            <a:off x="5101489" y="6659580"/>
            <a:ext cx="78805" cy="50352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cubicBezTo>
                  <a:pt x="5965" y="0"/>
                  <a:pt x="10800" y="654"/>
                  <a:pt x="10800" y="1460"/>
                </a:cubicBezTo>
                <a:lnTo>
                  <a:pt x="10800" y="9340"/>
                </a:lnTo>
                <a:cubicBezTo>
                  <a:pt x="10800" y="10146"/>
                  <a:pt x="15635" y="10800"/>
                  <a:pt x="21600" y="10800"/>
                </a:cubicBezTo>
                <a:cubicBezTo>
                  <a:pt x="15635" y="10800"/>
                  <a:pt x="10800" y="11454"/>
                  <a:pt x="10800" y="12260"/>
                </a:cubicBezTo>
                <a:lnTo>
                  <a:pt x="10800" y="20140"/>
                </a:lnTo>
                <a:cubicBezTo>
                  <a:pt x="10800" y="20946"/>
                  <a:pt x="5965" y="21600"/>
                  <a:pt x="0" y="21600"/>
                </a:cubicBezTo>
              </a:path>
            </a:pathLst>
          </a:custGeom>
          <a:ln>
            <a:solidFill>
              <a:srgbClr val="000000"/>
            </a:solidFill>
            <a:miter/>
          </a:ln>
        </p:spPr>
        <p:txBody>
          <a:bodyPr lIns="45719" rIns="45719" anchor="ctr"/>
          <a:lstStyle/>
          <a:p>
            <a:pPr defTabSz="914400">
              <a:defRPr sz="1800"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2050" name="Mass market"/>
          <p:cNvSpPr txBox="1"/>
          <p:nvPr/>
        </p:nvSpPr>
        <p:spPr>
          <a:xfrm>
            <a:off x="4652071" y="6960533"/>
            <a:ext cx="977641" cy="5157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 defTabSz="914400">
              <a:lnSpc>
                <a:spcPct val="80000"/>
              </a:lnSpc>
              <a:buClr>
                <a:srgbClr val="000000"/>
              </a:buClr>
              <a:buFont typeface="Century Gothic"/>
              <a:defRPr>
                <a:uFill>
                  <a:solidFill>
                    <a:srgbClr val="FFFFFF"/>
                  </a:solidFill>
                </a:uFill>
              </a:defRPr>
            </a:lvl1pPr>
          </a:lstStyle>
          <a:p>
            <a:r>
              <a:t>Mass market</a:t>
            </a:r>
          </a:p>
        </p:txBody>
      </p:sp>
      <p:sp>
        <p:nvSpPr>
          <p:cNvPr id="2051" name="The long tail"/>
          <p:cNvSpPr txBox="1"/>
          <p:nvPr/>
        </p:nvSpPr>
        <p:spPr>
          <a:xfrm>
            <a:off x="6176093" y="6960533"/>
            <a:ext cx="977641" cy="5157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 defTabSz="914400">
              <a:lnSpc>
                <a:spcPct val="80000"/>
              </a:lnSpc>
              <a:buClr>
                <a:srgbClr val="000000"/>
              </a:buClr>
              <a:buFont typeface="Century Gothic"/>
              <a:defRPr>
                <a:uFill>
                  <a:solidFill>
                    <a:srgbClr val="FFFFFF"/>
                  </a:solidFill>
                </a:uFill>
              </a:defRPr>
            </a:lvl1pPr>
          </a:lstStyle>
          <a:p>
            <a:r>
              <a:t>The long tail</a:t>
            </a:r>
          </a:p>
        </p:txBody>
      </p:sp>
    </p:spTree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Line"/>
          <p:cNvSpPr/>
          <p:nvPr/>
        </p:nvSpPr>
        <p:spPr>
          <a:xfrm>
            <a:off x="243959" y="4546844"/>
            <a:ext cx="12484380" cy="2261"/>
          </a:xfrm>
          <a:prstGeom prst="line">
            <a:avLst/>
          </a:prstGeom>
          <a:solidFill>
            <a:srgbClr val="00E6B7"/>
          </a:solidFill>
          <a:ln w="635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054" name="Chapter 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Chapter 7</a:t>
            </a:r>
          </a:p>
        </p:txBody>
      </p:sp>
      <p:sp>
        <p:nvSpPr>
          <p:cNvPr id="2055" name="Developing a Customer Value Proposition"/>
          <p:cNvSpPr txBox="1"/>
          <p:nvPr/>
        </p:nvSpPr>
        <p:spPr>
          <a:xfrm>
            <a:off x="1270000" y="5803900"/>
            <a:ext cx="10680700" cy="660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3600" b="1">
                <a:solidFill>
                  <a:srgbClr val="424242"/>
                </a:solidFill>
              </a:defRPr>
            </a:lvl1pPr>
          </a:lstStyle>
          <a:p>
            <a:r>
              <a:t>Developing a Customer Value Proposition</a:t>
            </a:r>
          </a:p>
        </p:txBody>
      </p:sp>
    </p:spTree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7" name="Line"/>
          <p:cNvSpPr/>
          <p:nvPr/>
        </p:nvSpPr>
        <p:spPr>
          <a:xfrm>
            <a:off x="243959" y="1131974"/>
            <a:ext cx="12484380" cy="2259"/>
          </a:xfrm>
          <a:prstGeom prst="line">
            <a:avLst/>
          </a:prstGeom>
          <a:solidFill>
            <a:srgbClr val="00E6B7"/>
          </a:solidFill>
          <a:ln w="635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058" name="Figure 1. Value as a Function of Customer Needs and Offering Attributes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Figure 1. Value as a Function of Customer Needs and Offering Attributes</a:t>
            </a:r>
          </a:p>
        </p:txBody>
      </p:sp>
      <p:sp>
        <p:nvSpPr>
          <p:cNvPr id="2059" name="Arrow"/>
          <p:cNvSpPr/>
          <p:nvPr/>
        </p:nvSpPr>
        <p:spPr>
          <a:xfrm>
            <a:off x="5426707" y="4983164"/>
            <a:ext cx="273878" cy="304839"/>
          </a:xfrm>
          <a:prstGeom prst="rightArrow">
            <a:avLst>
              <a:gd name="adj1" fmla="val 32944"/>
              <a:gd name="adj2" fmla="val 25059"/>
            </a:avLst>
          </a:prstGeom>
          <a:solidFill>
            <a:srgbClr val="3D749D"/>
          </a:solidFill>
          <a:ln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buClr>
                <a:srgbClr val="000000"/>
              </a:buClr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grpSp>
        <p:nvGrpSpPr>
          <p:cNvPr id="2062" name="Group"/>
          <p:cNvGrpSpPr/>
          <p:nvPr/>
        </p:nvGrpSpPr>
        <p:grpSpPr>
          <a:xfrm>
            <a:off x="5729390" y="4736997"/>
            <a:ext cx="1513053" cy="853716"/>
            <a:chOff x="0" y="25400"/>
            <a:chExt cx="1513051" cy="853714"/>
          </a:xfrm>
        </p:grpSpPr>
        <p:sp>
          <p:nvSpPr>
            <p:cNvPr id="2060" name="Shape"/>
            <p:cNvSpPr/>
            <p:nvPr/>
          </p:nvSpPr>
          <p:spPr>
            <a:xfrm>
              <a:off x="47709" y="25400"/>
              <a:ext cx="1417633" cy="8537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13"/>
                  </a:moveTo>
                  <a:cubicBezTo>
                    <a:pt x="0" y="4852"/>
                    <a:pt x="4829" y="0"/>
                    <a:pt x="10787" y="0"/>
                  </a:cubicBezTo>
                  <a:cubicBezTo>
                    <a:pt x="16745" y="0"/>
                    <a:pt x="21600" y="4852"/>
                    <a:pt x="21600" y="10813"/>
                  </a:cubicBezTo>
                  <a:lnTo>
                    <a:pt x="21600" y="10813"/>
                  </a:lnTo>
                  <a:cubicBezTo>
                    <a:pt x="21600" y="16774"/>
                    <a:pt x="16745" y="21600"/>
                    <a:pt x="10787" y="21600"/>
                  </a:cubicBezTo>
                  <a:cubicBezTo>
                    <a:pt x="4829" y="21600"/>
                    <a:pt x="0" y="16774"/>
                    <a:pt x="0" y="10813"/>
                  </a:cubicBezTo>
                </a:path>
              </a:pathLst>
            </a:custGeom>
            <a:solidFill>
              <a:schemeClr val="accent6">
                <a:hueOff val="-13368928"/>
                <a:satOff val="50343"/>
                <a:lumOff val="-1738"/>
              </a:schemeClr>
            </a:solidFill>
            <a:ln w="9525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38100" tIns="38100" rIns="38100" bIns="38100" numCol="1" anchor="t">
              <a:noAutofit/>
            </a:bodyPr>
            <a:lstStyle/>
            <a:p>
              <a:pPr algn="l" defTabSz="914400">
                <a:buClr>
                  <a:srgbClr val="000000"/>
                </a:buClr>
                <a:defRPr sz="2400" b="1">
                  <a:uFill>
                    <a:solidFill>
                      <a:srgbClr val="000000"/>
                    </a:solidFill>
                  </a:uFill>
                  <a:latin typeface="Tahoma"/>
                  <a:ea typeface="Tahoma"/>
                  <a:cs typeface="Tahoma"/>
                  <a:sym typeface="Tahoma"/>
                </a:defRPr>
              </a:pPr>
              <a:endParaRPr/>
            </a:p>
          </p:txBody>
        </p:sp>
        <p:sp>
          <p:nvSpPr>
            <p:cNvPr id="2061" name="Customer value"/>
            <p:cNvSpPr txBox="1"/>
            <p:nvPr/>
          </p:nvSpPr>
          <p:spPr>
            <a:xfrm>
              <a:off x="0" y="50792"/>
              <a:ext cx="1513052" cy="80060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63500" tIns="63500" rIns="63500" bIns="63500" numCol="1" anchor="ctr">
              <a:noAutofit/>
            </a:bodyPr>
            <a:lstStyle>
              <a:lvl1pPr defTabSz="914400">
                <a:lnSpc>
                  <a:spcPct val="80000"/>
                </a:lnSpc>
                <a:buClr>
                  <a:srgbClr val="000000"/>
                </a:buClr>
                <a:buFont typeface="Century Gothic"/>
                <a:defRPr>
                  <a:uFill>
                    <a:solidFill>
                      <a:srgbClr val="000000"/>
                    </a:solidFill>
                  </a:uFill>
                </a:defRPr>
              </a:lvl1pPr>
            </a:lstStyle>
            <a:p>
              <a:r>
                <a:rPr dirty="0"/>
                <a:t>Customer value</a:t>
              </a:r>
            </a:p>
          </p:txBody>
        </p:sp>
      </p:grpSp>
      <p:sp>
        <p:nvSpPr>
          <p:cNvPr id="2063" name="Customer needs"/>
          <p:cNvSpPr/>
          <p:nvPr/>
        </p:nvSpPr>
        <p:spPr>
          <a:xfrm>
            <a:off x="3956040" y="4853680"/>
            <a:ext cx="1361360" cy="620350"/>
          </a:xfrm>
          <a:prstGeom prst="roundRect">
            <a:avLst>
              <a:gd name="adj" fmla="val 9078"/>
            </a:avLst>
          </a:prstGeom>
          <a:solidFill>
            <a:srgbClr val="FFD37D"/>
          </a:solidFill>
          <a:ln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38100" tIns="38100" rIns="38100" bIns="38100" anchor="ctr"/>
          <a:lstStyle>
            <a:lvl1pPr defTabSz="914400">
              <a:lnSpc>
                <a:spcPct val="90000"/>
              </a:lnSpc>
              <a:buClr>
                <a:srgbClr val="000000"/>
              </a:buClr>
              <a:defRPr>
                <a:uFill>
                  <a:solidFill>
                    <a:srgbClr val="000000"/>
                  </a:solidFill>
                </a:uFill>
              </a:defRPr>
            </a:lvl1pPr>
          </a:lstStyle>
          <a:p>
            <a:r>
              <a:t>Customer needs</a:t>
            </a:r>
          </a:p>
        </p:txBody>
      </p:sp>
      <p:sp>
        <p:nvSpPr>
          <p:cNvPr id="2064" name="Arrow"/>
          <p:cNvSpPr/>
          <p:nvPr/>
        </p:nvSpPr>
        <p:spPr>
          <a:xfrm flipH="1">
            <a:off x="7271253" y="4983164"/>
            <a:ext cx="273878" cy="304839"/>
          </a:xfrm>
          <a:prstGeom prst="rightArrow">
            <a:avLst>
              <a:gd name="adj1" fmla="val 32944"/>
              <a:gd name="adj2" fmla="val 25059"/>
            </a:avLst>
          </a:prstGeom>
          <a:solidFill>
            <a:srgbClr val="3D749D"/>
          </a:solidFill>
          <a:ln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buClr>
                <a:srgbClr val="000000"/>
              </a:buClr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065" name="Company offering"/>
          <p:cNvSpPr/>
          <p:nvPr/>
        </p:nvSpPr>
        <p:spPr>
          <a:xfrm>
            <a:off x="7642200" y="4853680"/>
            <a:ext cx="1361359" cy="620350"/>
          </a:xfrm>
          <a:prstGeom prst="roundRect">
            <a:avLst>
              <a:gd name="adj" fmla="val 9078"/>
            </a:avLst>
          </a:prstGeom>
          <a:solidFill>
            <a:srgbClr val="FFD37D"/>
          </a:solidFill>
          <a:ln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38100" tIns="38100" rIns="38100" bIns="38100" anchor="ctr"/>
          <a:lstStyle>
            <a:lvl1pPr defTabSz="914400">
              <a:lnSpc>
                <a:spcPct val="90000"/>
              </a:lnSpc>
              <a:buClr>
                <a:srgbClr val="000000"/>
              </a:buClr>
              <a:defRPr>
                <a:uFill>
                  <a:solidFill>
                    <a:srgbClr val="000000"/>
                  </a:solidFill>
                </a:uFill>
              </a:defRPr>
            </a:lvl1pPr>
          </a:lstStyle>
          <a:p>
            <a:r>
              <a:t>Company offering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roup"/>
          <p:cNvGrpSpPr/>
          <p:nvPr/>
        </p:nvGrpSpPr>
        <p:grpSpPr>
          <a:xfrm>
            <a:off x="1077384" y="1739898"/>
            <a:ext cx="10850032" cy="6553202"/>
            <a:chOff x="-215901" y="-139701"/>
            <a:chExt cx="10850031" cy="6553201"/>
          </a:xfrm>
        </p:grpSpPr>
        <p:grpSp>
          <p:nvGrpSpPr>
            <p:cNvPr id="90" name="Text"/>
            <p:cNvGrpSpPr/>
            <p:nvPr/>
          </p:nvGrpSpPr>
          <p:grpSpPr>
            <a:xfrm>
              <a:off x="-215901" y="-139701"/>
              <a:ext cx="10850031" cy="6553201"/>
              <a:chOff x="0" y="0"/>
              <a:chExt cx="10850029" cy="6553200"/>
            </a:xfrm>
          </p:grpSpPr>
          <p:sp>
            <p:nvSpPr>
              <p:cNvPr id="89" name="Text"/>
              <p:cNvSpPr txBox="1"/>
              <p:nvPr/>
            </p:nvSpPr>
            <p:spPr>
              <a:xfrm>
                <a:off x="215900" y="139700"/>
                <a:ext cx="10418230" cy="5994400"/>
              </a:xfrm>
              <a:prstGeom prst="rect">
                <a:avLst/>
              </a:prstGeom>
              <a:solidFill>
                <a:srgbClr val="FFD37D">
                  <a:alpha val="20000"/>
                </a:srgbClr>
              </a:solidFill>
              <a:ln>
                <a:noFill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50800" tIns="50800" rIns="50800" bIns="50800" numCol="1" anchor="ctr">
                <a:spAutoFit/>
              </a:bodyPr>
              <a:lstStyle/>
              <a:p>
                <a:pPr algn="just" defTabSz="457200">
                  <a:spcBef>
                    <a:spcPts val="600"/>
                  </a:spcBef>
                </a:pPr>
                <a:endParaRPr/>
              </a:p>
              <a:p>
                <a:pPr algn="just" defTabSz="457200">
                  <a:spcBef>
                    <a:spcPts val="600"/>
                  </a:spcBef>
                </a:pPr>
                <a:endParaRPr/>
              </a:p>
              <a:p>
                <a:pPr algn="just" defTabSz="457200">
                  <a:spcBef>
                    <a:spcPts val="600"/>
                  </a:spcBef>
                </a:pPr>
                <a:endParaRPr/>
              </a:p>
              <a:p>
                <a:pPr algn="just" defTabSz="457200">
                  <a:spcBef>
                    <a:spcPts val="600"/>
                  </a:spcBef>
                </a:pPr>
                <a:endParaRPr/>
              </a:p>
              <a:p>
                <a:pPr algn="just" defTabSz="457200">
                  <a:spcBef>
                    <a:spcPts val="600"/>
                  </a:spcBef>
                </a:pPr>
                <a:endParaRPr/>
              </a:p>
              <a:p>
                <a:pPr algn="just" defTabSz="457200">
                  <a:spcBef>
                    <a:spcPts val="600"/>
                  </a:spcBef>
                </a:pPr>
                <a:endParaRPr/>
              </a:p>
              <a:p>
                <a:pPr algn="just" defTabSz="457200">
                  <a:spcBef>
                    <a:spcPts val="600"/>
                  </a:spcBef>
                </a:pPr>
                <a:endParaRPr/>
              </a:p>
              <a:p>
                <a:pPr algn="just" defTabSz="457200">
                  <a:spcBef>
                    <a:spcPts val="600"/>
                  </a:spcBef>
                </a:pPr>
                <a:endParaRPr/>
              </a:p>
              <a:p>
                <a:pPr algn="just" defTabSz="457200">
                  <a:spcBef>
                    <a:spcPts val="600"/>
                  </a:spcBef>
                </a:pPr>
                <a:endParaRPr/>
              </a:p>
              <a:p>
                <a:pPr algn="just" defTabSz="457200">
                  <a:spcBef>
                    <a:spcPts val="600"/>
                  </a:spcBef>
                </a:pPr>
                <a:endParaRPr/>
              </a:p>
              <a:p>
                <a:pPr algn="just" defTabSz="457200">
                  <a:spcBef>
                    <a:spcPts val="600"/>
                  </a:spcBef>
                </a:pPr>
                <a:endParaRPr/>
              </a:p>
              <a:p>
                <a:pPr algn="just" defTabSz="457200">
                  <a:spcBef>
                    <a:spcPts val="600"/>
                  </a:spcBef>
                </a:pPr>
                <a:endParaRPr/>
              </a:p>
              <a:p>
                <a:pPr algn="just" defTabSz="457200">
                  <a:spcBef>
                    <a:spcPts val="600"/>
                  </a:spcBef>
                </a:pPr>
                <a:endParaRPr/>
              </a:p>
              <a:p>
                <a:pPr algn="just" defTabSz="457200">
                  <a:spcBef>
                    <a:spcPts val="600"/>
                  </a:spcBef>
                </a:pPr>
                <a:endParaRPr/>
              </a:p>
              <a:p>
                <a:pPr algn="just" defTabSz="457200">
                  <a:spcBef>
                    <a:spcPts val="600"/>
                  </a:spcBef>
                </a:pPr>
                <a:endParaRPr/>
              </a:p>
              <a:p>
                <a:pPr algn="just" defTabSz="457200">
                  <a:spcBef>
                    <a:spcPts val="600"/>
                  </a:spcBef>
                </a:pPr>
                <a:endParaRPr/>
              </a:p>
              <a:p>
                <a:pPr algn="just" defTabSz="457200">
                  <a:spcBef>
                    <a:spcPts val="600"/>
                  </a:spcBef>
                </a:pPr>
                <a:endParaRPr/>
              </a:p>
            </p:txBody>
          </p:sp>
          <p:pic>
            <p:nvPicPr>
              <p:cNvPr id="88" name="Text" descr="Text"/>
              <p:cNvPicPr>
                <a:picLocks/>
              </p:cNvPicPr>
              <p:nvPr/>
            </p:nvPicPr>
            <p:blipFill>
              <a:blip r:embed="rId2">
                <a:extLst/>
              </a:blip>
              <a:stretch>
                <a:fillRect/>
              </a:stretch>
            </p:blipFill>
            <p:spPr>
              <a:xfrm>
                <a:off x="-1" y="-1"/>
                <a:ext cx="10850031" cy="6553201"/>
              </a:xfrm>
              <a:prstGeom prst="rect">
                <a:avLst/>
              </a:prstGeom>
              <a:effectLst/>
            </p:spPr>
          </p:pic>
        </p:grpSp>
        <p:sp>
          <p:nvSpPr>
            <p:cNvPr id="91" name="Strategic Marketing Management | Theory and Practice…"/>
            <p:cNvSpPr txBox="1"/>
            <p:nvPr/>
          </p:nvSpPr>
          <p:spPr>
            <a:xfrm>
              <a:off x="385629" y="1327430"/>
              <a:ext cx="9646971" cy="361893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 indent="182879" algn="just" defTabSz="457200">
                <a:spcBef>
                  <a:spcPts val="600"/>
                </a:spcBef>
              </a:pPr>
              <a:endParaRPr dirty="0"/>
            </a:p>
            <a:p>
              <a:pPr algn="just" defTabSz="457200">
                <a:spcBef>
                  <a:spcPts val="600"/>
                </a:spcBef>
              </a:pPr>
              <a:r>
                <a:rPr dirty="0"/>
                <a:t>Strategic Marketing Management</a:t>
              </a:r>
              <a:r>
                <a:rPr i="1" dirty="0"/>
                <a:t> </a:t>
              </a:r>
              <a:r>
                <a:rPr b="1" i="1" dirty="0"/>
                <a:t>|</a:t>
              </a:r>
              <a:r>
                <a:rPr i="1" dirty="0"/>
                <a:t> </a:t>
              </a:r>
              <a:r>
                <a:rPr dirty="0"/>
                <a:t>Theory and Practice </a:t>
              </a:r>
            </a:p>
            <a:p>
              <a:pPr algn="just" defTabSz="457200">
                <a:spcBef>
                  <a:spcPts val="600"/>
                </a:spcBef>
              </a:pPr>
              <a:r>
                <a:rPr dirty="0"/>
                <a:t>ISBN: 978-1-936572-58-8</a:t>
              </a:r>
            </a:p>
            <a:p>
              <a:pPr algn="just" defTabSz="457200">
                <a:spcBef>
                  <a:spcPts val="600"/>
                </a:spcBef>
              </a:pPr>
              <a:r>
                <a:rPr dirty="0"/>
                <a:t>January 2019</a:t>
              </a:r>
            </a:p>
            <a:p>
              <a:pPr algn="just" defTabSz="457200">
                <a:spcBef>
                  <a:spcPts val="600"/>
                </a:spcBef>
              </a:pPr>
              <a:endParaRPr dirty="0"/>
            </a:p>
            <a:p>
              <a:pPr algn="just" defTabSz="457200">
                <a:spcBef>
                  <a:spcPts val="600"/>
                </a:spcBef>
              </a:pPr>
              <a:r>
                <a:rPr dirty="0"/>
                <a:t>Copyright © 2019 by Alexander </a:t>
              </a:r>
              <a:r>
                <a:rPr dirty="0" err="1"/>
                <a:t>Chernev</a:t>
              </a:r>
              <a:endParaRPr dirty="0"/>
            </a:p>
            <a:p>
              <a:pPr indent="182879" algn="just" defTabSz="457200">
                <a:spcBef>
                  <a:spcPts val="600"/>
                </a:spcBef>
              </a:pPr>
              <a:endParaRPr dirty="0"/>
            </a:p>
            <a:p>
              <a:pPr algn="just" defTabSz="457200">
                <a:spcBef>
                  <a:spcPts val="600"/>
                </a:spcBef>
              </a:pPr>
              <a:r>
                <a:rPr dirty="0"/>
                <a:t>Author website: </a:t>
              </a:r>
              <a:r>
                <a:rPr dirty="0" err="1"/>
                <a:t>Chernev.com</a:t>
              </a:r>
              <a:endParaRPr dirty="0"/>
            </a:p>
            <a:p>
              <a:pPr algn="just" defTabSz="457200">
                <a:spcBef>
                  <a:spcPts val="900"/>
                </a:spcBef>
              </a:pPr>
              <a:r>
                <a:rPr dirty="0"/>
                <a:t>Supplemental materials: </a:t>
              </a:r>
              <a:r>
                <a:rPr dirty="0" err="1"/>
                <a:t>MarketingToolbox.com</a:t>
              </a:r>
              <a:endParaRPr dirty="0"/>
            </a:p>
            <a:p>
              <a:pPr algn="just" defTabSz="457200">
                <a:spcBef>
                  <a:spcPts val="600"/>
                </a:spcBef>
              </a:pPr>
              <a:r>
                <a:rPr dirty="0"/>
                <a:t>Published by Cerebellum Press</a:t>
              </a:r>
              <a:r>
                <a:rPr i="1" dirty="0"/>
                <a:t> </a:t>
              </a:r>
              <a:r>
                <a:rPr b="1" i="1" dirty="0"/>
                <a:t>|</a:t>
              </a:r>
              <a:r>
                <a:rPr i="1" dirty="0"/>
                <a:t> </a:t>
              </a:r>
              <a:r>
                <a:rPr dirty="0"/>
                <a:t>Chicago, IL</a:t>
              </a:r>
              <a:r>
                <a:rPr i="1" dirty="0"/>
                <a:t> </a:t>
              </a:r>
              <a:r>
                <a:rPr b="1" i="1" dirty="0"/>
                <a:t>|</a:t>
              </a:r>
              <a:r>
                <a:rPr i="1" dirty="0"/>
                <a:t> </a:t>
              </a:r>
              <a:r>
                <a:rPr dirty="0"/>
                <a:t>USA</a:t>
              </a:r>
            </a:p>
            <a:p>
              <a:pPr algn="just" defTabSz="457200">
                <a:spcBef>
                  <a:spcPts val="600"/>
                </a:spcBef>
              </a:pPr>
              <a:endParaRPr dirty="0"/>
            </a:p>
          </p:txBody>
        </p:sp>
      </p:grpSp>
    </p:spTree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7" name="Line"/>
          <p:cNvSpPr/>
          <p:nvPr/>
        </p:nvSpPr>
        <p:spPr>
          <a:xfrm>
            <a:off x="243959" y="1131974"/>
            <a:ext cx="12484380" cy="2259"/>
          </a:xfrm>
          <a:prstGeom prst="line">
            <a:avLst/>
          </a:prstGeom>
          <a:solidFill>
            <a:srgbClr val="00E6B7"/>
          </a:solidFill>
          <a:ln w="635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068" name="Figure 2. Dimensions of Customer Valu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Figure 2. Dimensions of Customer Value</a:t>
            </a:r>
          </a:p>
        </p:txBody>
      </p:sp>
      <p:sp>
        <p:nvSpPr>
          <p:cNvPr id="2069" name="Oval"/>
          <p:cNvSpPr/>
          <p:nvPr/>
        </p:nvSpPr>
        <p:spPr>
          <a:xfrm>
            <a:off x="6862457" y="3548617"/>
            <a:ext cx="1508171" cy="733139"/>
          </a:xfrm>
          <a:prstGeom prst="ellipse">
            <a:avLst/>
          </a:prstGeom>
          <a:solidFill>
            <a:srgbClr val="FFD67E"/>
          </a:solidFill>
          <a:ln>
            <a:solidFill>
              <a:srgbClr val="000000"/>
            </a:solidFill>
            <a:miter lim="400000"/>
          </a:ln>
        </p:spPr>
        <p:txBody>
          <a:bodyPr lIns="38100" tIns="38100" rIns="38100" bIns="38100"/>
          <a:lstStyle/>
          <a:p>
            <a:pPr algn="l" defTabSz="914400">
              <a:buClr>
                <a:srgbClr val="000000"/>
              </a:buClr>
              <a:defRPr sz="2200" b="1">
                <a:uFill>
                  <a:solidFill>
                    <a:srgbClr val="000000"/>
                  </a:solidFill>
                </a:uFill>
                <a:latin typeface="Tahoma"/>
                <a:ea typeface="Tahoma"/>
                <a:cs typeface="Tahoma"/>
                <a:sym typeface="Tahoma"/>
              </a:defRPr>
            </a:pPr>
            <a:endParaRPr/>
          </a:p>
        </p:txBody>
      </p:sp>
      <p:sp>
        <p:nvSpPr>
          <p:cNvPr id="2070" name="Functional…"/>
          <p:cNvSpPr txBox="1"/>
          <p:nvPr/>
        </p:nvSpPr>
        <p:spPr>
          <a:xfrm>
            <a:off x="6888034" y="3649889"/>
            <a:ext cx="1468090" cy="549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/>
          <a:p>
            <a:pPr defTabSz="914400">
              <a:lnSpc>
                <a:spcPct val="80000"/>
              </a:lnSpc>
              <a:buClr>
                <a:srgbClr val="000000"/>
              </a:buClr>
              <a:buFont typeface="Century Gothic"/>
              <a:defRPr>
                <a:uFill>
                  <a:solidFill>
                    <a:srgbClr val="FFFFFF"/>
                  </a:solidFill>
                </a:uFill>
              </a:defRPr>
            </a:pPr>
            <a:r>
              <a:t>Functional </a:t>
            </a:r>
          </a:p>
          <a:p>
            <a:pPr defTabSz="914400">
              <a:lnSpc>
                <a:spcPct val="80000"/>
              </a:lnSpc>
              <a:buClr>
                <a:srgbClr val="000000"/>
              </a:buClr>
              <a:buFont typeface="Century Gothic"/>
              <a:defRPr>
                <a:uFill>
                  <a:solidFill>
                    <a:srgbClr val="FFFFFF"/>
                  </a:solidFill>
                </a:uFill>
              </a:defRPr>
            </a:pPr>
            <a:r>
              <a:t>value</a:t>
            </a:r>
          </a:p>
        </p:txBody>
      </p:sp>
      <p:sp>
        <p:nvSpPr>
          <p:cNvPr id="2071" name="Oval"/>
          <p:cNvSpPr/>
          <p:nvPr/>
        </p:nvSpPr>
        <p:spPr>
          <a:xfrm>
            <a:off x="6862457" y="4522930"/>
            <a:ext cx="1508171" cy="733139"/>
          </a:xfrm>
          <a:prstGeom prst="ellipse">
            <a:avLst/>
          </a:prstGeom>
          <a:solidFill>
            <a:srgbClr val="FFD67E"/>
          </a:solidFill>
          <a:ln>
            <a:solidFill>
              <a:srgbClr val="000000"/>
            </a:solidFill>
            <a:miter lim="400000"/>
          </a:ln>
        </p:spPr>
        <p:txBody>
          <a:bodyPr lIns="38100" tIns="38100" rIns="38100" bIns="38100"/>
          <a:lstStyle/>
          <a:p>
            <a:pPr algn="l" defTabSz="914400">
              <a:buClr>
                <a:srgbClr val="000000"/>
              </a:buClr>
              <a:defRPr sz="2200" b="1">
                <a:uFill>
                  <a:solidFill>
                    <a:srgbClr val="000000"/>
                  </a:solidFill>
                </a:uFill>
                <a:latin typeface="Tahoma"/>
                <a:ea typeface="Tahoma"/>
                <a:cs typeface="Tahoma"/>
                <a:sym typeface="Tahoma"/>
              </a:defRPr>
            </a:pPr>
            <a:endParaRPr/>
          </a:p>
        </p:txBody>
      </p:sp>
      <p:sp>
        <p:nvSpPr>
          <p:cNvPr id="2072" name="Psychological…"/>
          <p:cNvSpPr txBox="1"/>
          <p:nvPr/>
        </p:nvSpPr>
        <p:spPr>
          <a:xfrm>
            <a:off x="6875334" y="4675003"/>
            <a:ext cx="1468090" cy="549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/>
          <a:p>
            <a:pPr defTabSz="914400">
              <a:lnSpc>
                <a:spcPct val="80000"/>
              </a:lnSpc>
              <a:buClr>
                <a:srgbClr val="000000"/>
              </a:buClr>
              <a:buFont typeface="Century Gothic"/>
              <a:defRPr>
                <a:uFill>
                  <a:solidFill>
                    <a:srgbClr val="FFFFFF"/>
                  </a:solidFill>
                </a:uFill>
              </a:defRPr>
            </a:pPr>
            <a:r>
              <a:t>Psychological </a:t>
            </a:r>
          </a:p>
          <a:p>
            <a:pPr defTabSz="914400">
              <a:lnSpc>
                <a:spcPct val="80000"/>
              </a:lnSpc>
              <a:buClr>
                <a:srgbClr val="000000"/>
              </a:buClr>
              <a:buFont typeface="Century Gothic"/>
              <a:defRPr>
                <a:uFill>
                  <a:solidFill>
                    <a:srgbClr val="FFFFFF"/>
                  </a:solidFill>
                </a:uFill>
              </a:defRPr>
            </a:pPr>
            <a:r>
              <a:t>value</a:t>
            </a:r>
          </a:p>
        </p:txBody>
      </p:sp>
      <p:sp>
        <p:nvSpPr>
          <p:cNvPr id="2073" name="Oval"/>
          <p:cNvSpPr/>
          <p:nvPr/>
        </p:nvSpPr>
        <p:spPr>
          <a:xfrm>
            <a:off x="6862457" y="5471844"/>
            <a:ext cx="1508171" cy="733139"/>
          </a:xfrm>
          <a:prstGeom prst="ellipse">
            <a:avLst/>
          </a:prstGeom>
          <a:solidFill>
            <a:srgbClr val="FFD67E"/>
          </a:solidFill>
          <a:ln>
            <a:solidFill>
              <a:srgbClr val="000000"/>
            </a:solidFill>
            <a:miter lim="400000"/>
          </a:ln>
        </p:spPr>
        <p:txBody>
          <a:bodyPr lIns="38100" tIns="38100" rIns="38100" bIns="38100"/>
          <a:lstStyle/>
          <a:p>
            <a:pPr algn="l" defTabSz="914400">
              <a:buClr>
                <a:srgbClr val="000000"/>
              </a:buClr>
              <a:defRPr sz="2200" b="1">
                <a:uFill>
                  <a:solidFill>
                    <a:srgbClr val="000000"/>
                  </a:solidFill>
                </a:uFill>
                <a:latin typeface="Tahoma"/>
                <a:ea typeface="Tahoma"/>
                <a:cs typeface="Tahoma"/>
                <a:sym typeface="Tahoma"/>
              </a:defRPr>
            </a:pPr>
            <a:endParaRPr/>
          </a:p>
        </p:txBody>
      </p:sp>
      <p:sp>
        <p:nvSpPr>
          <p:cNvPr id="2074" name="Monetary  value"/>
          <p:cNvSpPr txBox="1"/>
          <p:nvPr/>
        </p:nvSpPr>
        <p:spPr>
          <a:xfrm>
            <a:off x="6888033" y="5608963"/>
            <a:ext cx="1468090" cy="5080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/>
          <a:p>
            <a:pPr defTabSz="914400">
              <a:lnSpc>
                <a:spcPct val="80000"/>
              </a:lnSpc>
              <a:buClr>
                <a:srgbClr val="000000"/>
              </a:buClr>
              <a:buFont typeface="Century Gothic"/>
              <a:defRPr>
                <a:uFill>
                  <a:solidFill>
                    <a:srgbClr val="FFFFFF"/>
                  </a:solidFill>
                </a:uFill>
              </a:defRPr>
            </a:pPr>
            <a:r>
              <a:rPr dirty="0"/>
              <a:t>Monetary </a:t>
            </a:r>
            <a:br>
              <a:rPr dirty="0"/>
            </a:br>
            <a:r>
              <a:rPr dirty="0"/>
              <a:t>value</a:t>
            </a:r>
          </a:p>
        </p:txBody>
      </p:sp>
      <p:sp>
        <p:nvSpPr>
          <p:cNvPr id="2075" name="Arrow"/>
          <p:cNvSpPr/>
          <p:nvPr/>
        </p:nvSpPr>
        <p:spPr>
          <a:xfrm rot="18900000">
            <a:off x="5999955" y="4292653"/>
            <a:ext cx="950337" cy="234382"/>
          </a:xfrm>
          <a:prstGeom prst="rightArrow">
            <a:avLst>
              <a:gd name="adj1" fmla="val 32944"/>
              <a:gd name="adj2" fmla="val 34712"/>
            </a:avLst>
          </a:prstGeom>
          <a:solidFill>
            <a:srgbClr val="3D749D"/>
          </a:solidFill>
          <a:ln w="6350"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buClr>
                <a:srgbClr val="000000"/>
              </a:buClr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076" name="Arrow"/>
          <p:cNvSpPr/>
          <p:nvPr/>
        </p:nvSpPr>
        <p:spPr>
          <a:xfrm rot="2700000">
            <a:off x="5999955" y="5216585"/>
            <a:ext cx="950337" cy="234382"/>
          </a:xfrm>
          <a:prstGeom prst="rightArrow">
            <a:avLst>
              <a:gd name="adj1" fmla="val 32944"/>
              <a:gd name="adj2" fmla="val 34712"/>
            </a:avLst>
          </a:prstGeom>
          <a:solidFill>
            <a:srgbClr val="3D749D"/>
          </a:solidFill>
          <a:ln w="6350"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buClr>
                <a:srgbClr val="000000"/>
              </a:buClr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077" name="Arrow"/>
          <p:cNvSpPr/>
          <p:nvPr/>
        </p:nvSpPr>
        <p:spPr>
          <a:xfrm>
            <a:off x="6151112" y="4759609"/>
            <a:ext cx="645806" cy="234382"/>
          </a:xfrm>
          <a:prstGeom prst="rightArrow">
            <a:avLst>
              <a:gd name="adj1" fmla="val 32944"/>
              <a:gd name="adj2" fmla="val 34712"/>
            </a:avLst>
          </a:prstGeom>
          <a:solidFill>
            <a:srgbClr val="3D749D"/>
          </a:solidFill>
          <a:ln w="6350"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buClr>
                <a:srgbClr val="000000"/>
              </a:buClr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grpSp>
        <p:nvGrpSpPr>
          <p:cNvPr id="2080" name="Group"/>
          <p:cNvGrpSpPr/>
          <p:nvPr/>
        </p:nvGrpSpPr>
        <p:grpSpPr>
          <a:xfrm>
            <a:off x="4586380" y="4462642"/>
            <a:ext cx="1513053" cy="853716"/>
            <a:chOff x="0" y="25400"/>
            <a:chExt cx="1513051" cy="853714"/>
          </a:xfrm>
        </p:grpSpPr>
        <p:sp>
          <p:nvSpPr>
            <p:cNvPr id="2078" name="Shape"/>
            <p:cNvSpPr/>
            <p:nvPr/>
          </p:nvSpPr>
          <p:spPr>
            <a:xfrm>
              <a:off x="47709" y="25400"/>
              <a:ext cx="1417633" cy="8537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13"/>
                  </a:moveTo>
                  <a:cubicBezTo>
                    <a:pt x="0" y="4852"/>
                    <a:pt x="4829" y="0"/>
                    <a:pt x="10787" y="0"/>
                  </a:cubicBezTo>
                  <a:cubicBezTo>
                    <a:pt x="16745" y="0"/>
                    <a:pt x="21600" y="4852"/>
                    <a:pt x="21600" y="10813"/>
                  </a:cubicBezTo>
                  <a:lnTo>
                    <a:pt x="21600" y="10813"/>
                  </a:lnTo>
                  <a:cubicBezTo>
                    <a:pt x="21600" y="16774"/>
                    <a:pt x="16745" y="21600"/>
                    <a:pt x="10787" y="21600"/>
                  </a:cubicBezTo>
                  <a:cubicBezTo>
                    <a:pt x="4829" y="21600"/>
                    <a:pt x="0" y="16774"/>
                    <a:pt x="0" y="10813"/>
                  </a:cubicBezTo>
                </a:path>
              </a:pathLst>
            </a:custGeom>
            <a:solidFill>
              <a:schemeClr val="accent6">
                <a:hueOff val="-13368928"/>
                <a:satOff val="50343"/>
                <a:lumOff val="-1738"/>
              </a:schemeClr>
            </a:solidFill>
            <a:ln w="9525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38100" tIns="38100" rIns="38100" bIns="38100" numCol="1" anchor="t">
              <a:noAutofit/>
            </a:bodyPr>
            <a:lstStyle/>
            <a:p>
              <a:pPr algn="l" defTabSz="914400">
                <a:buClr>
                  <a:srgbClr val="000000"/>
                </a:buClr>
                <a:defRPr sz="2400" b="1">
                  <a:uFill>
                    <a:solidFill>
                      <a:srgbClr val="000000"/>
                    </a:solidFill>
                  </a:uFill>
                  <a:latin typeface="Tahoma"/>
                  <a:ea typeface="Tahoma"/>
                  <a:cs typeface="Tahoma"/>
                  <a:sym typeface="Tahoma"/>
                </a:defRPr>
              </a:pPr>
              <a:endParaRPr/>
            </a:p>
          </p:txBody>
        </p:sp>
        <p:sp>
          <p:nvSpPr>
            <p:cNvPr id="2079" name="Customer value"/>
            <p:cNvSpPr txBox="1"/>
            <p:nvPr/>
          </p:nvSpPr>
          <p:spPr>
            <a:xfrm>
              <a:off x="0" y="50792"/>
              <a:ext cx="1513052" cy="80060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63500" tIns="63500" rIns="63500" bIns="63500" numCol="1" anchor="ctr">
              <a:noAutofit/>
            </a:bodyPr>
            <a:lstStyle>
              <a:lvl1pPr defTabSz="914400">
                <a:lnSpc>
                  <a:spcPct val="80000"/>
                </a:lnSpc>
                <a:buClr>
                  <a:srgbClr val="000000"/>
                </a:buClr>
                <a:buFont typeface="Century Gothic"/>
                <a:defRPr>
                  <a:uFill>
                    <a:solidFill>
                      <a:srgbClr val="000000"/>
                    </a:solidFill>
                  </a:uFill>
                </a:defRPr>
              </a:lvl1pPr>
            </a:lstStyle>
            <a:p>
              <a:r>
                <a:t>Customer value</a:t>
              </a:r>
            </a:p>
          </p:txBody>
        </p:sp>
      </p:grpSp>
    </p:spTree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2" name="Line"/>
          <p:cNvSpPr/>
          <p:nvPr/>
        </p:nvSpPr>
        <p:spPr>
          <a:xfrm>
            <a:off x="243959" y="1131974"/>
            <a:ext cx="12484380" cy="2259"/>
          </a:xfrm>
          <a:prstGeom prst="line">
            <a:avLst/>
          </a:prstGeom>
          <a:solidFill>
            <a:srgbClr val="00E6B7"/>
          </a:solidFill>
          <a:ln w="635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083" name="Figure 3. The Customer Value Proposition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Figure 3. The Customer Value Proposition</a:t>
            </a:r>
          </a:p>
        </p:txBody>
      </p:sp>
      <p:sp>
        <p:nvSpPr>
          <p:cNvPr id="2084" name="Company offering"/>
          <p:cNvSpPr/>
          <p:nvPr/>
        </p:nvSpPr>
        <p:spPr>
          <a:xfrm>
            <a:off x="4395234" y="4396482"/>
            <a:ext cx="1374060" cy="620350"/>
          </a:xfrm>
          <a:prstGeom prst="roundRect">
            <a:avLst>
              <a:gd name="adj" fmla="val 9078"/>
            </a:avLst>
          </a:prstGeom>
          <a:solidFill>
            <a:srgbClr val="FFD37D"/>
          </a:solidFill>
          <a:ln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38100" tIns="38100" rIns="38100" bIns="38100" anchor="ctr"/>
          <a:lstStyle>
            <a:lvl1pPr defTabSz="914400">
              <a:lnSpc>
                <a:spcPct val="90000"/>
              </a:lnSpc>
              <a:buClr>
                <a:srgbClr val="000000"/>
              </a:buClr>
              <a:defRPr>
                <a:uFill>
                  <a:solidFill>
                    <a:srgbClr val="000000"/>
                  </a:solidFill>
                </a:uFill>
              </a:defRPr>
            </a:lvl1pPr>
          </a:lstStyle>
          <a:p>
            <a:r>
              <a:t>Company offering</a:t>
            </a:r>
          </a:p>
        </p:txBody>
      </p:sp>
      <p:sp>
        <p:nvSpPr>
          <p:cNvPr id="2097" name="Connection Line"/>
          <p:cNvSpPr/>
          <p:nvPr/>
        </p:nvSpPr>
        <p:spPr>
          <a:xfrm>
            <a:off x="5914451" y="4967817"/>
            <a:ext cx="1206898" cy="1671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6203" extrusionOk="0">
                <a:moveTo>
                  <a:pt x="0" y="15338"/>
                </a:moveTo>
                <a:cubicBezTo>
                  <a:pt x="7077" y="-5397"/>
                  <a:pt x="14277" y="-5109"/>
                  <a:pt x="21600" y="16203"/>
                </a:cubicBezTo>
              </a:path>
            </a:pathLst>
          </a:custGeom>
          <a:ln w="12700">
            <a:solidFill>
              <a:srgbClr val="000000"/>
            </a:solidFill>
            <a:custDash>
              <a:ds d="200000" sp="200000"/>
            </a:custDash>
            <a:miter lim="400000"/>
            <a:headEnd type="stealth"/>
            <a:tailEnd type="stealth"/>
          </a:ln>
        </p:spPr>
        <p:txBody>
          <a:bodyPr/>
          <a:lstStyle/>
          <a:p>
            <a:endParaRPr/>
          </a:p>
        </p:txBody>
      </p:sp>
      <p:sp>
        <p:nvSpPr>
          <p:cNvPr id="2086" name="Alternative options"/>
          <p:cNvSpPr/>
          <p:nvPr/>
        </p:nvSpPr>
        <p:spPr>
          <a:xfrm>
            <a:off x="7295526" y="4396482"/>
            <a:ext cx="1374059" cy="620350"/>
          </a:xfrm>
          <a:prstGeom prst="roundRect">
            <a:avLst>
              <a:gd name="adj" fmla="val 9078"/>
            </a:avLst>
          </a:prstGeom>
          <a:solidFill>
            <a:srgbClr val="FFD37D"/>
          </a:solidFill>
          <a:ln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38100" tIns="38100" rIns="38100" bIns="38100" anchor="ctr"/>
          <a:lstStyle>
            <a:lvl1pPr defTabSz="914400">
              <a:lnSpc>
                <a:spcPct val="90000"/>
              </a:lnSpc>
              <a:buClr>
                <a:srgbClr val="000000"/>
              </a:buClr>
              <a:defRPr>
                <a:uFill>
                  <a:solidFill>
                    <a:srgbClr val="000000"/>
                  </a:solidFill>
                </a:uFill>
              </a:defRPr>
            </a:lvl1pPr>
          </a:lstStyle>
          <a:p>
            <a:r>
              <a:t>Alternative options</a:t>
            </a:r>
          </a:p>
        </p:txBody>
      </p:sp>
      <p:sp>
        <p:nvSpPr>
          <p:cNvPr id="2087" name="Reason  to choose"/>
          <p:cNvSpPr txBox="1"/>
          <p:nvPr/>
        </p:nvSpPr>
        <p:spPr>
          <a:xfrm>
            <a:off x="5863617" y="4427349"/>
            <a:ext cx="1333966" cy="50200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/>
          <a:p>
            <a:pPr defTabSz="914400">
              <a:lnSpc>
                <a:spcPct val="80000"/>
              </a:lnSpc>
              <a:buClr>
                <a:srgbClr val="000000"/>
              </a:buClr>
              <a:buFont typeface="Century Gothic"/>
              <a:defRPr>
                <a:uFill>
                  <a:solidFill>
                    <a:srgbClr val="FFFFFF"/>
                  </a:solidFill>
                </a:uFill>
              </a:defRPr>
            </a:pPr>
            <a:r>
              <a:t>Reason </a:t>
            </a:r>
            <a:br/>
            <a:r>
              <a:t>to choose</a:t>
            </a:r>
          </a:p>
        </p:txBody>
      </p:sp>
      <p:sp>
        <p:nvSpPr>
          <p:cNvPr id="2088" name="Arrow"/>
          <p:cNvSpPr/>
          <p:nvPr/>
        </p:nvSpPr>
        <p:spPr>
          <a:xfrm rot="2580000">
            <a:off x="5293875" y="5307708"/>
            <a:ext cx="950337" cy="234382"/>
          </a:xfrm>
          <a:prstGeom prst="rightArrow">
            <a:avLst>
              <a:gd name="adj1" fmla="val 32944"/>
              <a:gd name="adj2" fmla="val 34712"/>
            </a:avLst>
          </a:prstGeom>
          <a:solidFill>
            <a:srgbClr val="3D749D"/>
          </a:solidFill>
          <a:ln w="6350"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buClr>
                <a:srgbClr val="000000"/>
              </a:buClr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089" name="Arrow"/>
          <p:cNvSpPr/>
          <p:nvPr/>
        </p:nvSpPr>
        <p:spPr>
          <a:xfrm rot="19020000" flipH="1">
            <a:off x="6812694" y="5309082"/>
            <a:ext cx="950336" cy="234383"/>
          </a:xfrm>
          <a:prstGeom prst="rightArrow">
            <a:avLst>
              <a:gd name="adj1" fmla="val 32944"/>
              <a:gd name="adj2" fmla="val 34712"/>
            </a:avLst>
          </a:prstGeom>
          <a:solidFill>
            <a:srgbClr val="3D749D"/>
          </a:solidFill>
          <a:ln w="6350"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buClr>
                <a:srgbClr val="000000"/>
              </a:buClr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grpSp>
        <p:nvGrpSpPr>
          <p:cNvPr id="2092" name="Group"/>
          <p:cNvGrpSpPr/>
          <p:nvPr/>
        </p:nvGrpSpPr>
        <p:grpSpPr>
          <a:xfrm>
            <a:off x="5332577" y="5167089"/>
            <a:ext cx="773430" cy="462690"/>
            <a:chOff x="0" y="0"/>
            <a:chExt cx="773429" cy="462688"/>
          </a:xfrm>
        </p:grpSpPr>
        <p:sp>
          <p:nvSpPr>
            <p:cNvPr id="2090" name="Shape"/>
            <p:cNvSpPr/>
            <p:nvPr/>
          </p:nvSpPr>
          <p:spPr>
            <a:xfrm>
              <a:off x="0" y="0"/>
              <a:ext cx="773430" cy="4626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cubicBezTo>
                    <a:pt x="0" y="4834"/>
                    <a:pt x="4839" y="0"/>
                    <a:pt x="10812" y="0"/>
                  </a:cubicBezTo>
                  <a:cubicBezTo>
                    <a:pt x="16761" y="0"/>
                    <a:pt x="21600" y="4834"/>
                    <a:pt x="21600" y="10800"/>
                  </a:cubicBezTo>
                  <a:lnTo>
                    <a:pt x="21600" y="10800"/>
                  </a:lnTo>
                  <a:cubicBezTo>
                    <a:pt x="21600" y="16766"/>
                    <a:pt x="16761" y="21600"/>
                    <a:pt x="10812" y="21600"/>
                  </a:cubicBezTo>
                  <a:cubicBezTo>
                    <a:pt x="4839" y="21600"/>
                    <a:pt x="0" y="16766"/>
                    <a:pt x="0" y="10800"/>
                  </a:cubicBezTo>
                </a:path>
              </a:pathLst>
            </a:custGeom>
            <a:solidFill>
              <a:schemeClr val="accent6">
                <a:hueOff val="-13368928"/>
                <a:satOff val="50343"/>
                <a:lumOff val="-1738"/>
              </a:schemeClr>
            </a:solidFill>
            <a:ln w="9525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algn="l" defTabSz="457200">
                <a:buClr>
                  <a:srgbClr val="000000"/>
                </a:buClr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091" name="Value"/>
            <p:cNvSpPr txBox="1"/>
            <p:nvPr/>
          </p:nvSpPr>
          <p:spPr>
            <a:xfrm>
              <a:off x="28591" y="80394"/>
              <a:ext cx="718674" cy="32853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 defTabSz="914400">
                <a:lnSpc>
                  <a:spcPct val="70000"/>
                </a:lnSpc>
                <a:buClr>
                  <a:srgbClr val="000000"/>
                </a:buClr>
                <a:buFont typeface="Century Gothic"/>
                <a:defRPr sz="1700" b="1">
                  <a:uFill>
                    <a:solidFill>
                      <a:srgbClr val="000000"/>
                    </a:solidFill>
                  </a:uFill>
                </a:defRPr>
              </a:lvl1pPr>
            </a:lstStyle>
            <a:p>
              <a:r>
                <a:rPr dirty="0"/>
                <a:t>Value</a:t>
              </a:r>
            </a:p>
          </p:txBody>
        </p:sp>
      </p:grpSp>
      <p:grpSp>
        <p:nvGrpSpPr>
          <p:cNvPr id="2095" name="Group"/>
          <p:cNvGrpSpPr/>
          <p:nvPr/>
        </p:nvGrpSpPr>
        <p:grpSpPr>
          <a:xfrm>
            <a:off x="6926203" y="5167089"/>
            <a:ext cx="773430" cy="462690"/>
            <a:chOff x="0" y="0"/>
            <a:chExt cx="773429" cy="462688"/>
          </a:xfrm>
        </p:grpSpPr>
        <p:sp>
          <p:nvSpPr>
            <p:cNvPr id="2093" name="Shape"/>
            <p:cNvSpPr/>
            <p:nvPr/>
          </p:nvSpPr>
          <p:spPr>
            <a:xfrm>
              <a:off x="0" y="0"/>
              <a:ext cx="773430" cy="4626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cubicBezTo>
                    <a:pt x="0" y="4834"/>
                    <a:pt x="4839" y="0"/>
                    <a:pt x="10812" y="0"/>
                  </a:cubicBezTo>
                  <a:cubicBezTo>
                    <a:pt x="16761" y="0"/>
                    <a:pt x="21600" y="4834"/>
                    <a:pt x="21600" y="10800"/>
                  </a:cubicBezTo>
                  <a:lnTo>
                    <a:pt x="21600" y="10800"/>
                  </a:lnTo>
                  <a:cubicBezTo>
                    <a:pt x="21600" y="16766"/>
                    <a:pt x="16761" y="21600"/>
                    <a:pt x="10812" y="21600"/>
                  </a:cubicBezTo>
                  <a:cubicBezTo>
                    <a:pt x="4839" y="21600"/>
                    <a:pt x="0" y="16766"/>
                    <a:pt x="0" y="10800"/>
                  </a:cubicBezTo>
                </a:path>
              </a:pathLst>
            </a:custGeom>
            <a:solidFill>
              <a:schemeClr val="accent6">
                <a:hueOff val="-13368928"/>
                <a:satOff val="50343"/>
                <a:lumOff val="-1738"/>
              </a:schemeClr>
            </a:solidFill>
            <a:ln w="9525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algn="l" defTabSz="457200">
                <a:buClr>
                  <a:srgbClr val="000000"/>
                </a:buClr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094" name="Value"/>
            <p:cNvSpPr txBox="1"/>
            <p:nvPr/>
          </p:nvSpPr>
          <p:spPr>
            <a:xfrm>
              <a:off x="28591" y="80394"/>
              <a:ext cx="718674" cy="32853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 defTabSz="914400">
                <a:lnSpc>
                  <a:spcPct val="70000"/>
                </a:lnSpc>
                <a:buClr>
                  <a:srgbClr val="000000"/>
                </a:buClr>
                <a:buFont typeface="Century Gothic"/>
                <a:defRPr sz="1700" b="1">
                  <a:uFill>
                    <a:solidFill>
                      <a:srgbClr val="000000"/>
                    </a:solidFill>
                  </a:uFill>
                </a:defRPr>
              </a:lvl1pPr>
            </a:lstStyle>
            <a:p>
              <a:r>
                <a:rPr dirty="0"/>
                <a:t>Value</a:t>
              </a:r>
            </a:p>
          </p:txBody>
        </p:sp>
      </p:grpSp>
      <p:sp>
        <p:nvSpPr>
          <p:cNvPr id="2096" name="Customer needs"/>
          <p:cNvSpPr/>
          <p:nvPr/>
        </p:nvSpPr>
        <p:spPr>
          <a:xfrm>
            <a:off x="5830870" y="5872278"/>
            <a:ext cx="1374060" cy="620351"/>
          </a:xfrm>
          <a:prstGeom prst="roundRect">
            <a:avLst>
              <a:gd name="adj" fmla="val 9078"/>
            </a:avLst>
          </a:prstGeom>
          <a:solidFill>
            <a:srgbClr val="FFD67E"/>
          </a:solidFill>
          <a:ln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38100" tIns="38100" rIns="38100" bIns="38100" anchor="ctr"/>
          <a:lstStyle>
            <a:lvl1pPr defTabSz="914400">
              <a:lnSpc>
                <a:spcPct val="90000"/>
              </a:lnSpc>
              <a:buClr>
                <a:srgbClr val="000000"/>
              </a:buClr>
              <a:defRPr>
                <a:uFill>
                  <a:solidFill>
                    <a:srgbClr val="000000"/>
                  </a:solidFill>
                </a:uFill>
              </a:defRPr>
            </a:lvl1pPr>
          </a:lstStyle>
          <a:p>
            <a:r>
              <a:t>Customer needs</a:t>
            </a:r>
          </a:p>
        </p:txBody>
      </p:sp>
    </p:spTree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" name="Line"/>
          <p:cNvSpPr/>
          <p:nvPr/>
        </p:nvSpPr>
        <p:spPr>
          <a:xfrm>
            <a:off x="243959" y="1131974"/>
            <a:ext cx="12484380" cy="2259"/>
          </a:xfrm>
          <a:prstGeom prst="line">
            <a:avLst/>
          </a:prstGeom>
          <a:solidFill>
            <a:srgbClr val="00E6B7"/>
          </a:solidFill>
          <a:ln w="635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100" name="Figure 4. Competitive Value Map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Figure 4. Competitive Value Map</a:t>
            </a:r>
          </a:p>
        </p:txBody>
      </p:sp>
      <p:grpSp>
        <p:nvGrpSpPr>
          <p:cNvPr id="2140" name="Group"/>
          <p:cNvGrpSpPr/>
          <p:nvPr/>
        </p:nvGrpSpPr>
        <p:grpSpPr>
          <a:xfrm>
            <a:off x="2185267" y="3563645"/>
            <a:ext cx="7715712" cy="3175806"/>
            <a:chOff x="0" y="0"/>
            <a:chExt cx="7715710" cy="3175804"/>
          </a:xfrm>
        </p:grpSpPr>
        <p:sp>
          <p:nvSpPr>
            <p:cNvPr id="2101" name="Line"/>
            <p:cNvSpPr/>
            <p:nvPr/>
          </p:nvSpPr>
          <p:spPr>
            <a:xfrm flipH="1" flipV="1">
              <a:off x="4528157" y="697660"/>
              <a:ext cx="11964" cy="1706672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 type="stealth" w="med" len="med"/>
              <a:tail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102" name="Competitive disadvantage"/>
            <p:cNvSpPr txBox="1"/>
            <p:nvPr/>
          </p:nvSpPr>
          <p:spPr>
            <a:xfrm>
              <a:off x="3945342" y="1298300"/>
              <a:ext cx="1429618" cy="492178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 defTabSz="914400">
                <a:lnSpc>
                  <a:spcPct val="80000"/>
                </a:lnSpc>
                <a:buClr>
                  <a:srgbClr val="000000"/>
                </a:buClr>
                <a:buFont typeface="Century Gothic"/>
                <a:defRPr sz="1550">
                  <a:uFill>
                    <a:solidFill>
                      <a:srgbClr val="000000"/>
                    </a:solidFill>
                  </a:uFill>
                </a:defRPr>
              </a:lvl1pPr>
            </a:lstStyle>
            <a:p>
              <a:pPr>
                <a:defRPr b="1"/>
              </a:pPr>
              <a:r>
                <a:rPr b="0"/>
                <a:t>Competitive disadvantage</a:t>
              </a:r>
            </a:p>
          </p:txBody>
        </p:sp>
        <p:sp>
          <p:nvSpPr>
            <p:cNvPr id="2103" name="Line"/>
            <p:cNvSpPr/>
            <p:nvPr/>
          </p:nvSpPr>
          <p:spPr>
            <a:xfrm flipH="1" flipV="1">
              <a:off x="3351379" y="1037967"/>
              <a:ext cx="22623" cy="1228034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 type="stealth" w="med" len="med"/>
              <a:tail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104" name="Competitive advantage"/>
            <p:cNvSpPr txBox="1"/>
            <p:nvPr/>
          </p:nvSpPr>
          <p:spPr>
            <a:xfrm>
              <a:off x="2517184" y="1436426"/>
              <a:ext cx="1234977" cy="489798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 defTabSz="914400">
                <a:lnSpc>
                  <a:spcPct val="80000"/>
                </a:lnSpc>
                <a:buClr>
                  <a:srgbClr val="000000"/>
                </a:buClr>
                <a:buFont typeface="Century Gothic"/>
                <a:defRPr sz="1550">
                  <a:uFill>
                    <a:solidFill>
                      <a:srgbClr val="000000"/>
                    </a:solidFill>
                  </a:uFill>
                </a:defRPr>
              </a:lvl1pPr>
            </a:lstStyle>
            <a:p>
              <a:pPr>
                <a:defRPr b="1"/>
              </a:pPr>
              <a:r>
                <a:rPr b="0"/>
                <a:t>Competitive advantage</a:t>
              </a:r>
            </a:p>
          </p:txBody>
        </p:sp>
        <p:sp>
          <p:nvSpPr>
            <p:cNvPr id="2105" name="Attribute 1"/>
            <p:cNvSpPr txBox="1"/>
            <p:nvPr/>
          </p:nvSpPr>
          <p:spPr>
            <a:xfrm>
              <a:off x="540457" y="2902373"/>
              <a:ext cx="1027183" cy="27343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 defTabSz="914400">
                <a:lnSpc>
                  <a:spcPct val="80000"/>
                </a:lnSpc>
                <a:buClr>
                  <a:srgbClr val="000000"/>
                </a:buClr>
                <a:buFont typeface="Century Gothic"/>
                <a:defRPr>
                  <a:uFill>
                    <a:solidFill>
                      <a:srgbClr val="000000"/>
                    </a:solidFill>
                  </a:uFill>
                </a:defRPr>
              </a:lvl1pPr>
            </a:lstStyle>
            <a:p>
              <a:pPr>
                <a:defRPr b="1"/>
              </a:pPr>
              <a:r>
                <a:rPr b="0"/>
                <a:t>Attribute 1</a:t>
              </a:r>
            </a:p>
          </p:txBody>
        </p:sp>
        <p:sp>
          <p:nvSpPr>
            <p:cNvPr id="2106" name="Customer value"/>
            <p:cNvSpPr txBox="1"/>
            <p:nvPr/>
          </p:nvSpPr>
          <p:spPr>
            <a:xfrm>
              <a:off x="0" y="0"/>
              <a:ext cx="1027183" cy="49217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 defTabSz="914400">
                <a:lnSpc>
                  <a:spcPct val="80000"/>
                </a:lnSpc>
                <a:buClr>
                  <a:srgbClr val="000000"/>
                </a:buClr>
                <a:buFont typeface="Century Gothic"/>
                <a:defRPr>
                  <a:uFill>
                    <a:solidFill>
                      <a:srgbClr val="000000"/>
                    </a:solidFill>
                  </a:uFill>
                </a:defRPr>
              </a:lvl1pPr>
            </a:lstStyle>
            <a:p>
              <a:r>
                <a:t>Customer value</a:t>
              </a:r>
            </a:p>
          </p:txBody>
        </p:sp>
        <p:sp>
          <p:nvSpPr>
            <p:cNvPr id="2107" name="Line"/>
            <p:cNvSpPr/>
            <p:nvPr/>
          </p:nvSpPr>
          <p:spPr>
            <a:xfrm flipH="1" flipV="1">
              <a:off x="513779" y="532110"/>
              <a:ext cx="1" cy="2292081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tail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108" name="Attribute 2"/>
            <p:cNvSpPr txBox="1"/>
            <p:nvPr/>
          </p:nvSpPr>
          <p:spPr>
            <a:xfrm>
              <a:off x="1702264" y="2902373"/>
              <a:ext cx="1027183" cy="27343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 defTabSz="914400">
                <a:lnSpc>
                  <a:spcPct val="80000"/>
                </a:lnSpc>
                <a:buClr>
                  <a:srgbClr val="000000"/>
                </a:buClr>
                <a:buFont typeface="Century Gothic"/>
                <a:defRPr>
                  <a:uFill>
                    <a:solidFill>
                      <a:srgbClr val="000000"/>
                    </a:solidFill>
                  </a:uFill>
                </a:defRPr>
              </a:lvl1pPr>
            </a:lstStyle>
            <a:p>
              <a:pPr>
                <a:defRPr b="1"/>
              </a:pPr>
              <a:r>
                <a:rPr b="0"/>
                <a:t>Attribute 2</a:t>
              </a:r>
            </a:p>
          </p:txBody>
        </p:sp>
        <p:sp>
          <p:nvSpPr>
            <p:cNvPr id="2109" name="Attribute 3"/>
            <p:cNvSpPr txBox="1"/>
            <p:nvPr/>
          </p:nvSpPr>
          <p:spPr>
            <a:xfrm>
              <a:off x="2864071" y="2902373"/>
              <a:ext cx="1027183" cy="27343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 defTabSz="914400">
                <a:lnSpc>
                  <a:spcPct val="80000"/>
                </a:lnSpc>
                <a:buClr>
                  <a:srgbClr val="000000"/>
                </a:buClr>
                <a:buFont typeface="Century Gothic"/>
                <a:defRPr>
                  <a:uFill>
                    <a:solidFill>
                      <a:srgbClr val="000000"/>
                    </a:solidFill>
                  </a:uFill>
                </a:defRPr>
              </a:lvl1pPr>
            </a:lstStyle>
            <a:p>
              <a:pPr>
                <a:defRPr b="1"/>
              </a:pPr>
              <a:r>
                <a:rPr b="0"/>
                <a:t>Attribute 3</a:t>
              </a:r>
            </a:p>
          </p:txBody>
        </p:sp>
        <p:sp>
          <p:nvSpPr>
            <p:cNvPr id="2110" name="Attribute 4"/>
            <p:cNvSpPr txBox="1"/>
            <p:nvPr/>
          </p:nvSpPr>
          <p:spPr>
            <a:xfrm>
              <a:off x="4025877" y="2902373"/>
              <a:ext cx="1027183" cy="27343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 defTabSz="914400">
                <a:lnSpc>
                  <a:spcPct val="80000"/>
                </a:lnSpc>
                <a:buClr>
                  <a:srgbClr val="000000"/>
                </a:buClr>
                <a:buFont typeface="Century Gothic"/>
                <a:defRPr>
                  <a:uFill>
                    <a:solidFill>
                      <a:srgbClr val="000000"/>
                    </a:solidFill>
                  </a:uFill>
                </a:defRPr>
              </a:lvl1pPr>
            </a:lstStyle>
            <a:p>
              <a:pPr>
                <a:defRPr b="1"/>
              </a:pPr>
              <a:r>
                <a:rPr b="0"/>
                <a:t>Attribute 4</a:t>
              </a:r>
            </a:p>
          </p:txBody>
        </p:sp>
        <p:sp>
          <p:nvSpPr>
            <p:cNvPr id="2111" name="Attribute 5"/>
            <p:cNvSpPr txBox="1"/>
            <p:nvPr/>
          </p:nvSpPr>
          <p:spPr>
            <a:xfrm>
              <a:off x="5187684" y="2902373"/>
              <a:ext cx="1027183" cy="27343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 defTabSz="914400">
                <a:lnSpc>
                  <a:spcPct val="80000"/>
                </a:lnSpc>
                <a:buClr>
                  <a:srgbClr val="000000"/>
                </a:buClr>
                <a:buFont typeface="Century Gothic"/>
                <a:defRPr>
                  <a:uFill>
                    <a:solidFill>
                      <a:srgbClr val="000000"/>
                    </a:solidFill>
                  </a:uFill>
                </a:defRPr>
              </a:lvl1pPr>
            </a:lstStyle>
            <a:p>
              <a:pPr>
                <a:defRPr b="1"/>
              </a:pPr>
              <a:r>
                <a:rPr b="0"/>
                <a:t>Attribute 5</a:t>
              </a:r>
            </a:p>
          </p:txBody>
        </p:sp>
        <p:sp>
          <p:nvSpPr>
            <p:cNvPr id="2112" name="Attribute importance"/>
            <p:cNvSpPr txBox="1"/>
            <p:nvPr/>
          </p:nvSpPr>
          <p:spPr>
            <a:xfrm>
              <a:off x="6382850" y="2579260"/>
              <a:ext cx="1234977" cy="49217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 algn="l" defTabSz="914400">
                <a:lnSpc>
                  <a:spcPct val="80000"/>
                </a:lnSpc>
                <a:buClr>
                  <a:srgbClr val="000000"/>
                </a:buClr>
                <a:buFont typeface="Century Gothic"/>
                <a:defRPr>
                  <a:uFill>
                    <a:solidFill>
                      <a:srgbClr val="000000"/>
                    </a:solidFill>
                  </a:uFill>
                </a:defRPr>
              </a:lvl1pPr>
            </a:lstStyle>
            <a:p>
              <a:pPr>
                <a:defRPr b="1"/>
              </a:pPr>
              <a:r>
                <a:rPr b="0"/>
                <a:t>Attribute importance</a:t>
              </a:r>
            </a:p>
          </p:txBody>
        </p:sp>
        <p:sp>
          <p:nvSpPr>
            <p:cNvPr id="2113" name="Line"/>
            <p:cNvSpPr/>
            <p:nvPr/>
          </p:nvSpPr>
          <p:spPr>
            <a:xfrm flipV="1">
              <a:off x="513779" y="2829243"/>
              <a:ext cx="5787492" cy="7647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tail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114" name="Line"/>
            <p:cNvSpPr/>
            <p:nvPr/>
          </p:nvSpPr>
          <p:spPr>
            <a:xfrm flipH="1" flipV="1">
              <a:off x="1009408" y="1340946"/>
              <a:ext cx="1206244" cy="333722"/>
            </a:xfrm>
            <a:prstGeom prst="line">
              <a:avLst/>
            </a:prstGeom>
            <a:noFill/>
            <a:ln w="50800" cap="flat">
              <a:solidFill>
                <a:srgbClr val="3D749D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914400">
                <a:buClr>
                  <a:srgbClr val="000000"/>
                </a:buClr>
                <a:defRPr sz="2400" b="1">
                  <a:uFill>
                    <a:solidFill>
                      <a:srgbClr val="000000"/>
                    </a:solidFill>
                  </a:uFill>
                  <a:latin typeface="Tahoma"/>
                  <a:ea typeface="Tahoma"/>
                  <a:cs typeface="Tahoma"/>
                  <a:sym typeface="Tahoma"/>
                </a:defRPr>
              </a:pPr>
              <a:endParaRPr/>
            </a:p>
          </p:txBody>
        </p:sp>
        <p:sp>
          <p:nvSpPr>
            <p:cNvPr id="2115" name="Line"/>
            <p:cNvSpPr/>
            <p:nvPr/>
          </p:nvSpPr>
          <p:spPr>
            <a:xfrm flipV="1">
              <a:off x="1022787" y="1673648"/>
              <a:ext cx="1185675" cy="845465"/>
            </a:xfrm>
            <a:prstGeom prst="line">
              <a:avLst/>
            </a:prstGeom>
            <a:noFill/>
            <a:ln w="50800" cap="flat">
              <a:solidFill>
                <a:schemeClr val="accent5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914400">
                <a:buClr>
                  <a:srgbClr val="000000"/>
                </a:buClr>
                <a:defRPr sz="2400" b="1">
                  <a:uFill>
                    <a:solidFill>
                      <a:srgbClr val="000000"/>
                    </a:solidFill>
                  </a:uFill>
                  <a:latin typeface="Tahoma"/>
                  <a:ea typeface="Tahoma"/>
                  <a:cs typeface="Tahoma"/>
                  <a:sym typeface="Tahoma"/>
                </a:defRPr>
              </a:pPr>
              <a:endParaRPr/>
            </a:p>
          </p:txBody>
        </p:sp>
        <p:sp>
          <p:nvSpPr>
            <p:cNvPr id="2116" name="Line"/>
            <p:cNvSpPr/>
            <p:nvPr/>
          </p:nvSpPr>
          <p:spPr>
            <a:xfrm flipH="1">
              <a:off x="2201390" y="932191"/>
              <a:ext cx="1162264" cy="721089"/>
            </a:xfrm>
            <a:prstGeom prst="line">
              <a:avLst/>
            </a:prstGeom>
            <a:noFill/>
            <a:ln w="50800" cap="flat">
              <a:solidFill>
                <a:srgbClr val="3D749D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914400">
                <a:buClr>
                  <a:srgbClr val="000000"/>
                </a:buClr>
                <a:defRPr sz="2400" b="1">
                  <a:uFill>
                    <a:solidFill>
                      <a:srgbClr val="000000"/>
                    </a:solidFill>
                  </a:uFill>
                  <a:latin typeface="Tahoma"/>
                  <a:ea typeface="Tahoma"/>
                  <a:cs typeface="Tahoma"/>
                  <a:sym typeface="Tahoma"/>
                </a:defRPr>
              </a:pPr>
              <a:endParaRPr/>
            </a:p>
          </p:txBody>
        </p:sp>
        <p:sp>
          <p:nvSpPr>
            <p:cNvPr id="2117" name="Line"/>
            <p:cNvSpPr/>
            <p:nvPr/>
          </p:nvSpPr>
          <p:spPr>
            <a:xfrm>
              <a:off x="3373421" y="956983"/>
              <a:ext cx="1176943" cy="1588090"/>
            </a:xfrm>
            <a:prstGeom prst="line">
              <a:avLst/>
            </a:prstGeom>
            <a:noFill/>
            <a:ln w="50800" cap="flat">
              <a:solidFill>
                <a:srgbClr val="3D749D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914400">
                <a:buClr>
                  <a:srgbClr val="000000"/>
                </a:buClr>
                <a:defRPr sz="2400" b="1">
                  <a:uFill>
                    <a:solidFill>
                      <a:srgbClr val="000000"/>
                    </a:solidFill>
                  </a:uFill>
                  <a:latin typeface="Tahoma"/>
                  <a:ea typeface="Tahoma"/>
                  <a:cs typeface="Tahoma"/>
                  <a:sym typeface="Tahoma"/>
                </a:defRPr>
              </a:pPr>
              <a:endParaRPr/>
            </a:p>
          </p:txBody>
        </p:sp>
        <p:sp>
          <p:nvSpPr>
            <p:cNvPr id="2118" name="Line"/>
            <p:cNvSpPr/>
            <p:nvPr/>
          </p:nvSpPr>
          <p:spPr>
            <a:xfrm flipH="1">
              <a:off x="4526625" y="1380039"/>
              <a:ext cx="1173266" cy="1153872"/>
            </a:xfrm>
            <a:prstGeom prst="line">
              <a:avLst/>
            </a:prstGeom>
            <a:noFill/>
            <a:ln w="50800" cap="flat">
              <a:solidFill>
                <a:srgbClr val="3D749D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914400">
                <a:buClr>
                  <a:srgbClr val="000000"/>
                </a:buClr>
                <a:defRPr sz="2400" b="1">
                  <a:uFill>
                    <a:solidFill>
                      <a:srgbClr val="000000"/>
                    </a:solidFill>
                  </a:uFill>
                  <a:latin typeface="Tahoma"/>
                  <a:ea typeface="Tahoma"/>
                  <a:cs typeface="Tahoma"/>
                  <a:sym typeface="Tahoma"/>
                </a:defRPr>
              </a:pPr>
              <a:endParaRPr/>
            </a:p>
          </p:txBody>
        </p:sp>
        <p:sp>
          <p:nvSpPr>
            <p:cNvPr id="2119" name="Line"/>
            <p:cNvSpPr/>
            <p:nvPr/>
          </p:nvSpPr>
          <p:spPr>
            <a:xfrm flipH="1" flipV="1">
              <a:off x="2209584" y="1697602"/>
              <a:ext cx="1187683" cy="733284"/>
            </a:xfrm>
            <a:prstGeom prst="line">
              <a:avLst/>
            </a:prstGeom>
            <a:noFill/>
            <a:ln w="50800" cap="flat">
              <a:solidFill>
                <a:schemeClr val="accent5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914400">
                <a:buClr>
                  <a:srgbClr val="000000"/>
                </a:buClr>
                <a:defRPr sz="2400" b="1">
                  <a:uFill>
                    <a:solidFill>
                      <a:srgbClr val="000000"/>
                    </a:solidFill>
                  </a:uFill>
                  <a:latin typeface="Tahoma"/>
                  <a:ea typeface="Tahoma"/>
                  <a:cs typeface="Tahoma"/>
                  <a:sym typeface="Tahoma"/>
                </a:defRPr>
              </a:pPr>
              <a:endParaRPr/>
            </a:p>
          </p:txBody>
        </p:sp>
        <p:sp>
          <p:nvSpPr>
            <p:cNvPr id="2120" name="Line"/>
            <p:cNvSpPr/>
            <p:nvPr/>
          </p:nvSpPr>
          <p:spPr>
            <a:xfrm flipH="1">
              <a:off x="3375836" y="573092"/>
              <a:ext cx="1143382" cy="1853459"/>
            </a:xfrm>
            <a:prstGeom prst="line">
              <a:avLst/>
            </a:prstGeom>
            <a:noFill/>
            <a:ln w="50800" cap="flat">
              <a:solidFill>
                <a:schemeClr val="accent5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914400">
                <a:buClr>
                  <a:srgbClr val="000000"/>
                </a:buClr>
                <a:defRPr sz="2400" b="1">
                  <a:uFill>
                    <a:solidFill>
                      <a:srgbClr val="000000"/>
                    </a:solidFill>
                  </a:uFill>
                  <a:latin typeface="Tahoma"/>
                  <a:ea typeface="Tahoma"/>
                  <a:cs typeface="Tahoma"/>
                  <a:sym typeface="Tahoma"/>
                </a:defRPr>
              </a:pPr>
              <a:endParaRPr/>
            </a:p>
          </p:txBody>
        </p:sp>
        <p:sp>
          <p:nvSpPr>
            <p:cNvPr id="2121" name="Line"/>
            <p:cNvSpPr/>
            <p:nvPr/>
          </p:nvSpPr>
          <p:spPr>
            <a:xfrm flipH="1" flipV="1">
              <a:off x="4533523" y="594809"/>
              <a:ext cx="1141559" cy="1163814"/>
            </a:xfrm>
            <a:prstGeom prst="line">
              <a:avLst/>
            </a:prstGeom>
            <a:noFill/>
            <a:ln w="50800" cap="flat">
              <a:solidFill>
                <a:schemeClr val="accent5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914400">
                <a:buClr>
                  <a:srgbClr val="000000"/>
                </a:buClr>
                <a:defRPr sz="2400" b="1">
                  <a:uFill>
                    <a:solidFill>
                      <a:srgbClr val="000000"/>
                    </a:solidFill>
                  </a:uFill>
                  <a:latin typeface="Tahoma"/>
                  <a:ea typeface="Tahoma"/>
                  <a:cs typeface="Tahoma"/>
                  <a:sym typeface="Tahoma"/>
                </a:defRPr>
              </a:pPr>
              <a:endParaRPr/>
            </a:p>
          </p:txBody>
        </p:sp>
        <p:sp>
          <p:nvSpPr>
            <p:cNvPr id="2122" name="Circle"/>
            <p:cNvSpPr/>
            <p:nvPr/>
          </p:nvSpPr>
          <p:spPr>
            <a:xfrm>
              <a:off x="983978" y="1303369"/>
              <a:ext cx="114740" cy="114562"/>
            </a:xfrm>
            <a:prstGeom prst="ellipse">
              <a:avLst/>
            </a:prstGeom>
            <a:solidFill>
              <a:srgbClr val="3D749D"/>
            </a:solidFill>
            <a:ln w="9525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38100" tIns="38100" rIns="38100" bIns="38100" numCol="1" anchor="t">
              <a:noAutofit/>
            </a:bodyPr>
            <a:lstStyle/>
            <a:p>
              <a:pPr algn="l" defTabSz="914400">
                <a:buClr>
                  <a:srgbClr val="000000"/>
                </a:buClr>
                <a:defRPr sz="2400" b="1">
                  <a:uFill>
                    <a:solidFill>
                      <a:srgbClr val="000000"/>
                    </a:solidFill>
                  </a:uFill>
                  <a:latin typeface="Tahoma"/>
                  <a:ea typeface="Tahoma"/>
                  <a:cs typeface="Tahoma"/>
                  <a:sym typeface="Tahoma"/>
                </a:defRPr>
              </a:pPr>
              <a:endParaRPr/>
            </a:p>
          </p:txBody>
        </p:sp>
        <p:sp>
          <p:nvSpPr>
            <p:cNvPr id="2123" name="Circle"/>
            <p:cNvSpPr/>
            <p:nvPr/>
          </p:nvSpPr>
          <p:spPr>
            <a:xfrm>
              <a:off x="983978" y="2452719"/>
              <a:ext cx="114740" cy="114562"/>
            </a:xfrm>
            <a:prstGeom prst="ellipse">
              <a:avLst/>
            </a:prstGeom>
            <a:solidFill>
              <a:schemeClr val="accent5"/>
            </a:solidFill>
            <a:ln w="9525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38100" tIns="38100" rIns="38100" bIns="38100" numCol="1" anchor="t">
              <a:noAutofit/>
            </a:bodyPr>
            <a:lstStyle/>
            <a:p>
              <a:pPr algn="l" defTabSz="914400">
                <a:buClr>
                  <a:srgbClr val="000000"/>
                </a:buClr>
                <a:defRPr sz="2400" b="1">
                  <a:uFill>
                    <a:solidFill>
                      <a:srgbClr val="000000"/>
                    </a:solidFill>
                  </a:uFill>
                  <a:latin typeface="Tahoma"/>
                  <a:ea typeface="Tahoma"/>
                  <a:cs typeface="Tahoma"/>
                  <a:sym typeface="Tahoma"/>
                </a:defRPr>
              </a:pPr>
              <a:endParaRPr/>
            </a:p>
          </p:txBody>
        </p:sp>
        <p:sp>
          <p:nvSpPr>
            <p:cNvPr id="2124" name="Circle"/>
            <p:cNvSpPr/>
            <p:nvPr/>
          </p:nvSpPr>
          <p:spPr>
            <a:xfrm>
              <a:off x="3297245" y="896969"/>
              <a:ext cx="114740" cy="114562"/>
            </a:xfrm>
            <a:prstGeom prst="ellipse">
              <a:avLst/>
            </a:prstGeom>
            <a:solidFill>
              <a:srgbClr val="3D749D"/>
            </a:solidFill>
            <a:ln w="9525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38100" tIns="38100" rIns="38100" bIns="38100" numCol="1" anchor="t">
              <a:noAutofit/>
            </a:bodyPr>
            <a:lstStyle/>
            <a:p>
              <a:pPr algn="l" defTabSz="914400">
                <a:buClr>
                  <a:srgbClr val="000000"/>
                </a:buClr>
                <a:defRPr sz="2400" b="1">
                  <a:uFill>
                    <a:solidFill>
                      <a:srgbClr val="000000"/>
                    </a:solidFill>
                  </a:uFill>
                  <a:latin typeface="Tahoma"/>
                  <a:ea typeface="Tahoma"/>
                  <a:cs typeface="Tahoma"/>
                  <a:sym typeface="Tahoma"/>
                </a:defRPr>
              </a:pPr>
              <a:endParaRPr/>
            </a:p>
          </p:txBody>
        </p:sp>
        <p:sp>
          <p:nvSpPr>
            <p:cNvPr id="2125" name="Circle"/>
            <p:cNvSpPr/>
            <p:nvPr/>
          </p:nvSpPr>
          <p:spPr>
            <a:xfrm>
              <a:off x="5632004" y="1341469"/>
              <a:ext cx="114740" cy="114562"/>
            </a:xfrm>
            <a:prstGeom prst="ellipse">
              <a:avLst/>
            </a:prstGeom>
            <a:solidFill>
              <a:srgbClr val="3D749D"/>
            </a:solidFill>
            <a:ln w="9525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38100" tIns="38100" rIns="38100" bIns="38100" numCol="1" anchor="t">
              <a:noAutofit/>
            </a:bodyPr>
            <a:lstStyle/>
            <a:p>
              <a:pPr algn="l" defTabSz="914400">
                <a:buClr>
                  <a:srgbClr val="000000"/>
                </a:buClr>
                <a:defRPr sz="2400" b="1">
                  <a:uFill>
                    <a:solidFill>
                      <a:srgbClr val="000000"/>
                    </a:solidFill>
                  </a:uFill>
                  <a:latin typeface="Tahoma"/>
                  <a:ea typeface="Tahoma"/>
                  <a:cs typeface="Tahoma"/>
                  <a:sym typeface="Tahoma"/>
                </a:defRPr>
              </a:pPr>
              <a:endParaRPr/>
            </a:p>
          </p:txBody>
        </p:sp>
        <p:sp>
          <p:nvSpPr>
            <p:cNvPr id="2126" name="Circle"/>
            <p:cNvSpPr/>
            <p:nvPr/>
          </p:nvSpPr>
          <p:spPr>
            <a:xfrm>
              <a:off x="4482099" y="2446369"/>
              <a:ext cx="114740" cy="114562"/>
            </a:xfrm>
            <a:prstGeom prst="ellipse">
              <a:avLst/>
            </a:prstGeom>
            <a:solidFill>
              <a:srgbClr val="3D749D"/>
            </a:solidFill>
            <a:ln w="9525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38100" tIns="38100" rIns="38100" bIns="38100" numCol="1" anchor="t">
              <a:noAutofit/>
            </a:bodyPr>
            <a:lstStyle/>
            <a:p>
              <a:pPr algn="l" defTabSz="914400">
                <a:buClr>
                  <a:srgbClr val="000000"/>
                </a:buClr>
                <a:defRPr sz="2400" b="1">
                  <a:uFill>
                    <a:solidFill>
                      <a:srgbClr val="000000"/>
                    </a:solidFill>
                  </a:uFill>
                  <a:latin typeface="Tahoma"/>
                  <a:ea typeface="Tahoma"/>
                  <a:cs typeface="Tahoma"/>
                  <a:sym typeface="Tahoma"/>
                </a:defRPr>
              </a:pPr>
              <a:endParaRPr/>
            </a:p>
          </p:txBody>
        </p:sp>
        <p:grpSp>
          <p:nvGrpSpPr>
            <p:cNvPr id="2129" name="Group"/>
            <p:cNvGrpSpPr/>
            <p:nvPr/>
          </p:nvGrpSpPr>
          <p:grpSpPr>
            <a:xfrm>
              <a:off x="2142610" y="1611341"/>
              <a:ext cx="114740" cy="115081"/>
              <a:chOff x="0" y="0"/>
              <a:chExt cx="114739" cy="115080"/>
            </a:xfrm>
          </p:grpSpPr>
          <p:sp>
            <p:nvSpPr>
              <p:cNvPr id="2127" name="Circle"/>
              <p:cNvSpPr/>
              <p:nvPr/>
            </p:nvSpPr>
            <p:spPr>
              <a:xfrm>
                <a:off x="0" y="0"/>
                <a:ext cx="114740" cy="114562"/>
              </a:xfrm>
              <a:prstGeom prst="ellipse">
                <a:avLst/>
              </a:prstGeom>
              <a:solidFill>
                <a:srgbClr val="3D749D"/>
              </a:solidFill>
              <a:ln w="9525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38100" tIns="38100" rIns="38100" bIns="38100" numCol="1" anchor="t">
                <a:noAutofit/>
              </a:bodyPr>
              <a:lstStyle/>
              <a:p>
                <a:pPr algn="l" defTabSz="914400">
                  <a:buClr>
                    <a:srgbClr val="000000"/>
                  </a:buClr>
                  <a:defRPr sz="2400" b="1">
                    <a:uFill>
                      <a:solidFill>
                        <a:srgbClr val="000000"/>
                      </a:solidFill>
                    </a:uFill>
                    <a:latin typeface="Tahoma"/>
                    <a:ea typeface="Tahoma"/>
                    <a:cs typeface="Tahoma"/>
                    <a:sym typeface="Tahoma"/>
                  </a:defRPr>
                </a:pPr>
                <a:endParaRPr/>
              </a:p>
            </p:txBody>
          </p:sp>
          <p:sp>
            <p:nvSpPr>
              <p:cNvPr id="2128" name="Shape"/>
              <p:cNvSpPr/>
              <p:nvPr/>
            </p:nvSpPr>
            <p:spPr>
              <a:xfrm>
                <a:off x="798" y="56631"/>
                <a:ext cx="113934" cy="584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482" h="19714" extrusionOk="0">
                    <a:moveTo>
                      <a:pt x="3" y="0"/>
                    </a:moveTo>
                    <a:cubicBezTo>
                      <a:pt x="-59" y="5084"/>
                      <a:pt x="899" y="10175"/>
                      <a:pt x="3071" y="14055"/>
                    </a:cubicBezTo>
                    <a:cubicBezTo>
                      <a:pt x="7295" y="21600"/>
                      <a:pt x="14187" y="21600"/>
                      <a:pt x="18411" y="14055"/>
                    </a:cubicBezTo>
                    <a:cubicBezTo>
                      <a:pt x="20584" y="10175"/>
                      <a:pt x="21541" y="5084"/>
                      <a:pt x="21479" y="0"/>
                    </a:cubicBezTo>
                    <a:lnTo>
                      <a:pt x="3" y="0"/>
                    </a:lnTo>
                    <a:close/>
                  </a:path>
                </a:pathLst>
              </a:custGeom>
              <a:solidFill>
                <a:schemeClr val="accent5"/>
              </a:solidFill>
              <a:ln w="9525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38100" tIns="38100" rIns="38100" bIns="38100" numCol="1" anchor="t">
                <a:noAutofit/>
              </a:bodyPr>
              <a:lstStyle/>
              <a:p>
                <a:pPr algn="l" defTabSz="914400">
                  <a:buClr>
                    <a:srgbClr val="000000"/>
                  </a:buClr>
                  <a:defRPr sz="2400" b="1">
                    <a:uFill>
                      <a:solidFill>
                        <a:srgbClr val="000000"/>
                      </a:solidFill>
                    </a:uFill>
                    <a:latin typeface="Tahoma"/>
                    <a:ea typeface="Tahoma"/>
                    <a:cs typeface="Tahoma"/>
                    <a:sym typeface="Tahoma"/>
                  </a:defRPr>
                </a:pPr>
                <a:endParaRPr/>
              </a:p>
            </p:txBody>
          </p:sp>
        </p:grpSp>
        <p:sp>
          <p:nvSpPr>
            <p:cNvPr id="2130" name="Circle"/>
            <p:cNvSpPr/>
            <p:nvPr/>
          </p:nvSpPr>
          <p:spPr>
            <a:xfrm>
              <a:off x="3320292" y="2340975"/>
              <a:ext cx="114740" cy="114562"/>
            </a:xfrm>
            <a:prstGeom prst="ellipse">
              <a:avLst/>
            </a:prstGeom>
            <a:solidFill>
              <a:schemeClr val="accent5"/>
            </a:solidFill>
            <a:ln w="9525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38100" tIns="38100" rIns="38100" bIns="38100" numCol="1" anchor="t">
              <a:noAutofit/>
            </a:bodyPr>
            <a:lstStyle/>
            <a:p>
              <a:pPr algn="l" defTabSz="914400">
                <a:buClr>
                  <a:srgbClr val="000000"/>
                </a:buClr>
                <a:defRPr sz="2400" b="1">
                  <a:uFill>
                    <a:solidFill>
                      <a:srgbClr val="000000"/>
                    </a:solidFill>
                  </a:uFill>
                  <a:latin typeface="Tahoma"/>
                  <a:ea typeface="Tahoma"/>
                  <a:cs typeface="Tahoma"/>
                  <a:sym typeface="Tahoma"/>
                </a:defRPr>
              </a:pPr>
              <a:endParaRPr/>
            </a:p>
          </p:txBody>
        </p:sp>
        <p:sp>
          <p:nvSpPr>
            <p:cNvPr id="2131" name="Circle"/>
            <p:cNvSpPr/>
            <p:nvPr/>
          </p:nvSpPr>
          <p:spPr>
            <a:xfrm>
              <a:off x="4463292" y="528669"/>
              <a:ext cx="114740" cy="114562"/>
            </a:xfrm>
            <a:prstGeom prst="ellipse">
              <a:avLst/>
            </a:prstGeom>
            <a:solidFill>
              <a:schemeClr val="accent5"/>
            </a:solidFill>
            <a:ln w="9525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38100" tIns="38100" rIns="38100" bIns="38100" numCol="1" anchor="t">
              <a:noAutofit/>
            </a:bodyPr>
            <a:lstStyle/>
            <a:p>
              <a:pPr algn="l" defTabSz="914400">
                <a:buClr>
                  <a:srgbClr val="000000"/>
                </a:buClr>
                <a:defRPr sz="2400" b="1">
                  <a:uFill>
                    <a:solidFill>
                      <a:srgbClr val="000000"/>
                    </a:solidFill>
                  </a:uFill>
                  <a:latin typeface="Tahoma"/>
                  <a:ea typeface="Tahoma"/>
                  <a:cs typeface="Tahoma"/>
                  <a:sym typeface="Tahoma"/>
                </a:defRPr>
              </a:pPr>
              <a:endParaRPr/>
            </a:p>
          </p:txBody>
        </p:sp>
        <p:sp>
          <p:nvSpPr>
            <p:cNvPr id="2132" name="Circle"/>
            <p:cNvSpPr/>
            <p:nvPr/>
          </p:nvSpPr>
          <p:spPr>
            <a:xfrm>
              <a:off x="5638042" y="1719294"/>
              <a:ext cx="114740" cy="114562"/>
            </a:xfrm>
            <a:prstGeom prst="ellipse">
              <a:avLst/>
            </a:prstGeom>
            <a:solidFill>
              <a:schemeClr val="accent5"/>
            </a:solidFill>
            <a:ln w="9525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38100" tIns="38100" rIns="38100" bIns="38100" numCol="1" anchor="t">
              <a:noAutofit/>
            </a:bodyPr>
            <a:lstStyle/>
            <a:p>
              <a:pPr algn="l" defTabSz="914400">
                <a:buClr>
                  <a:srgbClr val="000000"/>
                </a:buClr>
                <a:defRPr sz="2400" b="1">
                  <a:uFill>
                    <a:solidFill>
                      <a:srgbClr val="000000"/>
                    </a:solidFill>
                  </a:uFill>
                  <a:latin typeface="Tahoma"/>
                  <a:ea typeface="Tahoma"/>
                  <a:cs typeface="Tahoma"/>
                  <a:sym typeface="Tahoma"/>
                </a:defRPr>
              </a:pPr>
              <a:endParaRPr/>
            </a:p>
          </p:txBody>
        </p:sp>
        <p:sp>
          <p:nvSpPr>
            <p:cNvPr id="2133" name="Competitive parity"/>
            <p:cNvSpPr txBox="1"/>
            <p:nvPr/>
          </p:nvSpPr>
          <p:spPr>
            <a:xfrm>
              <a:off x="1480891" y="1065589"/>
              <a:ext cx="1234978" cy="49217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 defTabSz="914400">
                <a:lnSpc>
                  <a:spcPct val="80000"/>
                </a:lnSpc>
                <a:buClr>
                  <a:srgbClr val="000000"/>
                </a:buClr>
                <a:buFont typeface="Century Gothic"/>
                <a:defRPr sz="1550">
                  <a:uFill>
                    <a:solidFill>
                      <a:srgbClr val="000000"/>
                    </a:solidFill>
                  </a:uFill>
                </a:defRPr>
              </a:lvl1pPr>
            </a:lstStyle>
            <a:p>
              <a:pPr>
                <a:defRPr b="1"/>
              </a:pPr>
              <a:r>
                <a:rPr b="0"/>
                <a:t>Competitive parity</a:t>
              </a:r>
            </a:p>
          </p:txBody>
        </p:sp>
        <p:grpSp>
          <p:nvGrpSpPr>
            <p:cNvPr id="2136" name="Group"/>
            <p:cNvGrpSpPr/>
            <p:nvPr/>
          </p:nvGrpSpPr>
          <p:grpSpPr>
            <a:xfrm>
              <a:off x="6116189" y="1722196"/>
              <a:ext cx="1599522" cy="474435"/>
              <a:chOff x="0" y="0"/>
              <a:chExt cx="1599521" cy="474433"/>
            </a:xfrm>
          </p:grpSpPr>
          <p:sp>
            <p:nvSpPr>
              <p:cNvPr id="2134" name="Competitive offering"/>
              <p:cNvSpPr txBox="1"/>
              <p:nvPr/>
            </p:nvSpPr>
            <p:spPr>
              <a:xfrm>
                <a:off x="241261" y="0"/>
                <a:ext cx="1358261" cy="474434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0" tIns="0" rIns="0" bIns="0" numCol="1" anchor="ctr">
                <a:noAutofit/>
              </a:bodyPr>
              <a:lstStyle>
                <a:lvl1pPr algn="l" defTabSz="914400">
                  <a:lnSpc>
                    <a:spcPct val="80000"/>
                  </a:lnSpc>
                  <a:buClr>
                    <a:srgbClr val="000000"/>
                  </a:buClr>
                  <a:buFont typeface="Century Gothic"/>
                  <a:defRPr>
                    <a:uFill>
                      <a:solidFill>
                        <a:srgbClr val="000000"/>
                      </a:solidFill>
                    </a:uFill>
                  </a:defRPr>
                </a:lvl1pPr>
              </a:lstStyle>
              <a:p>
                <a:r>
                  <a:t>Competitive offering</a:t>
                </a:r>
              </a:p>
            </p:txBody>
          </p:sp>
          <p:sp>
            <p:nvSpPr>
              <p:cNvPr id="2135" name="Square"/>
              <p:cNvSpPr/>
              <p:nvPr/>
            </p:nvSpPr>
            <p:spPr>
              <a:xfrm>
                <a:off x="0" y="68151"/>
                <a:ext cx="127000" cy="127001"/>
              </a:xfrm>
              <a:prstGeom prst="rect">
                <a:avLst/>
              </a:prstGeom>
              <a:solidFill>
                <a:schemeClr val="accent5"/>
              </a:solidFill>
              <a:ln w="9525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+mj-lt"/>
                    <a:ea typeface="+mj-ea"/>
                    <a:cs typeface="+mj-cs"/>
                    <a:sym typeface="Gill Sans"/>
                  </a:defRPr>
                </a:pPr>
                <a:endParaRPr/>
              </a:p>
            </p:txBody>
          </p:sp>
        </p:grpSp>
        <p:grpSp>
          <p:nvGrpSpPr>
            <p:cNvPr id="2139" name="Group"/>
            <p:cNvGrpSpPr/>
            <p:nvPr/>
          </p:nvGrpSpPr>
          <p:grpSpPr>
            <a:xfrm>
              <a:off x="6116189" y="1184247"/>
              <a:ext cx="1383803" cy="474435"/>
              <a:chOff x="0" y="0"/>
              <a:chExt cx="1383802" cy="474433"/>
            </a:xfrm>
          </p:grpSpPr>
          <p:sp>
            <p:nvSpPr>
              <p:cNvPr id="2137" name="Company offering"/>
              <p:cNvSpPr txBox="1"/>
              <p:nvPr/>
            </p:nvSpPr>
            <p:spPr>
              <a:xfrm>
                <a:off x="241261" y="0"/>
                <a:ext cx="1142542" cy="474434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0" tIns="0" rIns="0" bIns="0" numCol="1" anchor="ctr">
                <a:noAutofit/>
              </a:bodyPr>
              <a:lstStyle>
                <a:lvl1pPr algn="l" defTabSz="914400">
                  <a:lnSpc>
                    <a:spcPct val="80000"/>
                  </a:lnSpc>
                  <a:buClr>
                    <a:srgbClr val="000000"/>
                  </a:buClr>
                  <a:buFont typeface="Century Gothic"/>
                  <a:defRPr>
                    <a:uFill>
                      <a:solidFill>
                        <a:srgbClr val="000000"/>
                      </a:solidFill>
                    </a:uFill>
                  </a:defRPr>
                </a:lvl1pPr>
              </a:lstStyle>
              <a:p>
                <a:r>
                  <a:t>Company offering</a:t>
                </a:r>
              </a:p>
            </p:txBody>
          </p:sp>
          <p:sp>
            <p:nvSpPr>
              <p:cNvPr id="2138" name="Square"/>
              <p:cNvSpPr/>
              <p:nvPr/>
            </p:nvSpPr>
            <p:spPr>
              <a:xfrm>
                <a:off x="0" y="82439"/>
                <a:ext cx="127000" cy="127001"/>
              </a:xfrm>
              <a:prstGeom prst="rect">
                <a:avLst/>
              </a:prstGeom>
              <a:solidFill>
                <a:srgbClr val="3D749D"/>
              </a:solidFill>
              <a:ln w="9525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+mj-lt"/>
                    <a:ea typeface="+mj-ea"/>
                    <a:cs typeface="+mj-cs"/>
                    <a:sym typeface="Gill Sans"/>
                  </a:defRPr>
                </a:pPr>
                <a:endParaRPr/>
              </a:p>
            </p:txBody>
          </p:sp>
        </p:grpSp>
      </p:grpSp>
    </p:spTree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2" name="Line"/>
          <p:cNvSpPr/>
          <p:nvPr/>
        </p:nvSpPr>
        <p:spPr>
          <a:xfrm>
            <a:off x="243959" y="1131974"/>
            <a:ext cx="12484380" cy="2259"/>
          </a:xfrm>
          <a:prstGeom prst="line">
            <a:avLst/>
          </a:prstGeom>
          <a:solidFill>
            <a:srgbClr val="00E6B7"/>
          </a:solidFill>
          <a:ln w="635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143" name="Figure 5. Customer Value Proposition and Positioning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Figure 5. Customer Value Proposition and Positioning</a:t>
            </a:r>
          </a:p>
        </p:txBody>
      </p:sp>
      <p:sp>
        <p:nvSpPr>
          <p:cNvPr id="2144" name="Line"/>
          <p:cNvSpPr/>
          <p:nvPr/>
        </p:nvSpPr>
        <p:spPr>
          <a:xfrm>
            <a:off x="5635864" y="3417538"/>
            <a:ext cx="148574" cy="18145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cubicBezTo>
                  <a:pt x="15635" y="21600"/>
                  <a:pt x="10800" y="21174"/>
                  <a:pt x="10800" y="20648"/>
                </a:cubicBezTo>
                <a:lnTo>
                  <a:pt x="10800" y="11696"/>
                </a:lnTo>
                <a:cubicBezTo>
                  <a:pt x="10800" y="11171"/>
                  <a:pt x="5965" y="10745"/>
                  <a:pt x="0" y="10745"/>
                </a:cubicBezTo>
                <a:cubicBezTo>
                  <a:pt x="5965" y="10745"/>
                  <a:pt x="10800" y="10319"/>
                  <a:pt x="10800" y="9793"/>
                </a:cubicBezTo>
                <a:lnTo>
                  <a:pt x="10800" y="952"/>
                </a:lnTo>
                <a:cubicBezTo>
                  <a:pt x="10800" y="426"/>
                  <a:pt x="15635" y="0"/>
                  <a:pt x="21600" y="0"/>
                </a:cubicBezTo>
              </a:path>
            </a:pathLst>
          </a:custGeom>
          <a:ln w="12700"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145" name="Line"/>
          <p:cNvSpPr/>
          <p:nvPr/>
        </p:nvSpPr>
        <p:spPr>
          <a:xfrm>
            <a:off x="4715219" y="3410355"/>
            <a:ext cx="157208" cy="315139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cubicBezTo>
                  <a:pt x="15635" y="21600"/>
                  <a:pt x="10800" y="21174"/>
                  <a:pt x="10800" y="20648"/>
                </a:cubicBezTo>
                <a:lnTo>
                  <a:pt x="10800" y="11696"/>
                </a:lnTo>
                <a:cubicBezTo>
                  <a:pt x="10800" y="11171"/>
                  <a:pt x="5965" y="10745"/>
                  <a:pt x="0" y="10745"/>
                </a:cubicBezTo>
                <a:cubicBezTo>
                  <a:pt x="5965" y="10745"/>
                  <a:pt x="10800" y="10319"/>
                  <a:pt x="10800" y="9793"/>
                </a:cubicBezTo>
                <a:lnTo>
                  <a:pt x="10800" y="952"/>
                </a:lnTo>
                <a:cubicBezTo>
                  <a:pt x="10800" y="426"/>
                  <a:pt x="15635" y="0"/>
                  <a:pt x="21600" y="0"/>
                </a:cubicBezTo>
              </a:path>
            </a:pathLst>
          </a:custGeom>
          <a:ln w="12700"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146" name="Positioning"/>
          <p:cNvSpPr txBox="1"/>
          <p:nvPr/>
        </p:nvSpPr>
        <p:spPr>
          <a:xfrm>
            <a:off x="4297567" y="4155447"/>
            <a:ext cx="1238454" cy="325116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 algn="r" defTabSz="914400">
              <a:lnSpc>
                <a:spcPct val="80000"/>
              </a:lnSpc>
              <a:buClr>
                <a:srgbClr val="000000"/>
              </a:buClr>
              <a:buFont typeface="Century Gothic"/>
              <a:defRPr>
                <a:uFill>
                  <a:solidFill>
                    <a:srgbClr val="FFFFFF"/>
                  </a:solidFill>
                </a:uFill>
              </a:defRPr>
            </a:lvl1pPr>
          </a:lstStyle>
          <a:p>
            <a:r>
              <a:rPr dirty="0"/>
              <a:t>Positioning</a:t>
            </a:r>
          </a:p>
        </p:txBody>
      </p:sp>
      <p:sp>
        <p:nvSpPr>
          <p:cNvPr id="2147" name="Value proposition"/>
          <p:cNvSpPr txBox="1"/>
          <p:nvPr/>
        </p:nvSpPr>
        <p:spPr>
          <a:xfrm>
            <a:off x="3384191" y="4643467"/>
            <a:ext cx="1238455" cy="617837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 algn="r" defTabSz="914400">
              <a:lnSpc>
                <a:spcPct val="80000"/>
              </a:lnSpc>
              <a:buClr>
                <a:srgbClr val="000000"/>
              </a:buClr>
              <a:buFont typeface="Century Gothic"/>
              <a:defRPr>
                <a:uFill>
                  <a:solidFill>
                    <a:srgbClr val="FFFFFF"/>
                  </a:solidFill>
                </a:uFill>
              </a:defRPr>
            </a:lvl1pPr>
          </a:lstStyle>
          <a:p>
            <a:r>
              <a:t>Value proposition</a:t>
            </a:r>
          </a:p>
        </p:txBody>
      </p:sp>
      <p:sp>
        <p:nvSpPr>
          <p:cNvPr id="2148" name="Line"/>
          <p:cNvSpPr/>
          <p:nvPr/>
        </p:nvSpPr>
        <p:spPr>
          <a:xfrm>
            <a:off x="4884572" y="3405075"/>
            <a:ext cx="2171198" cy="1"/>
          </a:xfrm>
          <a:prstGeom prst="line">
            <a:avLst/>
          </a:prstGeom>
          <a:ln>
            <a:solidFill>
              <a:srgbClr val="000000"/>
            </a:solidFill>
            <a:custDash>
              <a:ds d="600000" sp="600000"/>
            </a:custDash>
            <a:miter lim="400000"/>
          </a:ln>
        </p:spPr>
        <p:txBody>
          <a:bodyPr lIns="50800" tIns="50800" rIns="50800" bIns="508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+mj-lt"/>
                <a:ea typeface="+mj-ea"/>
                <a:cs typeface="+mj-cs"/>
                <a:sym typeface="Gill Sans"/>
              </a:defRPr>
            </a:pPr>
            <a:endParaRPr/>
          </a:p>
        </p:txBody>
      </p:sp>
      <p:sp>
        <p:nvSpPr>
          <p:cNvPr id="2149" name="Triangle"/>
          <p:cNvSpPr/>
          <p:nvPr/>
        </p:nvSpPr>
        <p:spPr>
          <a:xfrm>
            <a:off x="4923524" y="3413652"/>
            <a:ext cx="4280997" cy="31558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FFDD8D">
              <a:alpha val="35890"/>
            </a:srgbClr>
          </a:solidFill>
          <a:ln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+mj-lt"/>
                <a:ea typeface="+mj-ea"/>
                <a:cs typeface="+mj-cs"/>
                <a:sym typeface="Gill Sans"/>
              </a:defRPr>
            </a:pPr>
            <a:endParaRPr/>
          </a:p>
        </p:txBody>
      </p:sp>
      <p:sp>
        <p:nvSpPr>
          <p:cNvPr id="2150" name="Triangle"/>
          <p:cNvSpPr/>
          <p:nvPr/>
        </p:nvSpPr>
        <p:spPr>
          <a:xfrm>
            <a:off x="5400783" y="3413652"/>
            <a:ext cx="3329376" cy="24525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FFD67E"/>
          </a:solidFill>
          <a:ln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+mj-lt"/>
                <a:ea typeface="+mj-ea"/>
                <a:cs typeface="+mj-cs"/>
                <a:sym typeface="Gill Sans"/>
              </a:defRPr>
            </a:pPr>
            <a:endParaRPr/>
          </a:p>
        </p:txBody>
      </p:sp>
      <p:sp>
        <p:nvSpPr>
          <p:cNvPr id="2151" name="Triangle"/>
          <p:cNvSpPr/>
          <p:nvPr/>
        </p:nvSpPr>
        <p:spPr>
          <a:xfrm>
            <a:off x="5818467" y="3413652"/>
            <a:ext cx="2491112" cy="183639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FFA400"/>
          </a:solidFill>
          <a:ln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+mj-lt"/>
                <a:ea typeface="+mj-ea"/>
                <a:cs typeface="+mj-cs"/>
                <a:sym typeface="Gill Sans"/>
              </a:defRPr>
            </a:pPr>
            <a:endParaRPr/>
          </a:p>
        </p:txBody>
      </p:sp>
      <p:sp>
        <p:nvSpPr>
          <p:cNvPr id="2152" name="Triangle"/>
          <p:cNvSpPr/>
          <p:nvPr/>
        </p:nvSpPr>
        <p:spPr>
          <a:xfrm>
            <a:off x="6274673" y="3413652"/>
            <a:ext cx="1578865" cy="116269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chemeClr val="accent1">
              <a:hueOff val="71527"/>
              <a:satOff val="-27511"/>
              <a:lumOff val="32816"/>
            </a:schemeClr>
          </a:solidFill>
          <a:ln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+mj-lt"/>
                <a:ea typeface="+mj-ea"/>
                <a:cs typeface="+mj-cs"/>
                <a:sym typeface="Gill Sans"/>
              </a:defRPr>
            </a:pPr>
            <a:endParaRPr/>
          </a:p>
        </p:txBody>
      </p:sp>
      <p:sp>
        <p:nvSpPr>
          <p:cNvPr id="2153" name="Primary…"/>
          <p:cNvSpPr txBox="1"/>
          <p:nvPr/>
        </p:nvSpPr>
        <p:spPr>
          <a:xfrm>
            <a:off x="6442020" y="4021068"/>
            <a:ext cx="1238455" cy="6178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/>
          <a:p>
            <a:pPr defTabSz="914400">
              <a:lnSpc>
                <a:spcPct val="90000"/>
              </a:lnSpc>
              <a:defRPr b="1">
                <a:uFill>
                  <a:solidFill>
                    <a:srgbClr val="000000"/>
                  </a:solidFill>
                </a:uFill>
              </a:defRPr>
            </a:pPr>
            <a:r>
              <a:rPr b="0"/>
              <a:t>Primary</a:t>
            </a:r>
          </a:p>
          <a:p>
            <a:pPr defTabSz="914400">
              <a:lnSpc>
                <a:spcPct val="90000"/>
              </a:lnSpc>
              <a:defRPr b="1">
                <a:uFill>
                  <a:solidFill>
                    <a:srgbClr val="000000"/>
                  </a:solidFill>
                </a:uFill>
              </a:defRPr>
            </a:pPr>
            <a:r>
              <a:rPr b="0"/>
              <a:t>benefit(s)</a:t>
            </a:r>
          </a:p>
        </p:txBody>
      </p:sp>
      <p:sp>
        <p:nvSpPr>
          <p:cNvPr id="2154" name="Secondary…"/>
          <p:cNvSpPr txBox="1"/>
          <p:nvPr/>
        </p:nvSpPr>
        <p:spPr>
          <a:xfrm>
            <a:off x="6360761" y="4672238"/>
            <a:ext cx="1406521" cy="6178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/>
          <a:p>
            <a:pPr defTabSz="914400">
              <a:lnSpc>
                <a:spcPct val="90000"/>
              </a:lnSpc>
              <a:defRPr b="1">
                <a:uFill>
                  <a:solidFill>
                    <a:srgbClr val="000000"/>
                  </a:solidFill>
                </a:uFill>
              </a:defRPr>
            </a:pPr>
            <a:r>
              <a:rPr b="0"/>
              <a:t>Secondary</a:t>
            </a:r>
          </a:p>
          <a:p>
            <a:pPr defTabSz="914400">
              <a:lnSpc>
                <a:spcPct val="90000"/>
              </a:lnSpc>
              <a:defRPr b="1">
                <a:uFill>
                  <a:solidFill>
                    <a:srgbClr val="000000"/>
                  </a:solidFill>
                </a:uFill>
              </a:defRPr>
            </a:pPr>
            <a:r>
              <a:rPr b="0" dirty="0"/>
              <a:t>benefit(s)</a:t>
            </a:r>
          </a:p>
        </p:txBody>
      </p:sp>
      <p:sp>
        <p:nvSpPr>
          <p:cNvPr id="2155" name="Costs"/>
          <p:cNvSpPr txBox="1"/>
          <p:nvPr/>
        </p:nvSpPr>
        <p:spPr>
          <a:xfrm>
            <a:off x="6670070" y="6111687"/>
            <a:ext cx="787906" cy="3251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>
            <a:lvl1pPr defTabSz="914400">
              <a:lnSpc>
                <a:spcPct val="90000"/>
              </a:lnSpc>
              <a:defRPr>
                <a:uFill>
                  <a:solidFill>
                    <a:srgbClr val="000000"/>
                  </a:solidFill>
                </a:uFill>
              </a:defRPr>
            </a:lvl1pPr>
          </a:lstStyle>
          <a:p>
            <a:r>
              <a:t>Costs</a:t>
            </a:r>
          </a:p>
        </p:txBody>
      </p:sp>
      <p:sp>
        <p:nvSpPr>
          <p:cNvPr id="2156" name="Trivial…"/>
          <p:cNvSpPr txBox="1"/>
          <p:nvPr/>
        </p:nvSpPr>
        <p:spPr>
          <a:xfrm>
            <a:off x="6444795" y="5361147"/>
            <a:ext cx="1238454" cy="6178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t"/>
          <a:lstStyle/>
          <a:p>
            <a:pPr defTabSz="914400">
              <a:lnSpc>
                <a:spcPct val="90000"/>
              </a:lnSpc>
              <a:defRPr b="1">
                <a:uFill>
                  <a:solidFill>
                    <a:srgbClr val="000000"/>
                  </a:solidFill>
                </a:uFill>
              </a:defRPr>
            </a:pPr>
            <a:r>
              <a:rPr b="0"/>
              <a:t>Trivial</a:t>
            </a:r>
          </a:p>
          <a:p>
            <a:pPr defTabSz="914400">
              <a:lnSpc>
                <a:spcPct val="90000"/>
              </a:lnSpc>
              <a:defRPr b="1">
                <a:uFill>
                  <a:solidFill>
                    <a:srgbClr val="000000"/>
                  </a:solidFill>
                </a:uFill>
              </a:defRPr>
            </a:pPr>
            <a:r>
              <a:rPr b="0" dirty="0"/>
              <a:t>benefits</a:t>
            </a:r>
          </a:p>
        </p:txBody>
      </p:sp>
    </p:spTree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8" name="Line"/>
          <p:cNvSpPr/>
          <p:nvPr/>
        </p:nvSpPr>
        <p:spPr>
          <a:xfrm>
            <a:off x="243959" y="1131974"/>
            <a:ext cx="12484380" cy="2259"/>
          </a:xfrm>
          <a:prstGeom prst="line">
            <a:avLst/>
          </a:prstGeom>
          <a:solidFill>
            <a:srgbClr val="00E6B7"/>
          </a:solidFill>
          <a:ln w="635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159" name="Figure 6. Single-Benefit Positioning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Figure 6. Single-Benefit Positioning</a:t>
            </a:r>
          </a:p>
        </p:txBody>
      </p:sp>
      <p:grpSp>
        <p:nvGrpSpPr>
          <p:cNvPr id="2162" name="Group"/>
          <p:cNvGrpSpPr/>
          <p:nvPr/>
        </p:nvGrpSpPr>
        <p:grpSpPr>
          <a:xfrm>
            <a:off x="6800788" y="4087720"/>
            <a:ext cx="1508172" cy="834739"/>
            <a:chOff x="0" y="0"/>
            <a:chExt cx="1508170" cy="834738"/>
          </a:xfrm>
        </p:grpSpPr>
        <p:sp>
          <p:nvSpPr>
            <p:cNvPr id="2160" name="Oval"/>
            <p:cNvSpPr/>
            <p:nvPr/>
          </p:nvSpPr>
          <p:spPr>
            <a:xfrm>
              <a:off x="-1" y="0"/>
              <a:ext cx="1508172" cy="834739"/>
            </a:xfrm>
            <a:prstGeom prst="ellipse">
              <a:avLst/>
            </a:prstGeom>
            <a:solidFill>
              <a:schemeClr val="accent6">
                <a:hueOff val="-13368928"/>
                <a:satOff val="50343"/>
                <a:lumOff val="-1738"/>
              </a:schemeClr>
            </a:solidFill>
            <a:ln w="9525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38100" tIns="38100" rIns="38100" bIns="38100" numCol="1" anchor="t">
              <a:noAutofit/>
            </a:bodyPr>
            <a:lstStyle/>
            <a:p>
              <a:pPr algn="l" defTabSz="914400">
                <a:buClr>
                  <a:srgbClr val="000000"/>
                </a:buClr>
                <a:defRPr sz="2200" b="1">
                  <a:uFill>
                    <a:solidFill>
                      <a:srgbClr val="000000"/>
                    </a:solidFill>
                  </a:uFill>
                  <a:latin typeface="Tahoma"/>
                  <a:ea typeface="Tahoma"/>
                  <a:cs typeface="Tahoma"/>
                  <a:sym typeface="Tahoma"/>
                </a:defRPr>
              </a:pPr>
              <a:endParaRPr/>
            </a:p>
          </p:txBody>
        </p:sp>
        <p:sp>
          <p:nvSpPr>
            <p:cNvPr id="2161" name="Key reason  for choice"/>
            <p:cNvSpPr txBox="1"/>
            <p:nvPr/>
          </p:nvSpPr>
          <p:spPr>
            <a:xfrm>
              <a:off x="25576" y="100846"/>
              <a:ext cx="1468090" cy="62523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noAutofit/>
            </a:bodyPr>
            <a:lstStyle/>
            <a:p>
              <a:pPr defTabSz="914400">
                <a:lnSpc>
                  <a:spcPct val="80000"/>
                </a:lnSpc>
                <a:buClr>
                  <a:srgbClr val="000000"/>
                </a:buClr>
                <a:buFont typeface="Century Gothic"/>
                <a:defRPr>
                  <a:uFill>
                    <a:solidFill>
                      <a:srgbClr val="FFFFFF"/>
                    </a:solidFill>
                  </a:uFill>
                </a:defRPr>
              </a:pPr>
              <a:r>
                <a:t>Key reason </a:t>
              </a:r>
              <a:br/>
              <a:r>
                <a:t>for choice</a:t>
              </a:r>
            </a:p>
          </p:txBody>
        </p:sp>
      </p:grpSp>
      <p:sp>
        <p:nvSpPr>
          <p:cNvPr id="2163" name="Primary benefit"/>
          <p:cNvSpPr txBox="1"/>
          <p:nvPr/>
        </p:nvSpPr>
        <p:spPr>
          <a:xfrm>
            <a:off x="3577530" y="4230524"/>
            <a:ext cx="1200595" cy="549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 algn="r" defTabSz="914400">
              <a:lnSpc>
                <a:spcPct val="80000"/>
              </a:lnSpc>
              <a:buClr>
                <a:srgbClr val="000000"/>
              </a:buClr>
              <a:buFont typeface="Century Gothic"/>
              <a:defRPr>
                <a:uFill>
                  <a:solidFill>
                    <a:srgbClr val="FFFFFF"/>
                  </a:solidFill>
                </a:uFill>
              </a:defRPr>
            </a:lvl1pPr>
          </a:lstStyle>
          <a:p>
            <a:r>
              <a:t>Primary benefit </a:t>
            </a:r>
          </a:p>
        </p:txBody>
      </p:sp>
      <p:sp>
        <p:nvSpPr>
          <p:cNvPr id="2164" name="Arrow"/>
          <p:cNvSpPr/>
          <p:nvPr/>
        </p:nvSpPr>
        <p:spPr>
          <a:xfrm>
            <a:off x="6319641" y="4387899"/>
            <a:ext cx="429636" cy="234382"/>
          </a:xfrm>
          <a:prstGeom prst="rightArrow">
            <a:avLst>
              <a:gd name="adj1" fmla="val 32944"/>
              <a:gd name="adj2" fmla="val 34712"/>
            </a:avLst>
          </a:prstGeom>
          <a:solidFill>
            <a:srgbClr val="3D749D"/>
          </a:solidFill>
          <a:ln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buClr>
                <a:srgbClr val="000000"/>
              </a:buClr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grpSp>
        <p:nvGrpSpPr>
          <p:cNvPr id="2171" name="Group"/>
          <p:cNvGrpSpPr/>
          <p:nvPr/>
        </p:nvGrpSpPr>
        <p:grpSpPr>
          <a:xfrm>
            <a:off x="5002521" y="4358186"/>
            <a:ext cx="1245622" cy="1918665"/>
            <a:chOff x="0" y="0"/>
            <a:chExt cx="1245620" cy="1918663"/>
          </a:xfrm>
        </p:grpSpPr>
        <p:sp>
          <p:nvSpPr>
            <p:cNvPr id="2165" name="Benefit 1"/>
            <p:cNvSpPr/>
            <p:nvPr/>
          </p:nvSpPr>
          <p:spPr>
            <a:xfrm>
              <a:off x="0" y="0"/>
              <a:ext cx="1245621" cy="293807"/>
            </a:xfrm>
            <a:prstGeom prst="roundRect">
              <a:avLst>
                <a:gd name="adj" fmla="val 40632"/>
              </a:avLst>
            </a:prstGeom>
            <a:solidFill>
              <a:schemeClr val="accent1">
                <a:hueOff val="71527"/>
                <a:satOff val="-27511"/>
                <a:lumOff val="32816"/>
              </a:schemeClr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>
                <a:lnSpc>
                  <a:spcPct val="90000"/>
                </a:lnSpc>
              </a:lvl1pPr>
            </a:lstStyle>
            <a:p>
              <a:r>
                <a:t>Benefit 1</a:t>
              </a:r>
            </a:p>
          </p:txBody>
        </p:sp>
        <p:grpSp>
          <p:nvGrpSpPr>
            <p:cNvPr id="2170" name="Group"/>
            <p:cNvGrpSpPr/>
            <p:nvPr/>
          </p:nvGrpSpPr>
          <p:grpSpPr>
            <a:xfrm>
              <a:off x="0" y="505932"/>
              <a:ext cx="1245621" cy="1412732"/>
              <a:chOff x="0" y="0"/>
              <a:chExt cx="1245620" cy="1412731"/>
            </a:xfrm>
          </p:grpSpPr>
          <p:sp>
            <p:nvSpPr>
              <p:cNvPr id="2166" name="Benefit 2"/>
              <p:cNvSpPr/>
              <p:nvPr/>
            </p:nvSpPr>
            <p:spPr>
              <a:xfrm>
                <a:off x="0" y="0"/>
                <a:ext cx="1245621" cy="293807"/>
              </a:xfrm>
              <a:prstGeom prst="roundRect">
                <a:avLst>
                  <a:gd name="adj" fmla="val 40632"/>
                </a:avLst>
              </a:prstGeom>
              <a:solidFill>
                <a:srgbClr val="FFD37D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0" tIns="0" rIns="0" bIns="0" numCol="1" anchor="t">
                <a:noAutofit/>
              </a:bodyPr>
              <a:lstStyle>
                <a:lvl1pPr>
                  <a:lnSpc>
                    <a:spcPct val="90000"/>
                  </a:lnSpc>
                </a:lvl1pPr>
              </a:lstStyle>
              <a:p>
                <a:r>
                  <a:t>Benefit 2</a:t>
                </a:r>
              </a:p>
            </p:txBody>
          </p:sp>
          <p:sp>
            <p:nvSpPr>
              <p:cNvPr id="2167" name="Benefit 3"/>
              <p:cNvSpPr/>
              <p:nvPr/>
            </p:nvSpPr>
            <p:spPr>
              <a:xfrm>
                <a:off x="0" y="372974"/>
                <a:ext cx="1245621" cy="293808"/>
              </a:xfrm>
              <a:prstGeom prst="roundRect">
                <a:avLst>
                  <a:gd name="adj" fmla="val 40632"/>
                </a:avLst>
              </a:prstGeom>
              <a:solidFill>
                <a:srgbClr val="FFD37D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0" tIns="0" rIns="0" bIns="0" numCol="1" anchor="t">
                <a:noAutofit/>
              </a:bodyPr>
              <a:lstStyle>
                <a:lvl1pPr>
                  <a:lnSpc>
                    <a:spcPct val="90000"/>
                  </a:lnSpc>
                </a:lvl1pPr>
              </a:lstStyle>
              <a:p>
                <a:r>
                  <a:t>Benefit 3</a:t>
                </a:r>
              </a:p>
            </p:txBody>
          </p:sp>
          <p:sp>
            <p:nvSpPr>
              <p:cNvPr id="2168" name="Benefit 4"/>
              <p:cNvSpPr/>
              <p:nvPr/>
            </p:nvSpPr>
            <p:spPr>
              <a:xfrm>
                <a:off x="0" y="745949"/>
                <a:ext cx="1245621" cy="293808"/>
              </a:xfrm>
              <a:prstGeom prst="roundRect">
                <a:avLst>
                  <a:gd name="adj" fmla="val 40632"/>
                </a:avLst>
              </a:prstGeom>
              <a:solidFill>
                <a:srgbClr val="FFD37D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0" tIns="0" rIns="0" bIns="0" numCol="1" anchor="t">
                <a:noAutofit/>
              </a:bodyPr>
              <a:lstStyle>
                <a:lvl1pPr>
                  <a:lnSpc>
                    <a:spcPct val="90000"/>
                  </a:lnSpc>
                </a:lvl1pPr>
              </a:lstStyle>
              <a:p>
                <a:r>
                  <a:t>Benefit 4</a:t>
                </a:r>
              </a:p>
            </p:txBody>
          </p:sp>
          <p:sp>
            <p:nvSpPr>
              <p:cNvPr id="2169" name="Benefit 5"/>
              <p:cNvSpPr/>
              <p:nvPr/>
            </p:nvSpPr>
            <p:spPr>
              <a:xfrm>
                <a:off x="0" y="1118924"/>
                <a:ext cx="1245621" cy="293808"/>
              </a:xfrm>
              <a:prstGeom prst="roundRect">
                <a:avLst>
                  <a:gd name="adj" fmla="val 40632"/>
                </a:avLst>
              </a:prstGeom>
              <a:solidFill>
                <a:srgbClr val="FFD37D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0" tIns="0" rIns="0" bIns="0" numCol="1" anchor="t">
                <a:noAutofit/>
              </a:bodyPr>
              <a:lstStyle>
                <a:lvl1pPr>
                  <a:lnSpc>
                    <a:spcPct val="90000"/>
                  </a:lnSpc>
                </a:lvl1pPr>
              </a:lstStyle>
              <a:p>
                <a:r>
                  <a:t>Benefit 5</a:t>
                </a:r>
              </a:p>
            </p:txBody>
          </p:sp>
        </p:grpSp>
      </p:grpSp>
      <p:sp>
        <p:nvSpPr>
          <p:cNvPr id="2172" name="Secondary benefits"/>
          <p:cNvSpPr txBox="1"/>
          <p:nvPr/>
        </p:nvSpPr>
        <p:spPr>
          <a:xfrm>
            <a:off x="3577530" y="5298004"/>
            <a:ext cx="1200595" cy="5491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 algn="r" defTabSz="914400">
              <a:lnSpc>
                <a:spcPct val="80000"/>
              </a:lnSpc>
              <a:buClr>
                <a:srgbClr val="000000"/>
              </a:buClr>
              <a:buFont typeface="Century Gothic"/>
              <a:defRPr>
                <a:uFill>
                  <a:solidFill>
                    <a:srgbClr val="FFFFFF"/>
                  </a:solidFill>
                </a:uFill>
              </a:defRPr>
            </a:lvl1pPr>
          </a:lstStyle>
          <a:p>
            <a:r>
              <a:t>Secondary benefits</a:t>
            </a:r>
          </a:p>
        </p:txBody>
      </p:sp>
      <p:sp>
        <p:nvSpPr>
          <p:cNvPr id="2173" name="Line"/>
          <p:cNvSpPr/>
          <p:nvPr/>
        </p:nvSpPr>
        <p:spPr>
          <a:xfrm>
            <a:off x="4852145" y="4851314"/>
            <a:ext cx="101602" cy="14396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cubicBezTo>
                  <a:pt x="15635" y="21600"/>
                  <a:pt x="10800" y="21174"/>
                  <a:pt x="10800" y="20648"/>
                </a:cubicBezTo>
                <a:lnTo>
                  <a:pt x="10800" y="11696"/>
                </a:lnTo>
                <a:cubicBezTo>
                  <a:pt x="10800" y="11171"/>
                  <a:pt x="5965" y="10745"/>
                  <a:pt x="0" y="10745"/>
                </a:cubicBezTo>
                <a:cubicBezTo>
                  <a:pt x="5965" y="10745"/>
                  <a:pt x="10800" y="10319"/>
                  <a:pt x="10800" y="9793"/>
                </a:cubicBezTo>
                <a:lnTo>
                  <a:pt x="10800" y="952"/>
                </a:lnTo>
                <a:cubicBezTo>
                  <a:pt x="10800" y="426"/>
                  <a:pt x="15635" y="0"/>
                  <a:pt x="21600" y="0"/>
                </a:cubicBezTo>
              </a:path>
            </a:pathLst>
          </a:custGeom>
          <a:ln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174" name="Freeform 38"/>
          <p:cNvSpPr/>
          <p:nvPr/>
        </p:nvSpPr>
        <p:spPr>
          <a:xfrm>
            <a:off x="4868643" y="4315814"/>
            <a:ext cx="78754" cy="3785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cubicBezTo>
                  <a:pt x="15750" y="21491"/>
                  <a:pt x="11250" y="20761"/>
                  <a:pt x="10800" y="19849"/>
                </a:cubicBezTo>
                <a:lnTo>
                  <a:pt x="10800" y="12150"/>
                </a:lnTo>
                <a:cubicBezTo>
                  <a:pt x="10125" y="11238"/>
                  <a:pt x="5625" y="10508"/>
                  <a:pt x="0" y="10399"/>
                </a:cubicBezTo>
                <a:cubicBezTo>
                  <a:pt x="5625" y="10289"/>
                  <a:pt x="10125" y="9559"/>
                  <a:pt x="10800" y="8647"/>
                </a:cubicBezTo>
                <a:lnTo>
                  <a:pt x="10800" y="1751"/>
                </a:lnTo>
                <a:cubicBezTo>
                  <a:pt x="11250" y="839"/>
                  <a:pt x="15750" y="109"/>
                  <a:pt x="21600" y="0"/>
                </a:cubicBezTo>
              </a:path>
            </a:pathLst>
          </a:custGeom>
          <a:ln cap="rnd">
            <a:solidFill>
              <a:srgbClr val="000000"/>
            </a:solidFill>
          </a:ln>
        </p:spPr>
        <p:txBody>
          <a:bodyPr lIns="65023" tIns="65023" rIns="65023" bIns="65023"/>
          <a:lstStyle/>
          <a:p>
            <a:pPr algn="l" defTabSz="1300480">
              <a:defRPr sz="3400">
                <a:latin typeface="Tahoma"/>
                <a:ea typeface="Tahoma"/>
                <a:cs typeface="Tahoma"/>
                <a:sym typeface="Tahoma"/>
              </a:defRPr>
            </a:pPr>
            <a:endParaRPr/>
          </a:p>
        </p:txBody>
      </p:sp>
    </p:spTree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6" name="Line"/>
          <p:cNvSpPr/>
          <p:nvPr/>
        </p:nvSpPr>
        <p:spPr>
          <a:xfrm>
            <a:off x="243959" y="1131974"/>
            <a:ext cx="12484380" cy="2259"/>
          </a:xfrm>
          <a:prstGeom prst="line">
            <a:avLst/>
          </a:prstGeom>
          <a:solidFill>
            <a:srgbClr val="00E6B7"/>
          </a:solidFill>
          <a:ln w="635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177" name="Figure 7. Multi-Benefit Positioning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Figure 7. Multi-Benefit Positioning</a:t>
            </a:r>
          </a:p>
        </p:txBody>
      </p:sp>
      <p:grpSp>
        <p:nvGrpSpPr>
          <p:cNvPr id="2180" name="Group"/>
          <p:cNvGrpSpPr/>
          <p:nvPr/>
        </p:nvGrpSpPr>
        <p:grpSpPr>
          <a:xfrm>
            <a:off x="6800788" y="4290920"/>
            <a:ext cx="1508172" cy="834739"/>
            <a:chOff x="0" y="0"/>
            <a:chExt cx="1508170" cy="834738"/>
          </a:xfrm>
        </p:grpSpPr>
        <p:sp>
          <p:nvSpPr>
            <p:cNvPr id="2178" name="Oval"/>
            <p:cNvSpPr/>
            <p:nvPr/>
          </p:nvSpPr>
          <p:spPr>
            <a:xfrm>
              <a:off x="-1" y="0"/>
              <a:ext cx="1508172" cy="834739"/>
            </a:xfrm>
            <a:prstGeom prst="ellipse">
              <a:avLst/>
            </a:prstGeom>
            <a:solidFill>
              <a:schemeClr val="accent6">
                <a:hueOff val="-13368928"/>
                <a:satOff val="50343"/>
                <a:lumOff val="-1738"/>
              </a:schemeClr>
            </a:solidFill>
            <a:ln w="9525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38100" tIns="38100" rIns="38100" bIns="38100" numCol="1" anchor="t">
              <a:noAutofit/>
            </a:bodyPr>
            <a:lstStyle/>
            <a:p>
              <a:pPr algn="l" defTabSz="914400">
                <a:buClr>
                  <a:srgbClr val="000000"/>
                </a:buClr>
                <a:defRPr sz="2200" b="1">
                  <a:uFill>
                    <a:solidFill>
                      <a:srgbClr val="000000"/>
                    </a:solidFill>
                  </a:uFill>
                  <a:latin typeface="Tahoma"/>
                  <a:ea typeface="Tahoma"/>
                  <a:cs typeface="Tahoma"/>
                  <a:sym typeface="Tahoma"/>
                </a:defRPr>
              </a:pPr>
              <a:endParaRPr/>
            </a:p>
          </p:txBody>
        </p:sp>
        <p:sp>
          <p:nvSpPr>
            <p:cNvPr id="2179" name="Key reason  for choice"/>
            <p:cNvSpPr txBox="1"/>
            <p:nvPr/>
          </p:nvSpPr>
          <p:spPr>
            <a:xfrm>
              <a:off x="25576" y="100846"/>
              <a:ext cx="1468090" cy="62523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noAutofit/>
            </a:bodyPr>
            <a:lstStyle/>
            <a:p>
              <a:pPr defTabSz="914400">
                <a:lnSpc>
                  <a:spcPct val="80000"/>
                </a:lnSpc>
                <a:buClr>
                  <a:srgbClr val="000000"/>
                </a:buClr>
                <a:buFont typeface="Century Gothic"/>
                <a:defRPr>
                  <a:uFill>
                    <a:solidFill>
                      <a:srgbClr val="FFFFFF"/>
                    </a:solidFill>
                  </a:uFill>
                </a:defRPr>
              </a:pPr>
              <a:r>
                <a:t>Key reason </a:t>
              </a:r>
              <a:br/>
              <a:r>
                <a:t>for choice</a:t>
              </a:r>
            </a:p>
          </p:txBody>
        </p:sp>
      </p:grpSp>
      <p:sp>
        <p:nvSpPr>
          <p:cNvPr id="2181" name="Primary benefits"/>
          <p:cNvSpPr txBox="1"/>
          <p:nvPr/>
        </p:nvSpPr>
        <p:spPr>
          <a:xfrm>
            <a:off x="3577530" y="4408324"/>
            <a:ext cx="1200595" cy="549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 algn="r" defTabSz="914400">
              <a:lnSpc>
                <a:spcPct val="80000"/>
              </a:lnSpc>
              <a:buClr>
                <a:srgbClr val="000000"/>
              </a:buClr>
              <a:buFont typeface="Century Gothic"/>
              <a:defRPr>
                <a:uFill>
                  <a:solidFill>
                    <a:srgbClr val="FFFFFF"/>
                  </a:solidFill>
                </a:uFill>
              </a:defRPr>
            </a:lvl1pPr>
          </a:lstStyle>
          <a:p>
            <a:r>
              <a:t>Primary benefits </a:t>
            </a:r>
          </a:p>
        </p:txBody>
      </p:sp>
      <p:sp>
        <p:nvSpPr>
          <p:cNvPr id="2182" name="Arrow"/>
          <p:cNvSpPr/>
          <p:nvPr/>
        </p:nvSpPr>
        <p:spPr>
          <a:xfrm>
            <a:off x="6319641" y="4387899"/>
            <a:ext cx="429636" cy="234382"/>
          </a:xfrm>
          <a:prstGeom prst="rightArrow">
            <a:avLst>
              <a:gd name="adj1" fmla="val 32944"/>
              <a:gd name="adj2" fmla="val 34712"/>
            </a:avLst>
          </a:prstGeom>
          <a:solidFill>
            <a:srgbClr val="3D749D"/>
          </a:solidFill>
          <a:ln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buClr>
                <a:srgbClr val="000000"/>
              </a:buClr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183" name="Benefit 1"/>
          <p:cNvSpPr/>
          <p:nvPr/>
        </p:nvSpPr>
        <p:spPr>
          <a:xfrm>
            <a:off x="5002521" y="4358186"/>
            <a:ext cx="1245622" cy="293808"/>
          </a:xfrm>
          <a:prstGeom prst="roundRect">
            <a:avLst>
              <a:gd name="adj" fmla="val 40632"/>
            </a:avLst>
          </a:prstGeom>
          <a:solidFill>
            <a:schemeClr val="accent1">
              <a:hueOff val="71527"/>
              <a:satOff val="-27511"/>
              <a:lumOff val="32816"/>
            </a:schemeClr>
          </a:solidFill>
          <a:ln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>
            <a:lvl1pPr>
              <a:lnSpc>
                <a:spcPct val="90000"/>
              </a:lnSpc>
            </a:lvl1pPr>
          </a:lstStyle>
          <a:p>
            <a:r>
              <a:t>Benefit 1</a:t>
            </a:r>
          </a:p>
        </p:txBody>
      </p:sp>
      <p:sp>
        <p:nvSpPr>
          <p:cNvPr id="2184" name="Benefit 2"/>
          <p:cNvSpPr/>
          <p:nvPr/>
        </p:nvSpPr>
        <p:spPr>
          <a:xfrm>
            <a:off x="5002521" y="4724418"/>
            <a:ext cx="1245622" cy="293808"/>
          </a:xfrm>
          <a:prstGeom prst="roundRect">
            <a:avLst>
              <a:gd name="adj" fmla="val 40632"/>
            </a:avLst>
          </a:prstGeom>
          <a:solidFill>
            <a:schemeClr val="accent1">
              <a:hueOff val="71527"/>
              <a:satOff val="-27511"/>
              <a:lumOff val="32816"/>
            </a:schemeClr>
          </a:solidFill>
          <a:ln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>
            <a:lvl1pPr>
              <a:lnSpc>
                <a:spcPct val="90000"/>
              </a:lnSpc>
            </a:lvl1pPr>
          </a:lstStyle>
          <a:p>
            <a:r>
              <a:t>Benefit 2</a:t>
            </a:r>
          </a:p>
        </p:txBody>
      </p:sp>
      <p:sp>
        <p:nvSpPr>
          <p:cNvPr id="2185" name="Benefit 3"/>
          <p:cNvSpPr/>
          <p:nvPr/>
        </p:nvSpPr>
        <p:spPr>
          <a:xfrm>
            <a:off x="5002521" y="5237093"/>
            <a:ext cx="1245622" cy="293808"/>
          </a:xfrm>
          <a:prstGeom prst="roundRect">
            <a:avLst>
              <a:gd name="adj" fmla="val 40632"/>
            </a:avLst>
          </a:prstGeom>
          <a:solidFill>
            <a:srgbClr val="FFD37D"/>
          </a:solidFill>
          <a:ln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>
            <a:lvl1pPr>
              <a:lnSpc>
                <a:spcPct val="90000"/>
              </a:lnSpc>
            </a:lvl1pPr>
          </a:lstStyle>
          <a:p>
            <a:r>
              <a:t>Benefit 3</a:t>
            </a:r>
          </a:p>
        </p:txBody>
      </p:sp>
      <p:sp>
        <p:nvSpPr>
          <p:cNvPr id="2186" name="Benefit 4"/>
          <p:cNvSpPr/>
          <p:nvPr/>
        </p:nvSpPr>
        <p:spPr>
          <a:xfrm>
            <a:off x="5002521" y="5610068"/>
            <a:ext cx="1245622" cy="293808"/>
          </a:xfrm>
          <a:prstGeom prst="roundRect">
            <a:avLst>
              <a:gd name="adj" fmla="val 40632"/>
            </a:avLst>
          </a:prstGeom>
          <a:solidFill>
            <a:srgbClr val="FFD37D"/>
          </a:solidFill>
          <a:ln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>
            <a:lvl1pPr>
              <a:lnSpc>
                <a:spcPct val="90000"/>
              </a:lnSpc>
            </a:lvl1pPr>
          </a:lstStyle>
          <a:p>
            <a:r>
              <a:t>Benefit 4</a:t>
            </a:r>
          </a:p>
        </p:txBody>
      </p:sp>
      <p:sp>
        <p:nvSpPr>
          <p:cNvPr id="2187" name="Benefit 5"/>
          <p:cNvSpPr/>
          <p:nvPr/>
        </p:nvSpPr>
        <p:spPr>
          <a:xfrm>
            <a:off x="5002521" y="5983043"/>
            <a:ext cx="1245622" cy="293808"/>
          </a:xfrm>
          <a:prstGeom prst="roundRect">
            <a:avLst>
              <a:gd name="adj" fmla="val 40632"/>
            </a:avLst>
          </a:prstGeom>
          <a:solidFill>
            <a:srgbClr val="FFD37D"/>
          </a:solidFill>
          <a:ln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>
            <a:lvl1pPr>
              <a:lnSpc>
                <a:spcPct val="90000"/>
              </a:lnSpc>
            </a:lvl1pPr>
          </a:lstStyle>
          <a:p>
            <a:r>
              <a:t>Benefit 5</a:t>
            </a:r>
          </a:p>
        </p:txBody>
      </p:sp>
      <p:sp>
        <p:nvSpPr>
          <p:cNvPr id="2188" name="Secondary benefits"/>
          <p:cNvSpPr txBox="1"/>
          <p:nvPr/>
        </p:nvSpPr>
        <p:spPr>
          <a:xfrm>
            <a:off x="3577530" y="5450404"/>
            <a:ext cx="1200595" cy="5491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 algn="r" defTabSz="914400">
              <a:lnSpc>
                <a:spcPct val="80000"/>
              </a:lnSpc>
              <a:buClr>
                <a:srgbClr val="000000"/>
              </a:buClr>
              <a:buFont typeface="Century Gothic"/>
              <a:defRPr>
                <a:uFill>
                  <a:solidFill>
                    <a:srgbClr val="FFFFFF"/>
                  </a:solidFill>
                </a:uFill>
              </a:defRPr>
            </a:lvl1pPr>
          </a:lstStyle>
          <a:p>
            <a:r>
              <a:t>Secondary benefits</a:t>
            </a:r>
          </a:p>
        </p:txBody>
      </p:sp>
      <p:sp>
        <p:nvSpPr>
          <p:cNvPr id="2189" name="Line"/>
          <p:cNvSpPr/>
          <p:nvPr/>
        </p:nvSpPr>
        <p:spPr>
          <a:xfrm>
            <a:off x="4852145" y="5222971"/>
            <a:ext cx="101602" cy="10680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cubicBezTo>
                  <a:pt x="15635" y="21600"/>
                  <a:pt x="10800" y="21174"/>
                  <a:pt x="10800" y="20648"/>
                </a:cubicBezTo>
                <a:lnTo>
                  <a:pt x="10800" y="11696"/>
                </a:lnTo>
                <a:cubicBezTo>
                  <a:pt x="10800" y="11171"/>
                  <a:pt x="5965" y="10745"/>
                  <a:pt x="0" y="10745"/>
                </a:cubicBezTo>
                <a:cubicBezTo>
                  <a:pt x="5965" y="10745"/>
                  <a:pt x="10800" y="10319"/>
                  <a:pt x="10800" y="9793"/>
                </a:cubicBezTo>
                <a:lnTo>
                  <a:pt x="10800" y="952"/>
                </a:lnTo>
                <a:cubicBezTo>
                  <a:pt x="10800" y="426"/>
                  <a:pt x="15635" y="0"/>
                  <a:pt x="21600" y="0"/>
                </a:cubicBezTo>
              </a:path>
            </a:pathLst>
          </a:custGeom>
          <a:ln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190" name="Line"/>
          <p:cNvSpPr/>
          <p:nvPr/>
        </p:nvSpPr>
        <p:spPr>
          <a:xfrm>
            <a:off x="4864845" y="4325674"/>
            <a:ext cx="88902" cy="7261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cubicBezTo>
                  <a:pt x="15635" y="21600"/>
                  <a:pt x="10800" y="21174"/>
                  <a:pt x="10800" y="20648"/>
                </a:cubicBezTo>
                <a:lnTo>
                  <a:pt x="10800" y="11696"/>
                </a:lnTo>
                <a:cubicBezTo>
                  <a:pt x="10800" y="11171"/>
                  <a:pt x="5965" y="10745"/>
                  <a:pt x="0" y="10745"/>
                </a:cubicBezTo>
                <a:cubicBezTo>
                  <a:pt x="5965" y="10745"/>
                  <a:pt x="10800" y="10319"/>
                  <a:pt x="10800" y="9793"/>
                </a:cubicBezTo>
                <a:lnTo>
                  <a:pt x="10800" y="952"/>
                </a:lnTo>
                <a:cubicBezTo>
                  <a:pt x="10800" y="426"/>
                  <a:pt x="15635" y="0"/>
                  <a:pt x="21600" y="0"/>
                </a:cubicBezTo>
              </a:path>
            </a:pathLst>
          </a:custGeom>
          <a:ln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191" name="Arrow"/>
          <p:cNvSpPr/>
          <p:nvPr/>
        </p:nvSpPr>
        <p:spPr>
          <a:xfrm>
            <a:off x="6319641" y="4759609"/>
            <a:ext cx="429636" cy="234382"/>
          </a:xfrm>
          <a:prstGeom prst="rightArrow">
            <a:avLst>
              <a:gd name="adj1" fmla="val 32944"/>
              <a:gd name="adj2" fmla="val 34712"/>
            </a:avLst>
          </a:prstGeom>
          <a:solidFill>
            <a:srgbClr val="3D749D"/>
          </a:solidFill>
          <a:ln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buClr>
                <a:srgbClr val="000000"/>
              </a:buClr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</p:spTree>
  </p:cSld>
  <p:clrMapOvr>
    <a:masterClrMapping/>
  </p:clrMapOvr>
  <p:transition spd="med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3" name="Line"/>
          <p:cNvSpPr/>
          <p:nvPr/>
        </p:nvSpPr>
        <p:spPr>
          <a:xfrm>
            <a:off x="243959" y="1131974"/>
            <a:ext cx="12484380" cy="2259"/>
          </a:xfrm>
          <a:prstGeom prst="line">
            <a:avLst/>
          </a:prstGeom>
          <a:solidFill>
            <a:srgbClr val="00E6B7"/>
          </a:solidFill>
          <a:ln w="635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194" name="Figure 8. Holistic Positioning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Figure 8. Holistic Positioning</a:t>
            </a:r>
          </a:p>
        </p:txBody>
      </p:sp>
      <p:sp>
        <p:nvSpPr>
          <p:cNvPr id="2195" name="Benefit 1"/>
          <p:cNvSpPr/>
          <p:nvPr/>
        </p:nvSpPr>
        <p:spPr>
          <a:xfrm>
            <a:off x="5027921" y="4358186"/>
            <a:ext cx="1245622" cy="293808"/>
          </a:xfrm>
          <a:prstGeom prst="roundRect">
            <a:avLst>
              <a:gd name="adj" fmla="val 40632"/>
            </a:avLst>
          </a:prstGeom>
          <a:solidFill>
            <a:srgbClr val="FFD37D"/>
          </a:solidFill>
          <a:ln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>
            <a:lvl1pPr>
              <a:lnSpc>
                <a:spcPct val="90000"/>
              </a:lnSpc>
            </a:lvl1pPr>
          </a:lstStyle>
          <a:p>
            <a:r>
              <a:t>Benefit 1</a:t>
            </a:r>
          </a:p>
        </p:txBody>
      </p:sp>
      <p:sp>
        <p:nvSpPr>
          <p:cNvPr id="2196" name="Benefit 2"/>
          <p:cNvSpPr/>
          <p:nvPr/>
        </p:nvSpPr>
        <p:spPr>
          <a:xfrm>
            <a:off x="5027921" y="4724418"/>
            <a:ext cx="1245622" cy="293808"/>
          </a:xfrm>
          <a:prstGeom prst="roundRect">
            <a:avLst>
              <a:gd name="adj" fmla="val 40632"/>
            </a:avLst>
          </a:prstGeom>
          <a:solidFill>
            <a:srgbClr val="FFD37D"/>
          </a:solidFill>
          <a:ln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>
            <a:lvl1pPr>
              <a:lnSpc>
                <a:spcPct val="90000"/>
              </a:lnSpc>
            </a:lvl1pPr>
          </a:lstStyle>
          <a:p>
            <a:r>
              <a:t>Benefit 2</a:t>
            </a:r>
          </a:p>
        </p:txBody>
      </p:sp>
      <p:sp>
        <p:nvSpPr>
          <p:cNvPr id="2197" name="Benefit 3"/>
          <p:cNvSpPr/>
          <p:nvPr/>
        </p:nvSpPr>
        <p:spPr>
          <a:xfrm>
            <a:off x="5027921" y="5097393"/>
            <a:ext cx="1245622" cy="293808"/>
          </a:xfrm>
          <a:prstGeom prst="roundRect">
            <a:avLst>
              <a:gd name="adj" fmla="val 40632"/>
            </a:avLst>
          </a:prstGeom>
          <a:solidFill>
            <a:srgbClr val="FFD37D"/>
          </a:solidFill>
          <a:ln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>
            <a:lvl1pPr>
              <a:lnSpc>
                <a:spcPct val="90000"/>
              </a:lnSpc>
            </a:lvl1pPr>
          </a:lstStyle>
          <a:p>
            <a:r>
              <a:t>Benefit 3</a:t>
            </a:r>
          </a:p>
        </p:txBody>
      </p:sp>
      <p:sp>
        <p:nvSpPr>
          <p:cNvPr id="2198" name="Benefit 4"/>
          <p:cNvSpPr/>
          <p:nvPr/>
        </p:nvSpPr>
        <p:spPr>
          <a:xfrm>
            <a:off x="5027921" y="5470368"/>
            <a:ext cx="1245622" cy="293808"/>
          </a:xfrm>
          <a:prstGeom prst="roundRect">
            <a:avLst>
              <a:gd name="adj" fmla="val 40632"/>
            </a:avLst>
          </a:prstGeom>
          <a:solidFill>
            <a:srgbClr val="FFD37D"/>
          </a:solidFill>
          <a:ln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>
            <a:lvl1pPr>
              <a:lnSpc>
                <a:spcPct val="90000"/>
              </a:lnSpc>
            </a:lvl1pPr>
          </a:lstStyle>
          <a:p>
            <a:r>
              <a:t>Benefit 4</a:t>
            </a:r>
          </a:p>
        </p:txBody>
      </p:sp>
      <p:sp>
        <p:nvSpPr>
          <p:cNvPr id="2199" name="Benefit 5"/>
          <p:cNvSpPr/>
          <p:nvPr/>
        </p:nvSpPr>
        <p:spPr>
          <a:xfrm>
            <a:off x="5027921" y="5843343"/>
            <a:ext cx="1245622" cy="293808"/>
          </a:xfrm>
          <a:prstGeom prst="roundRect">
            <a:avLst>
              <a:gd name="adj" fmla="val 40632"/>
            </a:avLst>
          </a:prstGeom>
          <a:solidFill>
            <a:srgbClr val="FFD37D"/>
          </a:solidFill>
          <a:ln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>
            <a:lvl1pPr>
              <a:lnSpc>
                <a:spcPct val="90000"/>
              </a:lnSpc>
            </a:lvl1pPr>
          </a:lstStyle>
          <a:p>
            <a:r>
              <a:t>Benefit 5</a:t>
            </a:r>
          </a:p>
        </p:txBody>
      </p:sp>
      <p:sp>
        <p:nvSpPr>
          <p:cNvPr id="2200" name="Overall…"/>
          <p:cNvSpPr txBox="1"/>
          <p:nvPr/>
        </p:nvSpPr>
        <p:spPr>
          <a:xfrm>
            <a:off x="6459850" y="4979896"/>
            <a:ext cx="873126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lnSpc>
                <a:spcPct val="80000"/>
              </a:lnSpc>
            </a:pPr>
            <a:r>
              <a:t>Overall</a:t>
            </a:r>
          </a:p>
          <a:p>
            <a:pPr>
              <a:lnSpc>
                <a:spcPct val="80000"/>
              </a:lnSpc>
            </a:pPr>
            <a:r>
              <a:t>benefit</a:t>
            </a:r>
          </a:p>
        </p:txBody>
      </p:sp>
      <p:sp>
        <p:nvSpPr>
          <p:cNvPr id="2201" name="Arrow"/>
          <p:cNvSpPr/>
          <p:nvPr/>
        </p:nvSpPr>
        <p:spPr>
          <a:xfrm>
            <a:off x="7362238" y="5142106"/>
            <a:ext cx="429637" cy="234382"/>
          </a:xfrm>
          <a:prstGeom prst="rightArrow">
            <a:avLst>
              <a:gd name="adj1" fmla="val 32944"/>
              <a:gd name="adj2" fmla="val 34712"/>
            </a:avLst>
          </a:prstGeom>
          <a:solidFill>
            <a:srgbClr val="3D749D"/>
          </a:solidFill>
          <a:ln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buClr>
                <a:srgbClr val="000000"/>
              </a:buClr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grpSp>
        <p:nvGrpSpPr>
          <p:cNvPr id="2204" name="Group"/>
          <p:cNvGrpSpPr/>
          <p:nvPr/>
        </p:nvGrpSpPr>
        <p:grpSpPr>
          <a:xfrm>
            <a:off x="7855708" y="4841927"/>
            <a:ext cx="1508172" cy="834740"/>
            <a:chOff x="0" y="0"/>
            <a:chExt cx="1508170" cy="834738"/>
          </a:xfrm>
        </p:grpSpPr>
        <p:sp>
          <p:nvSpPr>
            <p:cNvPr id="2202" name="Oval"/>
            <p:cNvSpPr/>
            <p:nvPr/>
          </p:nvSpPr>
          <p:spPr>
            <a:xfrm>
              <a:off x="-1" y="0"/>
              <a:ext cx="1508172" cy="834739"/>
            </a:xfrm>
            <a:prstGeom prst="ellipse">
              <a:avLst/>
            </a:prstGeom>
            <a:solidFill>
              <a:schemeClr val="accent6">
                <a:hueOff val="-13368928"/>
                <a:satOff val="50343"/>
                <a:lumOff val="-1738"/>
              </a:schemeClr>
            </a:solidFill>
            <a:ln w="9525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38100" tIns="38100" rIns="38100" bIns="38100" numCol="1" anchor="t">
              <a:noAutofit/>
            </a:bodyPr>
            <a:lstStyle/>
            <a:p>
              <a:pPr algn="l" defTabSz="914400">
                <a:buClr>
                  <a:srgbClr val="000000"/>
                </a:buClr>
                <a:defRPr sz="2200" b="1">
                  <a:uFill>
                    <a:solidFill>
                      <a:srgbClr val="000000"/>
                    </a:solidFill>
                  </a:uFill>
                  <a:latin typeface="Tahoma"/>
                  <a:ea typeface="Tahoma"/>
                  <a:cs typeface="Tahoma"/>
                  <a:sym typeface="Tahoma"/>
                </a:defRPr>
              </a:pPr>
              <a:endParaRPr/>
            </a:p>
          </p:txBody>
        </p:sp>
        <p:sp>
          <p:nvSpPr>
            <p:cNvPr id="2203" name="Key reason  for choice"/>
            <p:cNvSpPr txBox="1"/>
            <p:nvPr/>
          </p:nvSpPr>
          <p:spPr>
            <a:xfrm>
              <a:off x="25576" y="100846"/>
              <a:ext cx="1468090" cy="62523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noAutofit/>
            </a:bodyPr>
            <a:lstStyle/>
            <a:p>
              <a:pPr defTabSz="914400">
                <a:lnSpc>
                  <a:spcPct val="80000"/>
                </a:lnSpc>
                <a:buClr>
                  <a:srgbClr val="000000"/>
                </a:buClr>
                <a:buFont typeface="Century Gothic"/>
                <a:defRPr>
                  <a:uFill>
                    <a:solidFill>
                      <a:srgbClr val="FFFFFF"/>
                    </a:solidFill>
                  </a:uFill>
                </a:defRPr>
              </a:pPr>
              <a:r>
                <a:t>Key reason </a:t>
              </a:r>
              <a:br/>
              <a:r>
                <a:t>for choice</a:t>
              </a:r>
            </a:p>
          </p:txBody>
        </p:sp>
      </p:grpSp>
      <p:sp>
        <p:nvSpPr>
          <p:cNvPr id="2205" name="Line"/>
          <p:cNvSpPr/>
          <p:nvPr/>
        </p:nvSpPr>
        <p:spPr>
          <a:xfrm flipH="1">
            <a:off x="6334100" y="4340865"/>
            <a:ext cx="134297" cy="18368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cubicBezTo>
                  <a:pt x="15635" y="21600"/>
                  <a:pt x="10800" y="21174"/>
                  <a:pt x="10800" y="20648"/>
                </a:cubicBezTo>
                <a:lnTo>
                  <a:pt x="10800" y="11696"/>
                </a:lnTo>
                <a:cubicBezTo>
                  <a:pt x="10800" y="11171"/>
                  <a:pt x="5965" y="10745"/>
                  <a:pt x="0" y="10745"/>
                </a:cubicBezTo>
                <a:cubicBezTo>
                  <a:pt x="5965" y="10745"/>
                  <a:pt x="10800" y="10319"/>
                  <a:pt x="10800" y="9793"/>
                </a:cubicBezTo>
                <a:lnTo>
                  <a:pt x="10800" y="952"/>
                </a:lnTo>
                <a:cubicBezTo>
                  <a:pt x="10800" y="426"/>
                  <a:pt x="15635" y="0"/>
                  <a:pt x="21600" y="0"/>
                </a:cubicBezTo>
              </a:path>
            </a:pathLst>
          </a:custGeom>
          <a:ln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</p:spTree>
  </p:cSld>
  <p:clrMapOvr>
    <a:masterClrMapping/>
  </p:clrMapOvr>
  <p:transition spd="med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7" name="Line"/>
          <p:cNvSpPr/>
          <p:nvPr/>
        </p:nvSpPr>
        <p:spPr>
          <a:xfrm>
            <a:off x="243959" y="1131974"/>
            <a:ext cx="12484380" cy="2259"/>
          </a:xfrm>
          <a:prstGeom prst="line">
            <a:avLst/>
          </a:prstGeom>
          <a:solidFill>
            <a:srgbClr val="00E6B7"/>
          </a:solidFill>
          <a:ln w="635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208" name="Figure 9. Positioning Strategies Based on their Ability to Create a Sustainable Competitive Advantag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Figure 9. Positioning Strategies Based on their Ability to Create a Sustainable Competitive Advantage </a:t>
            </a:r>
          </a:p>
        </p:txBody>
      </p:sp>
      <p:sp>
        <p:nvSpPr>
          <p:cNvPr id="2209" name="Arrow"/>
          <p:cNvSpPr/>
          <p:nvPr/>
        </p:nvSpPr>
        <p:spPr>
          <a:xfrm rot="16200000">
            <a:off x="6734311" y="4788546"/>
            <a:ext cx="1921097" cy="234382"/>
          </a:xfrm>
          <a:prstGeom prst="rightArrow">
            <a:avLst>
              <a:gd name="adj1" fmla="val 32944"/>
              <a:gd name="adj2" fmla="val 34712"/>
            </a:avLst>
          </a:prstGeom>
          <a:solidFill>
            <a:srgbClr val="3D749D"/>
          </a:solidFill>
          <a:ln w="6350"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buClr>
                <a:srgbClr val="000000"/>
              </a:buClr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210" name="Sustainable competitive advantage"/>
          <p:cNvSpPr txBox="1"/>
          <p:nvPr/>
        </p:nvSpPr>
        <p:spPr>
          <a:xfrm>
            <a:off x="7824536" y="4543508"/>
            <a:ext cx="1333965" cy="7648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 algn="l" defTabSz="914400">
              <a:lnSpc>
                <a:spcPct val="90000"/>
              </a:lnSpc>
              <a:buClr>
                <a:srgbClr val="000000"/>
              </a:buClr>
              <a:buFont typeface="Century Gothic"/>
              <a:defRPr>
                <a:uFill>
                  <a:solidFill>
                    <a:srgbClr val="FFFFFF"/>
                  </a:solidFill>
                </a:uFill>
              </a:defRPr>
            </a:lvl1pPr>
          </a:lstStyle>
          <a:p>
            <a:r>
              <a:t>Sustainable competitive advantage </a:t>
            </a:r>
          </a:p>
        </p:txBody>
      </p:sp>
      <p:sp>
        <p:nvSpPr>
          <p:cNvPr id="2211" name="Line"/>
          <p:cNvSpPr/>
          <p:nvPr/>
        </p:nvSpPr>
        <p:spPr>
          <a:xfrm>
            <a:off x="5289957" y="4881033"/>
            <a:ext cx="570986" cy="1"/>
          </a:xfrm>
          <a:prstGeom prst="line">
            <a:avLst/>
          </a:prstGeom>
          <a:ln w="12700">
            <a:solidFill>
              <a:srgbClr val="000000"/>
            </a:solidFill>
            <a:custDash>
              <a:ds d="200000" sp="200000"/>
            </a:custDash>
            <a:miter lim="400000"/>
            <a:tailEnd type="stealth"/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212" name="Line"/>
          <p:cNvSpPr/>
          <p:nvPr/>
        </p:nvSpPr>
        <p:spPr>
          <a:xfrm>
            <a:off x="5289011" y="4917209"/>
            <a:ext cx="576811" cy="646354"/>
          </a:xfrm>
          <a:prstGeom prst="line">
            <a:avLst/>
          </a:prstGeom>
          <a:ln w="12700">
            <a:solidFill>
              <a:srgbClr val="000000"/>
            </a:solidFill>
            <a:custDash>
              <a:ds d="200000" sp="200000"/>
            </a:custDash>
            <a:miter lim="400000"/>
            <a:tailEnd type="stealth"/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213" name="Line"/>
          <p:cNvSpPr/>
          <p:nvPr/>
        </p:nvSpPr>
        <p:spPr>
          <a:xfrm flipV="1">
            <a:off x="5287290" y="4226043"/>
            <a:ext cx="578502" cy="617853"/>
          </a:xfrm>
          <a:prstGeom prst="line">
            <a:avLst/>
          </a:prstGeom>
          <a:ln w="12700">
            <a:solidFill>
              <a:srgbClr val="000000"/>
            </a:solidFill>
            <a:custDash>
              <a:ds d="200000" sp="200000"/>
            </a:custDash>
            <a:miter lim="400000"/>
            <a:tailEnd type="stealth"/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214" name="Rounded Rectangle"/>
          <p:cNvSpPr/>
          <p:nvPr/>
        </p:nvSpPr>
        <p:spPr>
          <a:xfrm>
            <a:off x="5916169" y="3910468"/>
            <a:ext cx="1585514" cy="582250"/>
          </a:xfrm>
          <a:prstGeom prst="roundRect">
            <a:avLst>
              <a:gd name="adj" fmla="val 18397"/>
            </a:avLst>
          </a:prstGeom>
          <a:solidFill>
            <a:srgbClr val="FFD37D"/>
          </a:solidFill>
          <a:ln>
            <a:solidFill>
              <a:srgbClr val="000000"/>
            </a:solidFill>
          </a:ln>
        </p:spPr>
        <p:txBody>
          <a:bodyPr lIns="38100" tIns="38100" rIns="38100" bIns="38100"/>
          <a:lstStyle/>
          <a:p>
            <a:pPr defTabSz="914400">
              <a:lnSpc>
                <a:spcPct val="90000"/>
              </a:lnSpc>
              <a:buClr>
                <a:srgbClr val="000000"/>
              </a:buClr>
              <a:defRPr>
                <a:uFill>
                  <a:solidFill>
                    <a:srgbClr val="000000"/>
                  </a:solidFill>
                </a:uFill>
              </a:defRPr>
            </a:pPr>
            <a:endParaRPr/>
          </a:p>
        </p:txBody>
      </p:sp>
      <p:sp>
        <p:nvSpPr>
          <p:cNvPr id="2215" name="Psychological benefits"/>
          <p:cNvSpPr txBox="1"/>
          <p:nvPr/>
        </p:nvSpPr>
        <p:spPr>
          <a:xfrm>
            <a:off x="5916169" y="3930474"/>
            <a:ext cx="1585514" cy="5457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defTabSz="914400">
              <a:lnSpc>
                <a:spcPct val="90000"/>
              </a:lnSpc>
              <a:buClr>
                <a:srgbClr val="000000"/>
              </a:buClr>
              <a:defRPr>
                <a:uFill>
                  <a:solidFill>
                    <a:srgbClr val="000000"/>
                  </a:solidFill>
                </a:uFill>
              </a:defRPr>
            </a:lvl1pPr>
          </a:lstStyle>
          <a:p>
            <a:r>
              <a:rPr dirty="0"/>
              <a:t>Psychological benefits</a:t>
            </a:r>
          </a:p>
        </p:txBody>
      </p:sp>
      <p:sp>
        <p:nvSpPr>
          <p:cNvPr id="2216" name="Rounded Rectangle"/>
          <p:cNvSpPr/>
          <p:nvPr/>
        </p:nvSpPr>
        <p:spPr>
          <a:xfrm>
            <a:off x="5916169" y="4596730"/>
            <a:ext cx="1585514" cy="582250"/>
          </a:xfrm>
          <a:prstGeom prst="roundRect">
            <a:avLst>
              <a:gd name="adj" fmla="val 18397"/>
            </a:avLst>
          </a:prstGeom>
          <a:solidFill>
            <a:srgbClr val="FFD37D"/>
          </a:solidFill>
          <a:ln>
            <a:solidFill>
              <a:srgbClr val="000000"/>
            </a:solidFill>
          </a:ln>
        </p:spPr>
        <p:txBody>
          <a:bodyPr lIns="38100" tIns="38100" rIns="38100" bIns="38100"/>
          <a:lstStyle/>
          <a:p>
            <a:pPr defTabSz="914400">
              <a:lnSpc>
                <a:spcPct val="90000"/>
              </a:lnSpc>
              <a:buClr>
                <a:srgbClr val="000000"/>
              </a:buClr>
              <a:defRPr>
                <a:uFill>
                  <a:solidFill>
                    <a:srgbClr val="000000"/>
                  </a:solidFill>
                </a:uFill>
              </a:defRPr>
            </a:pPr>
            <a:endParaRPr/>
          </a:p>
        </p:txBody>
      </p:sp>
      <p:sp>
        <p:nvSpPr>
          <p:cNvPr id="2217" name="Functional benefits"/>
          <p:cNvSpPr txBox="1"/>
          <p:nvPr/>
        </p:nvSpPr>
        <p:spPr>
          <a:xfrm>
            <a:off x="6041943" y="4584699"/>
            <a:ext cx="1333966" cy="58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defTabSz="914400">
              <a:lnSpc>
                <a:spcPct val="90000"/>
              </a:lnSpc>
              <a:buClr>
                <a:srgbClr val="000000"/>
              </a:buClr>
              <a:defRPr>
                <a:uFill>
                  <a:solidFill>
                    <a:srgbClr val="000000"/>
                  </a:solidFill>
                </a:uFill>
              </a:defRPr>
            </a:lvl1pPr>
          </a:lstStyle>
          <a:p>
            <a:r>
              <a:rPr dirty="0"/>
              <a:t>Functional benefits</a:t>
            </a:r>
          </a:p>
        </p:txBody>
      </p:sp>
      <p:sp>
        <p:nvSpPr>
          <p:cNvPr id="2218" name="Rounded Rectangle"/>
          <p:cNvSpPr/>
          <p:nvPr/>
        </p:nvSpPr>
        <p:spPr>
          <a:xfrm>
            <a:off x="5916169" y="5282991"/>
            <a:ext cx="1585514" cy="582251"/>
          </a:xfrm>
          <a:prstGeom prst="roundRect">
            <a:avLst>
              <a:gd name="adj" fmla="val 18397"/>
            </a:avLst>
          </a:prstGeom>
          <a:solidFill>
            <a:srgbClr val="FFD37D"/>
          </a:solidFill>
          <a:ln>
            <a:solidFill>
              <a:srgbClr val="000000"/>
            </a:solidFill>
          </a:ln>
        </p:spPr>
        <p:txBody>
          <a:bodyPr lIns="38100" tIns="38100" rIns="38100" bIns="38100"/>
          <a:lstStyle/>
          <a:p>
            <a:pPr defTabSz="914400">
              <a:lnSpc>
                <a:spcPct val="90000"/>
              </a:lnSpc>
              <a:buClr>
                <a:srgbClr val="000000"/>
              </a:buClr>
              <a:defRPr>
                <a:uFill>
                  <a:solidFill>
                    <a:srgbClr val="000000"/>
                  </a:solidFill>
                </a:uFill>
              </a:defRPr>
            </a:pPr>
            <a:endParaRPr/>
          </a:p>
        </p:txBody>
      </p:sp>
      <p:sp>
        <p:nvSpPr>
          <p:cNvPr id="2219" name="Monetary benefits"/>
          <p:cNvSpPr txBox="1"/>
          <p:nvPr/>
        </p:nvSpPr>
        <p:spPr>
          <a:xfrm>
            <a:off x="6142645" y="5270830"/>
            <a:ext cx="1132561" cy="58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defTabSz="914400">
              <a:lnSpc>
                <a:spcPct val="90000"/>
              </a:lnSpc>
              <a:buClr>
                <a:srgbClr val="000000"/>
              </a:buClr>
              <a:defRPr>
                <a:uFill>
                  <a:solidFill>
                    <a:srgbClr val="000000"/>
                  </a:solidFill>
                </a:uFill>
              </a:defRPr>
            </a:lvl1pPr>
          </a:lstStyle>
          <a:p>
            <a:r>
              <a:t>Monetary benefits</a:t>
            </a:r>
          </a:p>
        </p:txBody>
      </p:sp>
      <p:grpSp>
        <p:nvGrpSpPr>
          <p:cNvPr id="2222" name="Group"/>
          <p:cNvGrpSpPr/>
          <p:nvPr/>
        </p:nvGrpSpPr>
        <p:grpSpPr>
          <a:xfrm>
            <a:off x="3858999" y="4464039"/>
            <a:ext cx="1468090" cy="834932"/>
            <a:chOff x="63677" y="0"/>
            <a:chExt cx="1468089" cy="834931"/>
          </a:xfrm>
        </p:grpSpPr>
        <p:sp>
          <p:nvSpPr>
            <p:cNvPr id="2220" name="Oval"/>
            <p:cNvSpPr/>
            <p:nvPr/>
          </p:nvSpPr>
          <p:spPr>
            <a:xfrm>
              <a:off x="83252" y="0"/>
              <a:ext cx="1424919" cy="834932"/>
            </a:xfrm>
            <a:prstGeom prst="ellipse">
              <a:avLst/>
            </a:prstGeom>
            <a:solidFill>
              <a:schemeClr val="accent6">
                <a:hueOff val="-13368928"/>
                <a:satOff val="50343"/>
                <a:lumOff val="-1738"/>
              </a:schemeClr>
            </a:solidFill>
            <a:ln w="9525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38100" tIns="38100" rIns="38100" bIns="38100" numCol="1" anchor="t">
              <a:noAutofit/>
            </a:bodyPr>
            <a:lstStyle/>
            <a:p>
              <a:pPr algn="l" defTabSz="914400">
                <a:buClr>
                  <a:srgbClr val="000000"/>
                </a:buClr>
                <a:defRPr sz="2200" b="1">
                  <a:uFill>
                    <a:solidFill>
                      <a:srgbClr val="000000"/>
                    </a:solidFill>
                  </a:uFill>
                  <a:latin typeface="Tahoma"/>
                  <a:ea typeface="Tahoma"/>
                  <a:cs typeface="Tahoma"/>
                  <a:sym typeface="Tahoma"/>
                </a:defRPr>
              </a:pPr>
              <a:endParaRPr/>
            </a:p>
          </p:txBody>
        </p:sp>
        <p:sp>
          <p:nvSpPr>
            <p:cNvPr id="2221" name="Positioning"/>
            <p:cNvSpPr txBox="1"/>
            <p:nvPr/>
          </p:nvSpPr>
          <p:spPr>
            <a:xfrm>
              <a:off x="63677" y="132729"/>
              <a:ext cx="1468090" cy="57538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 defTabSz="914400">
                <a:lnSpc>
                  <a:spcPct val="80000"/>
                </a:lnSpc>
                <a:buClr>
                  <a:srgbClr val="000000"/>
                </a:buClr>
                <a:buFont typeface="Century Gothic"/>
                <a:defRPr>
                  <a:uFill>
                    <a:solidFill>
                      <a:srgbClr val="FFFFFF"/>
                    </a:solidFill>
                  </a:uFill>
                </a:defRPr>
              </a:lvl1pPr>
            </a:lstStyle>
            <a:p>
              <a:r>
                <a:t>Positioning</a:t>
              </a:r>
            </a:p>
          </p:txBody>
        </p:sp>
      </p:grpSp>
    </p:spTree>
  </p:cSld>
  <p:clrMapOvr>
    <a:masterClrMapping/>
  </p:clrMapOvr>
  <p:transition spd="med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4" name="Line"/>
          <p:cNvSpPr/>
          <p:nvPr/>
        </p:nvSpPr>
        <p:spPr>
          <a:xfrm>
            <a:off x="243959" y="1131974"/>
            <a:ext cx="12484380" cy="2259"/>
          </a:xfrm>
          <a:prstGeom prst="line">
            <a:avLst/>
          </a:prstGeom>
          <a:solidFill>
            <a:srgbClr val="00E6B7"/>
          </a:solidFill>
          <a:ln w="635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225" name="Figure 10. Positioning Map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Figure 10. Positioning Map</a:t>
            </a:r>
          </a:p>
        </p:txBody>
      </p:sp>
      <p:sp>
        <p:nvSpPr>
          <p:cNvPr id="2226" name="Attribute 1"/>
          <p:cNvSpPr txBox="1"/>
          <p:nvPr/>
        </p:nvSpPr>
        <p:spPr>
          <a:xfrm>
            <a:off x="5172332" y="3843823"/>
            <a:ext cx="1145567" cy="254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 defTabSz="914400">
              <a:buClr>
                <a:srgbClr val="000000"/>
              </a:buClr>
              <a:buFont typeface="Century Gothic"/>
              <a:defRPr>
                <a:uFill>
                  <a:solidFill>
                    <a:srgbClr val="000000"/>
                  </a:solidFill>
                </a:uFill>
              </a:defRPr>
            </a:lvl1pPr>
          </a:lstStyle>
          <a:p>
            <a:pPr>
              <a:defRPr b="1"/>
            </a:pPr>
            <a:r>
              <a:rPr b="0"/>
              <a:t>Attribute 1 </a:t>
            </a:r>
          </a:p>
        </p:txBody>
      </p:sp>
      <p:sp>
        <p:nvSpPr>
          <p:cNvPr id="2227" name="Attribute 2"/>
          <p:cNvSpPr txBox="1"/>
          <p:nvPr/>
        </p:nvSpPr>
        <p:spPr>
          <a:xfrm>
            <a:off x="6679198" y="5750401"/>
            <a:ext cx="1145567" cy="254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 algn="l" defTabSz="914400">
              <a:buClr>
                <a:srgbClr val="000000"/>
              </a:buClr>
              <a:buFont typeface="Century Gothic"/>
              <a:defRPr>
                <a:uFill>
                  <a:solidFill>
                    <a:srgbClr val="000000"/>
                  </a:solidFill>
                </a:uFill>
              </a:defRPr>
            </a:lvl1pPr>
          </a:lstStyle>
          <a:p>
            <a:pPr>
              <a:defRPr b="1"/>
            </a:pPr>
            <a:r>
              <a:rPr b="0"/>
              <a:t>Attribute 2</a:t>
            </a:r>
          </a:p>
        </p:txBody>
      </p:sp>
      <p:sp>
        <p:nvSpPr>
          <p:cNvPr id="2228" name="Offering A"/>
          <p:cNvSpPr txBox="1"/>
          <p:nvPr/>
        </p:nvSpPr>
        <p:spPr>
          <a:xfrm>
            <a:off x="6645685" y="4164605"/>
            <a:ext cx="1100396" cy="254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 algn="l" defTabSz="914400">
              <a:defRPr>
                <a:uFill>
                  <a:solidFill>
                    <a:srgbClr val="000000"/>
                  </a:solidFill>
                </a:uFill>
              </a:defRPr>
            </a:lvl1pPr>
          </a:lstStyle>
          <a:p>
            <a:pPr>
              <a:defRPr b="1"/>
            </a:pPr>
            <a:r>
              <a:rPr b="0"/>
              <a:t>Offering A</a:t>
            </a:r>
          </a:p>
        </p:txBody>
      </p:sp>
      <p:sp>
        <p:nvSpPr>
          <p:cNvPr id="2229" name="Offering E"/>
          <p:cNvSpPr txBox="1"/>
          <p:nvPr/>
        </p:nvSpPr>
        <p:spPr>
          <a:xfrm>
            <a:off x="4260813" y="6075128"/>
            <a:ext cx="1145566" cy="254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 algn="l" defTabSz="914400">
              <a:defRPr>
                <a:uFill>
                  <a:solidFill>
                    <a:srgbClr val="000000"/>
                  </a:solidFill>
                </a:uFill>
              </a:defRPr>
            </a:lvl1pPr>
          </a:lstStyle>
          <a:p>
            <a:pPr>
              <a:defRPr b="1"/>
            </a:pPr>
            <a:r>
              <a:rPr b="0"/>
              <a:t>Offering E</a:t>
            </a:r>
          </a:p>
        </p:txBody>
      </p:sp>
      <p:sp>
        <p:nvSpPr>
          <p:cNvPr id="2230" name="Offering C"/>
          <p:cNvSpPr txBox="1"/>
          <p:nvPr/>
        </p:nvSpPr>
        <p:spPr>
          <a:xfrm>
            <a:off x="5902019" y="5077411"/>
            <a:ext cx="1232762" cy="254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 algn="l" defTabSz="914400">
              <a:defRPr>
                <a:uFill>
                  <a:solidFill>
                    <a:srgbClr val="000000"/>
                  </a:solidFill>
                </a:uFill>
              </a:defRPr>
            </a:lvl1pPr>
          </a:lstStyle>
          <a:p>
            <a:pPr>
              <a:defRPr b="1"/>
            </a:pPr>
            <a:r>
              <a:rPr b="0"/>
              <a:t>Offering C</a:t>
            </a:r>
          </a:p>
        </p:txBody>
      </p:sp>
      <p:sp>
        <p:nvSpPr>
          <p:cNvPr id="2231" name="Offering D"/>
          <p:cNvSpPr txBox="1"/>
          <p:nvPr/>
        </p:nvSpPr>
        <p:spPr>
          <a:xfrm>
            <a:off x="6423422" y="6383827"/>
            <a:ext cx="1145567" cy="254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 algn="l" defTabSz="914400">
              <a:defRPr>
                <a:uFill>
                  <a:solidFill>
                    <a:srgbClr val="000000"/>
                  </a:solidFill>
                </a:uFill>
              </a:defRPr>
            </a:lvl1pPr>
          </a:lstStyle>
          <a:p>
            <a:pPr>
              <a:defRPr b="1"/>
            </a:pPr>
            <a:r>
              <a:rPr b="0"/>
              <a:t>Offering D</a:t>
            </a:r>
          </a:p>
        </p:txBody>
      </p:sp>
      <p:sp>
        <p:nvSpPr>
          <p:cNvPr id="2232" name="Offering B"/>
          <p:cNvSpPr txBox="1"/>
          <p:nvPr/>
        </p:nvSpPr>
        <p:spPr>
          <a:xfrm>
            <a:off x="4407055" y="4699126"/>
            <a:ext cx="1143057" cy="254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 algn="l" defTabSz="914400">
              <a:defRPr>
                <a:uFill>
                  <a:solidFill>
                    <a:srgbClr val="000000"/>
                  </a:solidFill>
                </a:uFill>
              </a:defRPr>
            </a:lvl1pPr>
          </a:lstStyle>
          <a:p>
            <a:pPr>
              <a:defRPr b="1"/>
            </a:pPr>
            <a:r>
              <a:rPr b="0"/>
              <a:t>Offering B</a:t>
            </a:r>
          </a:p>
        </p:txBody>
      </p:sp>
      <p:sp>
        <p:nvSpPr>
          <p:cNvPr id="2233" name="Line"/>
          <p:cNvSpPr/>
          <p:nvPr/>
        </p:nvSpPr>
        <p:spPr>
          <a:xfrm flipV="1">
            <a:off x="5745115" y="4165445"/>
            <a:ext cx="1" cy="2821744"/>
          </a:xfrm>
          <a:prstGeom prst="line">
            <a:avLst/>
          </a:prstGeom>
          <a:ln w="12700">
            <a:solidFill>
              <a:srgbClr val="000000"/>
            </a:solidFill>
            <a:miter lim="400000"/>
            <a:tailEnd type="stealth"/>
          </a:ln>
        </p:spPr>
        <p:txBody>
          <a:bodyPr lIns="0" tIns="0" rIns="0" bIns="0"/>
          <a:lstStyle/>
          <a:p>
            <a:pPr algn="l" defTabSz="457200">
              <a:defRPr sz="2800"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2234" name="Line"/>
          <p:cNvSpPr/>
          <p:nvPr/>
        </p:nvSpPr>
        <p:spPr>
          <a:xfrm>
            <a:off x="3989235" y="5684286"/>
            <a:ext cx="3724688" cy="1"/>
          </a:xfrm>
          <a:prstGeom prst="line">
            <a:avLst/>
          </a:prstGeom>
          <a:ln w="12700">
            <a:solidFill>
              <a:srgbClr val="000000"/>
            </a:solidFill>
            <a:miter lim="400000"/>
            <a:tailEnd type="stealth"/>
          </a:ln>
        </p:spPr>
        <p:txBody>
          <a:bodyPr lIns="0" tIns="0" rIns="0" bIns="0"/>
          <a:lstStyle/>
          <a:p>
            <a:pPr algn="l" defTabSz="457200">
              <a:defRPr sz="2800"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2235" name="Circle"/>
          <p:cNvSpPr/>
          <p:nvPr/>
        </p:nvSpPr>
        <p:spPr>
          <a:xfrm>
            <a:off x="6395699" y="4218806"/>
            <a:ext cx="152899" cy="152662"/>
          </a:xfrm>
          <a:prstGeom prst="ellipse">
            <a:avLst/>
          </a:prstGeom>
          <a:solidFill>
            <a:srgbClr val="FFA400"/>
          </a:solidFill>
          <a:ln>
            <a:solidFill>
              <a:srgbClr val="000000"/>
            </a:solidFill>
            <a:miter lim="400000"/>
          </a:ln>
        </p:spPr>
        <p:txBody>
          <a:bodyPr lIns="38100" tIns="38100" rIns="38100" bIns="38100"/>
          <a:lstStyle/>
          <a:p>
            <a:pPr algn="l" defTabSz="914400">
              <a:buClr>
                <a:srgbClr val="000000"/>
              </a:buClr>
              <a:defRPr sz="2400" b="1">
                <a:uFill>
                  <a:solidFill>
                    <a:srgbClr val="000000"/>
                  </a:solidFill>
                </a:uFill>
                <a:latin typeface="Tahoma"/>
                <a:ea typeface="Tahoma"/>
                <a:cs typeface="Tahoma"/>
                <a:sym typeface="Tahoma"/>
              </a:defRPr>
            </a:pPr>
            <a:endParaRPr/>
          </a:p>
        </p:txBody>
      </p:sp>
      <p:sp>
        <p:nvSpPr>
          <p:cNvPr id="2236" name="Circle"/>
          <p:cNvSpPr/>
          <p:nvPr/>
        </p:nvSpPr>
        <p:spPr>
          <a:xfrm>
            <a:off x="6147887" y="6434497"/>
            <a:ext cx="152899" cy="152662"/>
          </a:xfrm>
          <a:prstGeom prst="ellipse">
            <a:avLst/>
          </a:prstGeom>
          <a:solidFill>
            <a:srgbClr val="FFA400"/>
          </a:solidFill>
          <a:ln>
            <a:solidFill>
              <a:srgbClr val="000000"/>
            </a:solidFill>
            <a:miter lim="400000"/>
          </a:ln>
        </p:spPr>
        <p:txBody>
          <a:bodyPr lIns="38100" tIns="38100" rIns="38100" bIns="38100"/>
          <a:lstStyle/>
          <a:p>
            <a:pPr algn="l" defTabSz="914400">
              <a:buClr>
                <a:srgbClr val="000000"/>
              </a:buClr>
              <a:defRPr sz="2400" b="1">
                <a:uFill>
                  <a:solidFill>
                    <a:srgbClr val="000000"/>
                  </a:solidFill>
                </a:uFill>
                <a:latin typeface="Tahoma"/>
                <a:ea typeface="Tahoma"/>
                <a:cs typeface="Tahoma"/>
                <a:sym typeface="Tahoma"/>
              </a:defRPr>
            </a:pPr>
            <a:endParaRPr/>
          </a:p>
        </p:txBody>
      </p:sp>
      <p:sp>
        <p:nvSpPr>
          <p:cNvPr id="2237" name="Circle"/>
          <p:cNvSpPr/>
          <p:nvPr/>
        </p:nvSpPr>
        <p:spPr>
          <a:xfrm>
            <a:off x="5347249" y="6144978"/>
            <a:ext cx="152899" cy="152662"/>
          </a:xfrm>
          <a:prstGeom prst="ellipse">
            <a:avLst/>
          </a:prstGeom>
          <a:solidFill>
            <a:srgbClr val="FFA400"/>
          </a:solidFill>
          <a:ln>
            <a:solidFill>
              <a:srgbClr val="000000"/>
            </a:solidFill>
            <a:miter lim="400000"/>
          </a:ln>
        </p:spPr>
        <p:txBody>
          <a:bodyPr lIns="38100" tIns="38100" rIns="38100" bIns="38100"/>
          <a:lstStyle/>
          <a:p>
            <a:pPr algn="l" defTabSz="914400">
              <a:buClr>
                <a:srgbClr val="000000"/>
              </a:buClr>
              <a:defRPr sz="2400" b="1">
                <a:uFill>
                  <a:solidFill>
                    <a:srgbClr val="000000"/>
                  </a:solidFill>
                </a:uFill>
                <a:latin typeface="Tahoma"/>
                <a:ea typeface="Tahoma"/>
                <a:cs typeface="Tahoma"/>
                <a:sym typeface="Tahoma"/>
              </a:defRPr>
            </a:pPr>
            <a:endParaRPr/>
          </a:p>
        </p:txBody>
      </p:sp>
      <p:sp>
        <p:nvSpPr>
          <p:cNvPr id="2238" name="Circle"/>
          <p:cNvSpPr/>
          <p:nvPr/>
        </p:nvSpPr>
        <p:spPr>
          <a:xfrm>
            <a:off x="4156484" y="4753162"/>
            <a:ext cx="152899" cy="152662"/>
          </a:xfrm>
          <a:prstGeom prst="ellipse">
            <a:avLst/>
          </a:prstGeom>
          <a:solidFill>
            <a:srgbClr val="FFA400"/>
          </a:solidFill>
          <a:ln>
            <a:solidFill>
              <a:srgbClr val="000000"/>
            </a:solidFill>
            <a:miter lim="400000"/>
          </a:ln>
        </p:spPr>
        <p:txBody>
          <a:bodyPr lIns="38100" tIns="38100" rIns="38100" bIns="38100"/>
          <a:lstStyle/>
          <a:p>
            <a:pPr algn="l" defTabSz="914400">
              <a:buClr>
                <a:srgbClr val="000000"/>
              </a:buClr>
              <a:defRPr sz="2400" b="1">
                <a:uFill>
                  <a:solidFill>
                    <a:srgbClr val="000000"/>
                  </a:solidFill>
                </a:uFill>
                <a:latin typeface="Tahoma"/>
                <a:ea typeface="Tahoma"/>
                <a:cs typeface="Tahoma"/>
                <a:sym typeface="Tahoma"/>
              </a:defRPr>
            </a:pPr>
            <a:endParaRPr/>
          </a:p>
        </p:txBody>
      </p:sp>
      <p:sp>
        <p:nvSpPr>
          <p:cNvPr id="2239" name="Circle"/>
          <p:cNvSpPr/>
          <p:nvPr/>
        </p:nvSpPr>
        <p:spPr>
          <a:xfrm>
            <a:off x="7042066" y="5140781"/>
            <a:ext cx="152899" cy="152662"/>
          </a:xfrm>
          <a:prstGeom prst="ellipse">
            <a:avLst/>
          </a:prstGeom>
          <a:solidFill>
            <a:srgbClr val="FFA400"/>
          </a:solidFill>
          <a:ln>
            <a:solidFill>
              <a:srgbClr val="000000"/>
            </a:solidFill>
            <a:miter lim="400000"/>
          </a:ln>
        </p:spPr>
        <p:txBody>
          <a:bodyPr lIns="38100" tIns="38100" rIns="38100" bIns="38100"/>
          <a:lstStyle/>
          <a:p>
            <a:pPr algn="l" defTabSz="914400">
              <a:buClr>
                <a:srgbClr val="000000"/>
              </a:buClr>
              <a:defRPr sz="2400" b="1">
                <a:uFill>
                  <a:solidFill>
                    <a:srgbClr val="000000"/>
                  </a:solidFill>
                </a:uFill>
                <a:latin typeface="Tahoma"/>
                <a:ea typeface="Tahoma"/>
                <a:cs typeface="Tahoma"/>
                <a:sym typeface="Tahoma"/>
              </a:defRPr>
            </a:pPr>
            <a:endParaRPr/>
          </a:p>
        </p:txBody>
      </p:sp>
    </p:spTree>
  </p:cSld>
  <p:clrMapOvr>
    <a:masterClrMapping/>
  </p:clrMapOvr>
  <p:transition spd="med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1" name="Line"/>
          <p:cNvSpPr/>
          <p:nvPr/>
        </p:nvSpPr>
        <p:spPr>
          <a:xfrm>
            <a:off x="243959" y="1131974"/>
            <a:ext cx="12484380" cy="2259"/>
          </a:xfrm>
          <a:prstGeom prst="line">
            <a:avLst/>
          </a:prstGeom>
          <a:solidFill>
            <a:srgbClr val="00E6B7"/>
          </a:solidFill>
          <a:ln w="635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242" name="Figure 11. Blue Ocean Strategy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Figure 11. Blue Ocean Strategy</a:t>
            </a:r>
          </a:p>
        </p:txBody>
      </p:sp>
      <p:sp>
        <p:nvSpPr>
          <p:cNvPr id="2243" name="Focus on differentiation or low cost"/>
          <p:cNvSpPr/>
          <p:nvPr/>
        </p:nvSpPr>
        <p:spPr>
          <a:xfrm>
            <a:off x="2722331" y="5822408"/>
            <a:ext cx="3686807" cy="319208"/>
          </a:xfrm>
          <a:prstGeom prst="roundRect">
            <a:avLst>
              <a:gd name="adj" fmla="val 37399"/>
            </a:avLst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 algn="l">
              <a:lnSpc>
                <a:spcPct val="90000"/>
              </a:lnSpc>
            </a:lvl1pPr>
          </a:lstStyle>
          <a:p>
            <a:r>
              <a:t>Focus on differentiation or low cost </a:t>
            </a:r>
          </a:p>
        </p:txBody>
      </p:sp>
      <p:sp>
        <p:nvSpPr>
          <p:cNvPr id="2244" name="Improve the value-cost tradeoff"/>
          <p:cNvSpPr/>
          <p:nvPr/>
        </p:nvSpPr>
        <p:spPr>
          <a:xfrm>
            <a:off x="2722331" y="5488985"/>
            <a:ext cx="3686807" cy="319208"/>
          </a:xfrm>
          <a:prstGeom prst="roundRect">
            <a:avLst>
              <a:gd name="adj" fmla="val 37399"/>
            </a:avLst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 algn="l">
              <a:lnSpc>
                <a:spcPct val="90000"/>
              </a:lnSpc>
            </a:lvl1pPr>
          </a:lstStyle>
          <a:p>
            <a:r>
              <a:t>Improve the value-cost tradeoff </a:t>
            </a:r>
          </a:p>
        </p:txBody>
      </p:sp>
      <p:sp>
        <p:nvSpPr>
          <p:cNvPr id="2245" name="Beat the competition"/>
          <p:cNvSpPr/>
          <p:nvPr/>
        </p:nvSpPr>
        <p:spPr>
          <a:xfrm>
            <a:off x="2722331" y="5155562"/>
            <a:ext cx="3686807" cy="319208"/>
          </a:xfrm>
          <a:prstGeom prst="roundRect">
            <a:avLst>
              <a:gd name="adj" fmla="val 37399"/>
            </a:avLst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 algn="l">
              <a:lnSpc>
                <a:spcPct val="90000"/>
              </a:lnSpc>
            </a:lvl1pPr>
          </a:lstStyle>
          <a:p>
            <a:r>
              <a:t>Beat the competition</a:t>
            </a:r>
          </a:p>
        </p:txBody>
      </p:sp>
      <p:sp>
        <p:nvSpPr>
          <p:cNvPr id="2246" name="Fulfill existing demand"/>
          <p:cNvSpPr/>
          <p:nvPr/>
        </p:nvSpPr>
        <p:spPr>
          <a:xfrm>
            <a:off x="2722331" y="4822139"/>
            <a:ext cx="3686807" cy="319207"/>
          </a:xfrm>
          <a:prstGeom prst="roundRect">
            <a:avLst>
              <a:gd name="adj" fmla="val 37399"/>
            </a:avLst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 algn="l">
              <a:lnSpc>
                <a:spcPct val="90000"/>
              </a:lnSpc>
            </a:lvl1pPr>
          </a:lstStyle>
          <a:p>
            <a:r>
              <a:t>Fulfill existing demand</a:t>
            </a:r>
          </a:p>
        </p:txBody>
      </p:sp>
      <p:sp>
        <p:nvSpPr>
          <p:cNvPr id="2247" name="Compete in existing markets"/>
          <p:cNvSpPr/>
          <p:nvPr/>
        </p:nvSpPr>
        <p:spPr>
          <a:xfrm>
            <a:off x="2722331" y="4488716"/>
            <a:ext cx="3686807" cy="319207"/>
          </a:xfrm>
          <a:prstGeom prst="roundRect">
            <a:avLst>
              <a:gd name="adj" fmla="val 37399"/>
            </a:avLst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 algn="l">
              <a:lnSpc>
                <a:spcPct val="90000"/>
              </a:lnSpc>
            </a:lvl1pPr>
          </a:lstStyle>
          <a:p>
            <a:r>
              <a:t>Compete in existing markets</a:t>
            </a:r>
          </a:p>
        </p:txBody>
      </p:sp>
      <p:sp>
        <p:nvSpPr>
          <p:cNvPr id="2248" name="Achieve differentiation at low cost"/>
          <p:cNvSpPr/>
          <p:nvPr/>
        </p:nvSpPr>
        <p:spPr>
          <a:xfrm>
            <a:off x="6455962" y="5822408"/>
            <a:ext cx="3686807" cy="319208"/>
          </a:xfrm>
          <a:prstGeom prst="roundRect">
            <a:avLst>
              <a:gd name="adj" fmla="val 37399"/>
            </a:avLst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 algn="l">
              <a:lnSpc>
                <a:spcPct val="90000"/>
              </a:lnSpc>
            </a:lvl1pPr>
          </a:lstStyle>
          <a:p>
            <a:r>
              <a:t>Achieve differentiation at low cost </a:t>
            </a:r>
          </a:p>
        </p:txBody>
      </p:sp>
      <p:sp>
        <p:nvSpPr>
          <p:cNvPr id="2249" name="Redefine the value-cost tradeoff"/>
          <p:cNvSpPr/>
          <p:nvPr/>
        </p:nvSpPr>
        <p:spPr>
          <a:xfrm>
            <a:off x="6455962" y="5488985"/>
            <a:ext cx="3686807" cy="319208"/>
          </a:xfrm>
          <a:prstGeom prst="roundRect">
            <a:avLst>
              <a:gd name="adj" fmla="val 37399"/>
            </a:avLst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 algn="l">
              <a:lnSpc>
                <a:spcPct val="90000"/>
              </a:lnSpc>
            </a:lvl1pPr>
          </a:lstStyle>
          <a:p>
            <a:r>
              <a:t>Redefine the value-cost tradeoff </a:t>
            </a:r>
          </a:p>
        </p:txBody>
      </p:sp>
      <p:sp>
        <p:nvSpPr>
          <p:cNvPr id="2250" name="Make the competition irrelevant"/>
          <p:cNvSpPr/>
          <p:nvPr/>
        </p:nvSpPr>
        <p:spPr>
          <a:xfrm>
            <a:off x="6455962" y="5155562"/>
            <a:ext cx="3686807" cy="319208"/>
          </a:xfrm>
          <a:prstGeom prst="roundRect">
            <a:avLst>
              <a:gd name="adj" fmla="val 37399"/>
            </a:avLst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 algn="l">
              <a:lnSpc>
                <a:spcPct val="90000"/>
              </a:lnSpc>
            </a:lvl1pPr>
          </a:lstStyle>
          <a:p>
            <a:r>
              <a:t>Make the competition irrelevant</a:t>
            </a:r>
          </a:p>
        </p:txBody>
      </p:sp>
      <p:sp>
        <p:nvSpPr>
          <p:cNvPr id="2251" name="Create new demand"/>
          <p:cNvSpPr/>
          <p:nvPr/>
        </p:nvSpPr>
        <p:spPr>
          <a:xfrm>
            <a:off x="6455962" y="4822139"/>
            <a:ext cx="3686807" cy="319207"/>
          </a:xfrm>
          <a:prstGeom prst="roundRect">
            <a:avLst>
              <a:gd name="adj" fmla="val 37399"/>
            </a:avLst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 algn="l">
              <a:lnSpc>
                <a:spcPct val="90000"/>
              </a:lnSpc>
            </a:lvl1pPr>
          </a:lstStyle>
          <a:p>
            <a:r>
              <a:t>Create new demand</a:t>
            </a:r>
          </a:p>
        </p:txBody>
      </p:sp>
      <p:sp>
        <p:nvSpPr>
          <p:cNvPr id="2252" name="Create uncontested markets"/>
          <p:cNvSpPr/>
          <p:nvPr/>
        </p:nvSpPr>
        <p:spPr>
          <a:xfrm>
            <a:off x="6455962" y="4488716"/>
            <a:ext cx="3686807" cy="319207"/>
          </a:xfrm>
          <a:prstGeom prst="roundRect">
            <a:avLst>
              <a:gd name="adj" fmla="val 37399"/>
            </a:avLst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 algn="l">
              <a:lnSpc>
                <a:spcPct val="90000"/>
              </a:lnSpc>
            </a:lvl1pPr>
          </a:lstStyle>
          <a:p>
            <a:r>
              <a:t>Create uncontested markets</a:t>
            </a:r>
          </a:p>
        </p:txBody>
      </p:sp>
      <p:sp>
        <p:nvSpPr>
          <p:cNvPr id="2253" name="Rounded Rectangle"/>
          <p:cNvSpPr/>
          <p:nvPr/>
        </p:nvSpPr>
        <p:spPr>
          <a:xfrm>
            <a:off x="2659842" y="4320306"/>
            <a:ext cx="3608586" cy="1884762"/>
          </a:xfrm>
          <a:prstGeom prst="roundRect">
            <a:avLst>
              <a:gd name="adj" fmla="val 6229"/>
            </a:avLst>
          </a:prstGeom>
          <a:ln w="12700">
            <a:solidFill>
              <a:srgbClr val="000000"/>
            </a:solidFill>
            <a:custDash>
              <a:ds d="200000" sp="200000"/>
            </a:custDash>
            <a:miter lim="400000"/>
          </a:ln>
        </p:spPr>
        <p:txBody>
          <a:bodyPr lIns="0" tIns="0" rIns="0" bIns="0" anchor="ctr"/>
          <a:lstStyle/>
          <a:p>
            <a:pPr>
              <a:lnSpc>
                <a:spcPct val="80000"/>
              </a:lnSpc>
            </a:pPr>
            <a:endParaRPr/>
          </a:p>
        </p:txBody>
      </p:sp>
      <p:sp>
        <p:nvSpPr>
          <p:cNvPr id="2254" name="Red Ocean Strategy"/>
          <p:cNvSpPr txBox="1"/>
          <p:nvPr/>
        </p:nvSpPr>
        <p:spPr>
          <a:xfrm>
            <a:off x="3407027" y="4152604"/>
            <a:ext cx="2266615" cy="313959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 defTabSz="914400">
              <a:lnSpc>
                <a:spcPct val="80000"/>
              </a:lnSpc>
              <a:buClr>
                <a:srgbClr val="000000"/>
              </a:buClr>
              <a:buFont typeface="Century Gothic"/>
              <a:defRPr>
                <a:uFill>
                  <a:solidFill>
                    <a:srgbClr val="000000"/>
                  </a:solidFill>
                </a:uFill>
              </a:defRPr>
            </a:lvl1pPr>
          </a:lstStyle>
          <a:p>
            <a:r>
              <a:rPr dirty="0"/>
              <a:t>Red Ocean Strategy</a:t>
            </a:r>
          </a:p>
        </p:txBody>
      </p:sp>
      <p:sp>
        <p:nvSpPr>
          <p:cNvPr id="2255" name="Circle"/>
          <p:cNvSpPr/>
          <p:nvPr/>
        </p:nvSpPr>
        <p:spPr>
          <a:xfrm>
            <a:off x="3292423" y="4247226"/>
            <a:ext cx="152899" cy="152662"/>
          </a:xfrm>
          <a:prstGeom prst="ellipse">
            <a:avLst/>
          </a:prstGeom>
          <a:solidFill>
            <a:srgbClr val="FF2600"/>
          </a:solidFill>
          <a:ln w="6350">
            <a:solidFill>
              <a:srgbClr val="000000"/>
            </a:solidFill>
            <a:miter lim="400000"/>
          </a:ln>
        </p:spPr>
        <p:txBody>
          <a:bodyPr lIns="38100" tIns="38100" rIns="38100" bIns="38100"/>
          <a:lstStyle/>
          <a:p>
            <a:pPr algn="l" defTabSz="914400">
              <a:buClr>
                <a:srgbClr val="000000"/>
              </a:buClr>
              <a:defRPr sz="2400" b="1">
                <a:uFill>
                  <a:solidFill>
                    <a:srgbClr val="000000"/>
                  </a:solidFill>
                </a:uFill>
                <a:latin typeface="Tahoma"/>
                <a:ea typeface="Tahoma"/>
                <a:cs typeface="Tahoma"/>
                <a:sym typeface="Tahoma"/>
              </a:defRPr>
            </a:pPr>
            <a:endParaRPr/>
          </a:p>
        </p:txBody>
      </p:sp>
      <p:sp>
        <p:nvSpPr>
          <p:cNvPr id="2256" name="Rounded Rectangle"/>
          <p:cNvSpPr/>
          <p:nvPr/>
        </p:nvSpPr>
        <p:spPr>
          <a:xfrm>
            <a:off x="6393472" y="4320306"/>
            <a:ext cx="3608586" cy="1884762"/>
          </a:xfrm>
          <a:prstGeom prst="roundRect">
            <a:avLst>
              <a:gd name="adj" fmla="val 6229"/>
            </a:avLst>
          </a:prstGeom>
          <a:ln w="12700">
            <a:solidFill>
              <a:srgbClr val="000000"/>
            </a:solidFill>
            <a:custDash>
              <a:ds d="200000" sp="200000"/>
            </a:custDash>
            <a:miter lim="400000"/>
          </a:ln>
        </p:spPr>
        <p:txBody>
          <a:bodyPr lIns="0" tIns="0" rIns="0" bIns="0" anchor="ctr"/>
          <a:lstStyle/>
          <a:p>
            <a:pPr>
              <a:lnSpc>
                <a:spcPct val="80000"/>
              </a:lnSpc>
            </a:pPr>
            <a:endParaRPr/>
          </a:p>
        </p:txBody>
      </p:sp>
      <p:sp>
        <p:nvSpPr>
          <p:cNvPr id="2257" name="Blue Ocean Strategy"/>
          <p:cNvSpPr txBox="1"/>
          <p:nvPr/>
        </p:nvSpPr>
        <p:spPr>
          <a:xfrm>
            <a:off x="7140657" y="4152604"/>
            <a:ext cx="2266616" cy="313959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 defTabSz="914400">
              <a:lnSpc>
                <a:spcPct val="80000"/>
              </a:lnSpc>
              <a:buClr>
                <a:srgbClr val="000000"/>
              </a:buClr>
              <a:buFont typeface="Century Gothic"/>
              <a:defRPr>
                <a:uFill>
                  <a:solidFill>
                    <a:srgbClr val="000000"/>
                  </a:solidFill>
                </a:uFill>
              </a:defRPr>
            </a:lvl1pPr>
          </a:lstStyle>
          <a:p>
            <a:r>
              <a:t>Blue Ocean Strategy</a:t>
            </a:r>
          </a:p>
        </p:txBody>
      </p:sp>
      <p:sp>
        <p:nvSpPr>
          <p:cNvPr id="2258" name="Circle"/>
          <p:cNvSpPr/>
          <p:nvPr/>
        </p:nvSpPr>
        <p:spPr>
          <a:xfrm>
            <a:off x="7013353" y="4247226"/>
            <a:ext cx="152899" cy="152662"/>
          </a:xfrm>
          <a:prstGeom prst="ellipse">
            <a:avLst/>
          </a:prstGeom>
          <a:solidFill>
            <a:schemeClr val="accent1">
              <a:hueOff val="71527"/>
              <a:satOff val="-27511"/>
              <a:lumOff val="32816"/>
            </a:schemeClr>
          </a:solidFill>
          <a:ln w="6350">
            <a:solidFill>
              <a:srgbClr val="000000"/>
            </a:solidFill>
            <a:miter lim="400000"/>
          </a:ln>
        </p:spPr>
        <p:txBody>
          <a:bodyPr lIns="38100" tIns="38100" rIns="38100" bIns="38100"/>
          <a:lstStyle/>
          <a:p>
            <a:pPr algn="l" defTabSz="914400">
              <a:buClr>
                <a:srgbClr val="000000"/>
              </a:buClr>
              <a:defRPr sz="2400" b="1">
                <a:uFill>
                  <a:solidFill>
                    <a:srgbClr val="000000"/>
                  </a:solidFill>
                </a:uFill>
                <a:latin typeface="Tahoma"/>
                <a:ea typeface="Tahoma"/>
                <a:cs typeface="Tahoma"/>
                <a:sym typeface="Tahoma"/>
              </a:defRPr>
            </a:pPr>
            <a:endParaRPr/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Line"/>
          <p:cNvSpPr/>
          <p:nvPr/>
        </p:nvSpPr>
        <p:spPr>
          <a:xfrm>
            <a:off x="243959" y="4546844"/>
            <a:ext cx="12484380" cy="2261"/>
          </a:xfrm>
          <a:prstGeom prst="line">
            <a:avLst/>
          </a:prstGeom>
          <a:solidFill>
            <a:srgbClr val="00E6B7"/>
          </a:solidFill>
          <a:ln w="635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61" name="Part I: Core Marketing Concepts and Frameworks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/>
              <a:t>Part I</a:t>
            </a:r>
            <a:r>
              <a:rPr lang="en-US" dirty="0"/>
              <a:t>II</a:t>
            </a:r>
            <a:r>
              <a:rPr dirty="0"/>
              <a:t>: </a:t>
            </a:r>
            <a:r>
              <a:rPr lang="en-US" dirty="0"/>
              <a:t>Developing a Marketing Strategy</a:t>
            </a:r>
            <a:endParaRPr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F5FBB2B-5F73-7D4F-A567-067307D747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85722" y="5869173"/>
            <a:ext cx="5073379" cy="2870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9735438"/>
      </p:ext>
    </p:extLst>
  </p:cSld>
  <p:clrMapOvr>
    <a:masterClrMapping/>
  </p:clrMapOvr>
  <p:transition spd="med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0" name="Line"/>
          <p:cNvSpPr/>
          <p:nvPr/>
        </p:nvSpPr>
        <p:spPr>
          <a:xfrm>
            <a:off x="243959" y="4546844"/>
            <a:ext cx="12484380" cy="2261"/>
          </a:xfrm>
          <a:prstGeom prst="line">
            <a:avLst/>
          </a:prstGeom>
          <a:solidFill>
            <a:srgbClr val="00E6B7"/>
          </a:solidFill>
          <a:ln w="635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261" name="Chapter 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Chapter 8</a:t>
            </a:r>
          </a:p>
        </p:txBody>
      </p:sp>
      <p:sp>
        <p:nvSpPr>
          <p:cNvPr id="2262" name="Creating Company Value"/>
          <p:cNvSpPr txBox="1">
            <a:spLocks noGrp="1"/>
          </p:cNvSpPr>
          <p:nvPr>
            <p:ph type="body" sz="half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Creating Company Value</a:t>
            </a:r>
          </a:p>
        </p:txBody>
      </p:sp>
    </p:spTree>
  </p:cSld>
  <p:clrMapOvr>
    <a:masterClrMapping/>
  </p:clrMapOvr>
  <p:transition spd="med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4" name="Line"/>
          <p:cNvSpPr/>
          <p:nvPr/>
        </p:nvSpPr>
        <p:spPr>
          <a:xfrm>
            <a:off x="243959" y="1131974"/>
            <a:ext cx="12484380" cy="2259"/>
          </a:xfrm>
          <a:prstGeom prst="line">
            <a:avLst/>
          </a:prstGeom>
          <a:solidFill>
            <a:srgbClr val="00E6B7"/>
          </a:solidFill>
          <a:ln w="635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265" name="Figure 1. Dimensions of Company Valu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3400"/>
            </a:lvl1pPr>
          </a:lstStyle>
          <a:p>
            <a:r>
              <a:t>Figure 1. Dimensions of Company Value</a:t>
            </a:r>
          </a:p>
        </p:txBody>
      </p:sp>
      <p:sp>
        <p:nvSpPr>
          <p:cNvPr id="2266" name="Oval"/>
          <p:cNvSpPr/>
          <p:nvPr/>
        </p:nvSpPr>
        <p:spPr>
          <a:xfrm>
            <a:off x="6783196" y="5033694"/>
            <a:ext cx="1508172" cy="733139"/>
          </a:xfrm>
          <a:prstGeom prst="ellipse">
            <a:avLst/>
          </a:prstGeom>
          <a:solidFill>
            <a:srgbClr val="FFD67E"/>
          </a:solidFill>
          <a:ln>
            <a:solidFill>
              <a:srgbClr val="000000"/>
            </a:solidFill>
            <a:miter lim="400000"/>
          </a:ln>
        </p:spPr>
        <p:txBody>
          <a:bodyPr lIns="38100" tIns="38100" rIns="38100" bIns="38100"/>
          <a:lstStyle/>
          <a:p>
            <a:pPr algn="l" defTabSz="914400">
              <a:buClr>
                <a:srgbClr val="000000"/>
              </a:buClr>
              <a:defRPr sz="2200" b="1">
                <a:uFill>
                  <a:solidFill>
                    <a:srgbClr val="000000"/>
                  </a:solidFill>
                </a:uFill>
                <a:latin typeface="Tahoma"/>
                <a:ea typeface="Tahoma"/>
                <a:cs typeface="Tahoma"/>
                <a:sym typeface="Tahoma"/>
              </a:defRPr>
            </a:pPr>
            <a:endParaRPr/>
          </a:p>
        </p:txBody>
      </p:sp>
      <p:sp>
        <p:nvSpPr>
          <p:cNvPr id="2267" name="Strategic  value"/>
          <p:cNvSpPr txBox="1"/>
          <p:nvPr/>
        </p:nvSpPr>
        <p:spPr>
          <a:xfrm>
            <a:off x="6808773" y="5170813"/>
            <a:ext cx="1468090" cy="5080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/>
          <a:p>
            <a:pPr defTabSz="914400">
              <a:lnSpc>
                <a:spcPct val="80000"/>
              </a:lnSpc>
              <a:buClr>
                <a:srgbClr val="000000"/>
              </a:buClr>
              <a:buFont typeface="Century Gothic"/>
              <a:defRPr>
                <a:uFill>
                  <a:solidFill>
                    <a:srgbClr val="FFFFFF"/>
                  </a:solidFill>
                </a:uFill>
              </a:defRPr>
            </a:pPr>
            <a:r>
              <a:rPr dirty="0"/>
              <a:t>Strategic </a:t>
            </a:r>
            <a:br>
              <a:rPr dirty="0"/>
            </a:br>
            <a:r>
              <a:rPr dirty="0"/>
              <a:t>value</a:t>
            </a:r>
          </a:p>
        </p:txBody>
      </p:sp>
      <p:sp>
        <p:nvSpPr>
          <p:cNvPr id="2268" name="Oval"/>
          <p:cNvSpPr/>
          <p:nvPr/>
        </p:nvSpPr>
        <p:spPr>
          <a:xfrm>
            <a:off x="6783196" y="3986767"/>
            <a:ext cx="1508172" cy="733139"/>
          </a:xfrm>
          <a:prstGeom prst="ellipse">
            <a:avLst/>
          </a:prstGeom>
          <a:solidFill>
            <a:srgbClr val="FFD67E"/>
          </a:solidFill>
          <a:ln>
            <a:solidFill>
              <a:srgbClr val="000000"/>
            </a:solidFill>
            <a:miter lim="400000"/>
          </a:ln>
        </p:spPr>
        <p:txBody>
          <a:bodyPr lIns="38100" tIns="38100" rIns="38100" bIns="38100"/>
          <a:lstStyle/>
          <a:p>
            <a:pPr algn="l" defTabSz="914400">
              <a:buClr>
                <a:srgbClr val="000000"/>
              </a:buClr>
              <a:defRPr sz="2200" b="1">
                <a:uFill>
                  <a:solidFill>
                    <a:srgbClr val="000000"/>
                  </a:solidFill>
                </a:uFill>
                <a:latin typeface="Tahoma"/>
                <a:ea typeface="Tahoma"/>
                <a:cs typeface="Tahoma"/>
                <a:sym typeface="Tahoma"/>
              </a:defRPr>
            </a:pPr>
            <a:endParaRPr/>
          </a:p>
        </p:txBody>
      </p:sp>
      <p:sp>
        <p:nvSpPr>
          <p:cNvPr id="2269" name="Monetary…"/>
          <p:cNvSpPr txBox="1"/>
          <p:nvPr/>
        </p:nvSpPr>
        <p:spPr>
          <a:xfrm>
            <a:off x="6808774" y="4088039"/>
            <a:ext cx="1468090" cy="549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/>
          <a:p>
            <a:pPr defTabSz="914400">
              <a:lnSpc>
                <a:spcPct val="80000"/>
              </a:lnSpc>
              <a:buClr>
                <a:srgbClr val="000000"/>
              </a:buClr>
              <a:buFont typeface="Century Gothic"/>
              <a:defRPr>
                <a:uFill>
                  <a:solidFill>
                    <a:srgbClr val="FFFFFF"/>
                  </a:solidFill>
                </a:uFill>
              </a:defRPr>
            </a:pPr>
            <a:r>
              <a:t>Monetary </a:t>
            </a:r>
          </a:p>
          <a:p>
            <a:pPr defTabSz="914400">
              <a:lnSpc>
                <a:spcPct val="80000"/>
              </a:lnSpc>
              <a:buClr>
                <a:srgbClr val="000000"/>
              </a:buClr>
              <a:buFont typeface="Century Gothic"/>
              <a:defRPr>
                <a:uFill>
                  <a:solidFill>
                    <a:srgbClr val="FFFFFF"/>
                  </a:solidFill>
                </a:uFill>
              </a:defRPr>
            </a:pPr>
            <a:r>
              <a:t>value</a:t>
            </a:r>
          </a:p>
        </p:txBody>
      </p:sp>
      <p:grpSp>
        <p:nvGrpSpPr>
          <p:cNvPr id="2272" name="Group"/>
          <p:cNvGrpSpPr/>
          <p:nvPr/>
        </p:nvGrpSpPr>
        <p:grpSpPr>
          <a:xfrm>
            <a:off x="4676168" y="4462593"/>
            <a:ext cx="1468091" cy="796832"/>
            <a:chOff x="63677" y="0"/>
            <a:chExt cx="1468089" cy="796831"/>
          </a:xfrm>
        </p:grpSpPr>
        <p:sp>
          <p:nvSpPr>
            <p:cNvPr id="2270" name="Oval"/>
            <p:cNvSpPr/>
            <p:nvPr/>
          </p:nvSpPr>
          <p:spPr>
            <a:xfrm>
              <a:off x="83252" y="0"/>
              <a:ext cx="1424919" cy="796832"/>
            </a:xfrm>
            <a:prstGeom prst="ellipse">
              <a:avLst/>
            </a:prstGeom>
            <a:solidFill>
              <a:schemeClr val="accent6">
                <a:hueOff val="-13368928"/>
                <a:satOff val="50343"/>
                <a:lumOff val="-1738"/>
              </a:schemeClr>
            </a:solidFill>
            <a:ln w="9525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38100" tIns="38100" rIns="38100" bIns="38100" numCol="1" anchor="t">
              <a:noAutofit/>
            </a:bodyPr>
            <a:lstStyle/>
            <a:p>
              <a:pPr algn="l" defTabSz="914400">
                <a:buClr>
                  <a:srgbClr val="000000"/>
                </a:buClr>
                <a:defRPr sz="2200" b="1">
                  <a:uFill>
                    <a:solidFill>
                      <a:srgbClr val="000000"/>
                    </a:solidFill>
                  </a:uFill>
                  <a:latin typeface="Tahoma"/>
                  <a:ea typeface="Tahoma"/>
                  <a:cs typeface="Tahoma"/>
                  <a:sym typeface="Tahoma"/>
                </a:defRPr>
              </a:pPr>
              <a:endParaRPr/>
            </a:p>
          </p:txBody>
        </p:sp>
        <p:sp>
          <p:nvSpPr>
            <p:cNvPr id="2271" name="Company…"/>
            <p:cNvSpPr txBox="1"/>
            <p:nvPr/>
          </p:nvSpPr>
          <p:spPr>
            <a:xfrm>
              <a:off x="63677" y="139372"/>
              <a:ext cx="1468090" cy="54913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noAutofit/>
            </a:bodyPr>
            <a:lstStyle/>
            <a:p>
              <a:pPr defTabSz="914400">
                <a:lnSpc>
                  <a:spcPct val="80000"/>
                </a:lnSpc>
                <a:buClr>
                  <a:srgbClr val="000000"/>
                </a:buClr>
                <a:buFont typeface="Century Gothic"/>
                <a:defRPr>
                  <a:uFill>
                    <a:solidFill>
                      <a:srgbClr val="FFFFFF"/>
                    </a:solidFill>
                  </a:uFill>
                </a:defRPr>
              </a:pPr>
              <a:r>
                <a:t>Company</a:t>
              </a:r>
            </a:p>
            <a:p>
              <a:pPr defTabSz="914400">
                <a:lnSpc>
                  <a:spcPct val="80000"/>
                </a:lnSpc>
                <a:buClr>
                  <a:srgbClr val="000000"/>
                </a:buClr>
                <a:buFont typeface="Century Gothic"/>
                <a:defRPr>
                  <a:uFill>
                    <a:solidFill>
                      <a:srgbClr val="FFFFFF"/>
                    </a:solidFill>
                  </a:uFill>
                </a:defRPr>
              </a:pPr>
              <a:r>
                <a:t>value</a:t>
              </a:r>
            </a:p>
          </p:txBody>
        </p:sp>
      </p:grpSp>
      <p:sp>
        <p:nvSpPr>
          <p:cNvPr id="2273" name="Arrow"/>
          <p:cNvSpPr/>
          <p:nvPr/>
        </p:nvSpPr>
        <p:spPr>
          <a:xfrm rot="19320000">
            <a:off x="6146291" y="4490790"/>
            <a:ext cx="632836" cy="234382"/>
          </a:xfrm>
          <a:prstGeom prst="rightArrow">
            <a:avLst>
              <a:gd name="adj1" fmla="val 32944"/>
              <a:gd name="adj2" fmla="val 34712"/>
            </a:avLst>
          </a:prstGeom>
          <a:solidFill>
            <a:srgbClr val="3D749D"/>
          </a:solidFill>
          <a:ln w="6350"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buClr>
                <a:srgbClr val="000000"/>
              </a:buClr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274" name="Arrow"/>
          <p:cNvSpPr/>
          <p:nvPr/>
        </p:nvSpPr>
        <p:spPr>
          <a:xfrm rot="2280000">
            <a:off x="6146291" y="4997783"/>
            <a:ext cx="632836" cy="234382"/>
          </a:xfrm>
          <a:prstGeom prst="rightArrow">
            <a:avLst>
              <a:gd name="adj1" fmla="val 32944"/>
              <a:gd name="adj2" fmla="val 34712"/>
            </a:avLst>
          </a:prstGeom>
          <a:solidFill>
            <a:srgbClr val="3D749D"/>
          </a:solidFill>
          <a:ln w="6350"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buClr>
                <a:srgbClr val="000000"/>
              </a:buClr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</p:spTree>
  </p:cSld>
  <p:clrMapOvr>
    <a:masterClrMapping/>
  </p:clrMapOvr>
  <p:transition spd="med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6" name="Line"/>
          <p:cNvSpPr/>
          <p:nvPr/>
        </p:nvSpPr>
        <p:spPr>
          <a:xfrm>
            <a:off x="243959" y="1131974"/>
            <a:ext cx="12484380" cy="2259"/>
          </a:xfrm>
          <a:prstGeom prst="line">
            <a:avLst/>
          </a:prstGeom>
          <a:solidFill>
            <a:srgbClr val="00E6B7"/>
          </a:solidFill>
          <a:ln w="635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277" name="Figure 2. The Key Profit Drivers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Figure 2. The Key Profit Drivers</a:t>
            </a:r>
          </a:p>
        </p:txBody>
      </p:sp>
      <p:sp>
        <p:nvSpPr>
          <p:cNvPr id="2278" name="Line"/>
          <p:cNvSpPr/>
          <p:nvPr/>
        </p:nvSpPr>
        <p:spPr>
          <a:xfrm>
            <a:off x="6295254" y="4770269"/>
            <a:ext cx="369661" cy="294755"/>
          </a:xfrm>
          <a:prstGeom prst="line">
            <a:avLst/>
          </a:prstGeom>
          <a:ln w="12700">
            <a:solidFill>
              <a:srgbClr val="000000"/>
            </a:solidFill>
            <a:miter lim="400000"/>
            <a:tailEnd type="stealth"/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279" name="Line"/>
          <p:cNvSpPr/>
          <p:nvPr/>
        </p:nvSpPr>
        <p:spPr>
          <a:xfrm flipV="1">
            <a:off x="6299256" y="4481353"/>
            <a:ext cx="369588" cy="292258"/>
          </a:xfrm>
          <a:prstGeom prst="line">
            <a:avLst/>
          </a:prstGeom>
          <a:ln w="12700">
            <a:solidFill>
              <a:srgbClr val="000000"/>
            </a:solidFill>
            <a:miter lim="400000"/>
            <a:tailEnd type="stealth"/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280" name="Line"/>
          <p:cNvSpPr/>
          <p:nvPr/>
        </p:nvSpPr>
        <p:spPr>
          <a:xfrm>
            <a:off x="6295254" y="6113901"/>
            <a:ext cx="369661" cy="294755"/>
          </a:xfrm>
          <a:prstGeom prst="line">
            <a:avLst/>
          </a:prstGeom>
          <a:ln w="12700">
            <a:solidFill>
              <a:srgbClr val="000000"/>
            </a:solidFill>
            <a:miter lim="400000"/>
            <a:tailEnd type="stealth"/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281" name="Line"/>
          <p:cNvSpPr/>
          <p:nvPr/>
        </p:nvSpPr>
        <p:spPr>
          <a:xfrm flipV="1">
            <a:off x="6299256" y="5824985"/>
            <a:ext cx="369588" cy="292258"/>
          </a:xfrm>
          <a:prstGeom prst="line">
            <a:avLst/>
          </a:prstGeom>
          <a:ln w="12700">
            <a:solidFill>
              <a:srgbClr val="000000"/>
            </a:solidFill>
            <a:miter lim="400000"/>
            <a:tailEnd type="stealth"/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282" name="Line"/>
          <p:cNvSpPr/>
          <p:nvPr/>
        </p:nvSpPr>
        <p:spPr>
          <a:xfrm>
            <a:off x="4558885" y="5432146"/>
            <a:ext cx="519046" cy="679665"/>
          </a:xfrm>
          <a:prstGeom prst="line">
            <a:avLst/>
          </a:prstGeom>
          <a:ln w="12700">
            <a:solidFill>
              <a:srgbClr val="000000"/>
            </a:solidFill>
            <a:miter lim="400000"/>
            <a:tailEnd type="stealth"/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283" name="Line"/>
          <p:cNvSpPr/>
          <p:nvPr/>
        </p:nvSpPr>
        <p:spPr>
          <a:xfrm flipV="1">
            <a:off x="4557297" y="4747798"/>
            <a:ext cx="520284" cy="687550"/>
          </a:xfrm>
          <a:prstGeom prst="line">
            <a:avLst/>
          </a:prstGeom>
          <a:ln w="12700">
            <a:solidFill>
              <a:srgbClr val="000000"/>
            </a:solidFill>
            <a:miter lim="400000"/>
            <a:tailEnd type="stealth"/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284" name="Profit"/>
          <p:cNvSpPr/>
          <p:nvPr/>
        </p:nvSpPr>
        <p:spPr>
          <a:xfrm>
            <a:off x="3363940" y="5188696"/>
            <a:ext cx="1193801" cy="482217"/>
          </a:xfrm>
          <a:prstGeom prst="roundRect">
            <a:avLst>
              <a:gd name="adj" fmla="val 20569"/>
            </a:avLst>
          </a:prstGeom>
          <a:solidFill>
            <a:schemeClr val="accent1">
              <a:hueOff val="71527"/>
              <a:satOff val="-27511"/>
              <a:lumOff val="32816"/>
            </a:schemeClr>
          </a:solidFill>
          <a:ln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38100" tIns="38100" rIns="38100" bIns="38100" anchor="ctr"/>
          <a:lstStyle>
            <a:lvl1pPr defTabSz="914400">
              <a:lnSpc>
                <a:spcPct val="90000"/>
              </a:lnSpc>
              <a:buClr>
                <a:srgbClr val="000000"/>
              </a:buClr>
              <a:defRPr>
                <a:uFill>
                  <a:solidFill>
                    <a:srgbClr val="000000"/>
                  </a:solidFill>
                </a:uFill>
              </a:defRPr>
            </a:lvl1pPr>
          </a:lstStyle>
          <a:p>
            <a:r>
              <a:t>Profit</a:t>
            </a:r>
          </a:p>
        </p:txBody>
      </p:sp>
      <p:sp>
        <p:nvSpPr>
          <p:cNvPr id="2285" name="Costs"/>
          <p:cNvSpPr/>
          <p:nvPr/>
        </p:nvSpPr>
        <p:spPr>
          <a:xfrm>
            <a:off x="5107848" y="5876911"/>
            <a:ext cx="1193801" cy="482217"/>
          </a:xfrm>
          <a:prstGeom prst="roundRect">
            <a:avLst>
              <a:gd name="adj" fmla="val 20569"/>
            </a:avLst>
          </a:prstGeom>
          <a:solidFill>
            <a:srgbClr val="FFD37D"/>
          </a:solidFill>
          <a:ln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38100" tIns="38100" rIns="38100" bIns="38100" anchor="ctr"/>
          <a:lstStyle>
            <a:lvl1pPr defTabSz="914400">
              <a:lnSpc>
                <a:spcPct val="90000"/>
              </a:lnSpc>
              <a:buClr>
                <a:srgbClr val="000000"/>
              </a:buClr>
              <a:defRPr>
                <a:uFill>
                  <a:solidFill>
                    <a:srgbClr val="000000"/>
                  </a:solidFill>
                </a:uFill>
              </a:defRPr>
            </a:lvl1pPr>
          </a:lstStyle>
          <a:p>
            <a:r>
              <a:t>Costs</a:t>
            </a:r>
          </a:p>
        </p:txBody>
      </p:sp>
      <p:sp>
        <p:nvSpPr>
          <p:cNvPr id="2286" name="Revenues"/>
          <p:cNvSpPr/>
          <p:nvPr/>
        </p:nvSpPr>
        <p:spPr>
          <a:xfrm>
            <a:off x="5107848" y="4535723"/>
            <a:ext cx="1193801" cy="482217"/>
          </a:xfrm>
          <a:prstGeom prst="roundRect">
            <a:avLst>
              <a:gd name="adj" fmla="val 20569"/>
            </a:avLst>
          </a:prstGeom>
          <a:solidFill>
            <a:srgbClr val="FFD37D"/>
          </a:solidFill>
          <a:ln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38100" tIns="38100" rIns="38100" bIns="38100" anchor="ctr"/>
          <a:lstStyle>
            <a:lvl1pPr defTabSz="914400">
              <a:lnSpc>
                <a:spcPct val="90000"/>
              </a:lnSpc>
              <a:buClr>
                <a:srgbClr val="000000"/>
              </a:buClr>
              <a:defRPr>
                <a:uFill>
                  <a:solidFill>
                    <a:srgbClr val="000000"/>
                  </a:solidFill>
                </a:uFill>
              </a:defRPr>
            </a:lvl1pPr>
          </a:lstStyle>
          <a:p>
            <a:r>
              <a:t>Revenues</a:t>
            </a:r>
          </a:p>
        </p:txBody>
      </p:sp>
      <p:grpSp>
        <p:nvGrpSpPr>
          <p:cNvPr id="2289" name="Group"/>
          <p:cNvGrpSpPr/>
          <p:nvPr/>
        </p:nvGrpSpPr>
        <p:grpSpPr>
          <a:xfrm>
            <a:off x="6693733" y="4246026"/>
            <a:ext cx="1551233" cy="1061610"/>
            <a:chOff x="0" y="0"/>
            <a:chExt cx="1551232" cy="1061608"/>
          </a:xfrm>
        </p:grpSpPr>
        <p:sp>
          <p:nvSpPr>
            <p:cNvPr id="2287" name="Sales volume"/>
            <p:cNvSpPr/>
            <p:nvPr/>
          </p:nvSpPr>
          <p:spPr>
            <a:xfrm>
              <a:off x="0" y="0"/>
              <a:ext cx="1549400" cy="482216"/>
            </a:xfrm>
            <a:prstGeom prst="roundRect">
              <a:avLst>
                <a:gd name="adj" fmla="val 20569"/>
              </a:avLst>
            </a:prstGeom>
            <a:solidFill>
              <a:srgbClr val="FFD37D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38100" tIns="38100" rIns="38100" bIns="38100" numCol="1" anchor="ctr">
              <a:noAutofit/>
            </a:bodyPr>
            <a:lstStyle>
              <a:lvl1pPr defTabSz="914400">
                <a:lnSpc>
                  <a:spcPct val="90000"/>
                </a:lnSpc>
                <a:buClr>
                  <a:srgbClr val="000000"/>
                </a:buClr>
                <a:defRPr>
                  <a:uFill>
                    <a:solidFill>
                      <a:srgbClr val="000000"/>
                    </a:solidFill>
                  </a:uFill>
                </a:defRPr>
              </a:lvl1pPr>
            </a:lstStyle>
            <a:p>
              <a:r>
                <a:t>Sales volume</a:t>
              </a:r>
            </a:p>
          </p:txBody>
        </p:sp>
        <p:sp>
          <p:nvSpPr>
            <p:cNvPr id="2288" name="Unit price"/>
            <p:cNvSpPr/>
            <p:nvPr/>
          </p:nvSpPr>
          <p:spPr>
            <a:xfrm>
              <a:off x="1832" y="579393"/>
              <a:ext cx="1549401" cy="482216"/>
            </a:xfrm>
            <a:prstGeom prst="roundRect">
              <a:avLst>
                <a:gd name="adj" fmla="val 20569"/>
              </a:avLst>
            </a:prstGeom>
            <a:solidFill>
              <a:srgbClr val="FFD37D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38100" tIns="38100" rIns="38100" bIns="38100" numCol="1" anchor="ctr">
              <a:noAutofit/>
            </a:bodyPr>
            <a:lstStyle>
              <a:lvl1pPr defTabSz="914400">
                <a:lnSpc>
                  <a:spcPct val="90000"/>
                </a:lnSpc>
                <a:buClr>
                  <a:srgbClr val="000000"/>
                </a:buClr>
                <a:defRPr>
                  <a:uFill>
                    <a:solidFill>
                      <a:srgbClr val="000000"/>
                    </a:solidFill>
                  </a:uFill>
                </a:defRPr>
              </a:lvl1pPr>
            </a:lstStyle>
            <a:p>
              <a:r>
                <a:t>Unit price</a:t>
              </a:r>
            </a:p>
          </p:txBody>
        </p:sp>
      </p:grpSp>
      <p:grpSp>
        <p:nvGrpSpPr>
          <p:cNvPr id="2292" name="Group"/>
          <p:cNvGrpSpPr/>
          <p:nvPr/>
        </p:nvGrpSpPr>
        <p:grpSpPr>
          <a:xfrm>
            <a:off x="6694649" y="5588802"/>
            <a:ext cx="1549401" cy="1058435"/>
            <a:chOff x="0" y="0"/>
            <a:chExt cx="1549400" cy="1058434"/>
          </a:xfrm>
        </p:grpSpPr>
        <p:sp>
          <p:nvSpPr>
            <p:cNvPr id="2290" name="Variable costs"/>
            <p:cNvSpPr/>
            <p:nvPr/>
          </p:nvSpPr>
          <p:spPr>
            <a:xfrm>
              <a:off x="0" y="0"/>
              <a:ext cx="1549400" cy="482216"/>
            </a:xfrm>
            <a:prstGeom prst="roundRect">
              <a:avLst>
                <a:gd name="adj" fmla="val 20569"/>
              </a:avLst>
            </a:prstGeom>
            <a:solidFill>
              <a:srgbClr val="FFD37D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38100" tIns="38100" rIns="38100" bIns="38100" numCol="1" anchor="ctr">
              <a:noAutofit/>
            </a:bodyPr>
            <a:lstStyle>
              <a:lvl1pPr defTabSz="914400">
                <a:lnSpc>
                  <a:spcPct val="90000"/>
                </a:lnSpc>
                <a:buClr>
                  <a:srgbClr val="000000"/>
                </a:buClr>
                <a:defRPr>
                  <a:uFill>
                    <a:solidFill>
                      <a:srgbClr val="000000"/>
                    </a:solidFill>
                  </a:uFill>
                </a:defRPr>
              </a:lvl1pPr>
            </a:lstStyle>
            <a:p>
              <a:r>
                <a:t>Variable costs</a:t>
              </a:r>
            </a:p>
          </p:txBody>
        </p:sp>
        <p:sp>
          <p:nvSpPr>
            <p:cNvPr id="2291" name="Fixed costs"/>
            <p:cNvSpPr/>
            <p:nvPr/>
          </p:nvSpPr>
          <p:spPr>
            <a:xfrm>
              <a:off x="0" y="576219"/>
              <a:ext cx="1549400" cy="482216"/>
            </a:xfrm>
            <a:prstGeom prst="roundRect">
              <a:avLst>
                <a:gd name="adj" fmla="val 20569"/>
              </a:avLst>
            </a:prstGeom>
            <a:solidFill>
              <a:srgbClr val="FFD37D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38100" tIns="38100" rIns="38100" bIns="38100" numCol="1" anchor="ctr">
              <a:noAutofit/>
            </a:bodyPr>
            <a:lstStyle>
              <a:lvl1pPr defTabSz="914400">
                <a:lnSpc>
                  <a:spcPct val="90000"/>
                </a:lnSpc>
                <a:buClr>
                  <a:srgbClr val="000000"/>
                </a:buClr>
                <a:defRPr>
                  <a:uFill>
                    <a:solidFill>
                      <a:srgbClr val="000000"/>
                    </a:solidFill>
                  </a:uFill>
                </a:defRPr>
              </a:lvl1pPr>
            </a:lstStyle>
            <a:p>
              <a:r>
                <a:t>Fixed costs</a:t>
              </a:r>
            </a:p>
          </p:txBody>
        </p:sp>
      </p:grpSp>
    </p:spTree>
  </p:cSld>
  <p:clrMapOvr>
    <a:masterClrMapping/>
  </p:clrMapOvr>
  <p:transition spd="med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4" name="Line"/>
          <p:cNvSpPr/>
          <p:nvPr/>
        </p:nvSpPr>
        <p:spPr>
          <a:xfrm>
            <a:off x="243959" y="1131974"/>
            <a:ext cx="12484380" cy="2259"/>
          </a:xfrm>
          <a:prstGeom prst="line">
            <a:avLst/>
          </a:prstGeom>
          <a:solidFill>
            <a:srgbClr val="00E6B7"/>
          </a:solidFill>
          <a:ln w="635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295" name="Figure 3. Strategies for Growing Sales Volum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Figure 3. Strategies for Growing Sales Volume</a:t>
            </a:r>
          </a:p>
        </p:txBody>
      </p:sp>
      <p:sp>
        <p:nvSpPr>
          <p:cNvPr id="2296" name="New customers"/>
          <p:cNvSpPr/>
          <p:nvPr/>
        </p:nvSpPr>
        <p:spPr>
          <a:xfrm>
            <a:off x="4944581" y="4672534"/>
            <a:ext cx="1329836" cy="5715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3600"/>
                </a:moveTo>
                <a:cubicBezTo>
                  <a:pt x="0" y="1612"/>
                  <a:pt x="693" y="0"/>
                  <a:pt x="1548" y="0"/>
                </a:cubicBezTo>
                <a:lnTo>
                  <a:pt x="20052" y="0"/>
                </a:lnTo>
                <a:cubicBezTo>
                  <a:pt x="20907" y="0"/>
                  <a:pt x="21600" y="1612"/>
                  <a:pt x="21600" y="3600"/>
                </a:cubicBezTo>
                <a:lnTo>
                  <a:pt x="21600" y="18000"/>
                </a:lnTo>
                <a:cubicBezTo>
                  <a:pt x="21600" y="19988"/>
                  <a:pt x="20907" y="21600"/>
                  <a:pt x="20052" y="21600"/>
                </a:cubicBezTo>
                <a:lnTo>
                  <a:pt x="1548" y="21600"/>
                </a:lnTo>
                <a:cubicBezTo>
                  <a:pt x="693" y="21600"/>
                  <a:pt x="0" y="19988"/>
                  <a:pt x="0" y="18000"/>
                </a:cubicBezTo>
                <a:close/>
              </a:path>
            </a:pathLst>
          </a:custGeom>
          <a:solidFill>
            <a:srgbClr val="FFD67E"/>
          </a:solidFill>
          <a:ln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38100" tIns="38100" rIns="38100" bIns="38100" anchor="ctr"/>
          <a:lstStyle>
            <a:lvl1pPr defTabSz="914400">
              <a:lnSpc>
                <a:spcPct val="80000"/>
              </a:lnSpc>
              <a:buClr>
                <a:srgbClr val="000000"/>
              </a:buClr>
              <a:defRPr>
                <a:uFill>
                  <a:solidFill>
                    <a:srgbClr val="000000"/>
                  </a:solidFill>
                </a:uFill>
              </a:defRPr>
            </a:lvl1pPr>
          </a:lstStyle>
          <a:p>
            <a:r>
              <a:t>New customers</a:t>
            </a:r>
          </a:p>
        </p:txBody>
      </p:sp>
      <p:sp>
        <p:nvSpPr>
          <p:cNvPr id="2297" name="Sales volume"/>
          <p:cNvSpPr/>
          <p:nvPr/>
        </p:nvSpPr>
        <p:spPr>
          <a:xfrm>
            <a:off x="3143522" y="5236608"/>
            <a:ext cx="1329836" cy="5715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3600"/>
                </a:moveTo>
                <a:cubicBezTo>
                  <a:pt x="0" y="1612"/>
                  <a:pt x="693" y="0"/>
                  <a:pt x="1548" y="0"/>
                </a:cubicBezTo>
                <a:lnTo>
                  <a:pt x="20052" y="0"/>
                </a:lnTo>
                <a:cubicBezTo>
                  <a:pt x="20907" y="0"/>
                  <a:pt x="21600" y="1612"/>
                  <a:pt x="21600" y="3600"/>
                </a:cubicBezTo>
                <a:lnTo>
                  <a:pt x="21600" y="18000"/>
                </a:lnTo>
                <a:cubicBezTo>
                  <a:pt x="21600" y="19988"/>
                  <a:pt x="20907" y="21600"/>
                  <a:pt x="20052" y="21600"/>
                </a:cubicBezTo>
                <a:lnTo>
                  <a:pt x="1548" y="21600"/>
                </a:lnTo>
                <a:cubicBezTo>
                  <a:pt x="693" y="21600"/>
                  <a:pt x="0" y="19988"/>
                  <a:pt x="0" y="18000"/>
                </a:cubicBezTo>
                <a:close/>
              </a:path>
            </a:pathLst>
          </a:custGeom>
          <a:solidFill>
            <a:schemeClr val="accent1">
              <a:hueOff val="71527"/>
              <a:satOff val="-27511"/>
              <a:lumOff val="32816"/>
            </a:schemeClr>
          </a:solidFill>
          <a:ln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38100" tIns="38100" rIns="38100" bIns="38100" anchor="ctr"/>
          <a:lstStyle>
            <a:lvl1pPr defTabSz="914400">
              <a:lnSpc>
                <a:spcPct val="80000"/>
              </a:lnSpc>
              <a:buClr>
                <a:srgbClr val="000000"/>
              </a:buClr>
              <a:defRPr>
                <a:uFill>
                  <a:solidFill>
                    <a:srgbClr val="000000"/>
                  </a:solidFill>
                </a:uFill>
              </a:defRPr>
            </a:lvl1pPr>
          </a:lstStyle>
          <a:p>
            <a:r>
              <a:rPr dirty="0"/>
              <a:t>Sales volume</a:t>
            </a:r>
          </a:p>
        </p:txBody>
      </p:sp>
      <p:sp>
        <p:nvSpPr>
          <p:cNvPr id="2298" name="Line"/>
          <p:cNvSpPr/>
          <p:nvPr/>
        </p:nvSpPr>
        <p:spPr>
          <a:xfrm>
            <a:off x="4476521" y="5531097"/>
            <a:ext cx="437695" cy="580714"/>
          </a:xfrm>
          <a:prstGeom prst="line">
            <a:avLst/>
          </a:prstGeom>
          <a:ln w="12700">
            <a:solidFill>
              <a:srgbClr val="000000"/>
            </a:solidFill>
            <a:miter lim="400000"/>
            <a:tailEnd type="stealth"/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299" name="Line"/>
          <p:cNvSpPr/>
          <p:nvPr/>
        </p:nvSpPr>
        <p:spPr>
          <a:xfrm flipV="1">
            <a:off x="4475182" y="4946382"/>
            <a:ext cx="438739" cy="587451"/>
          </a:xfrm>
          <a:prstGeom prst="line">
            <a:avLst/>
          </a:prstGeom>
          <a:ln w="12700">
            <a:solidFill>
              <a:srgbClr val="000000"/>
            </a:solidFill>
            <a:miter lim="400000"/>
            <a:tailEnd type="stealth"/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300" name="New to the category"/>
          <p:cNvSpPr/>
          <p:nvPr/>
        </p:nvSpPr>
        <p:spPr>
          <a:xfrm>
            <a:off x="6671081" y="4327427"/>
            <a:ext cx="1456836" cy="5715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3600"/>
                </a:moveTo>
                <a:cubicBezTo>
                  <a:pt x="0" y="1612"/>
                  <a:pt x="693" y="0"/>
                  <a:pt x="1548" y="0"/>
                </a:cubicBezTo>
                <a:lnTo>
                  <a:pt x="20052" y="0"/>
                </a:lnTo>
                <a:cubicBezTo>
                  <a:pt x="20907" y="0"/>
                  <a:pt x="21600" y="1612"/>
                  <a:pt x="21600" y="3600"/>
                </a:cubicBezTo>
                <a:lnTo>
                  <a:pt x="21600" y="18000"/>
                </a:lnTo>
                <a:cubicBezTo>
                  <a:pt x="21600" y="19988"/>
                  <a:pt x="20907" y="21600"/>
                  <a:pt x="20052" y="21600"/>
                </a:cubicBezTo>
                <a:lnTo>
                  <a:pt x="1548" y="21600"/>
                </a:lnTo>
                <a:cubicBezTo>
                  <a:pt x="693" y="21600"/>
                  <a:pt x="0" y="19988"/>
                  <a:pt x="0" y="18000"/>
                </a:cubicBezTo>
                <a:close/>
              </a:path>
            </a:pathLst>
          </a:custGeom>
          <a:solidFill>
            <a:srgbClr val="FFD67E"/>
          </a:solidFill>
          <a:ln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38100" tIns="38100" rIns="38100" bIns="38100" anchor="ctr"/>
          <a:lstStyle>
            <a:lvl1pPr defTabSz="914400">
              <a:lnSpc>
                <a:spcPct val="80000"/>
              </a:lnSpc>
              <a:buClr>
                <a:srgbClr val="000000"/>
              </a:buClr>
              <a:defRPr>
                <a:uFill>
                  <a:solidFill>
                    <a:srgbClr val="000000"/>
                  </a:solidFill>
                </a:uFill>
              </a:defRPr>
            </a:lvl1pPr>
          </a:lstStyle>
          <a:p>
            <a:r>
              <a:t>New to the category</a:t>
            </a:r>
          </a:p>
        </p:txBody>
      </p:sp>
      <p:sp>
        <p:nvSpPr>
          <p:cNvPr id="2301" name="Current customers"/>
          <p:cNvSpPr/>
          <p:nvPr/>
        </p:nvSpPr>
        <p:spPr>
          <a:xfrm>
            <a:off x="4944581" y="5875673"/>
            <a:ext cx="1329836" cy="5768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3600"/>
                </a:moveTo>
                <a:cubicBezTo>
                  <a:pt x="0" y="1612"/>
                  <a:pt x="693" y="0"/>
                  <a:pt x="1548" y="0"/>
                </a:cubicBezTo>
                <a:lnTo>
                  <a:pt x="20052" y="0"/>
                </a:lnTo>
                <a:cubicBezTo>
                  <a:pt x="20907" y="0"/>
                  <a:pt x="21600" y="1612"/>
                  <a:pt x="21600" y="3600"/>
                </a:cubicBezTo>
                <a:lnTo>
                  <a:pt x="21600" y="18000"/>
                </a:lnTo>
                <a:cubicBezTo>
                  <a:pt x="21600" y="19988"/>
                  <a:pt x="20907" y="21600"/>
                  <a:pt x="20052" y="21600"/>
                </a:cubicBezTo>
                <a:lnTo>
                  <a:pt x="1548" y="21600"/>
                </a:lnTo>
                <a:cubicBezTo>
                  <a:pt x="693" y="21600"/>
                  <a:pt x="0" y="19988"/>
                  <a:pt x="0" y="18000"/>
                </a:cubicBezTo>
                <a:close/>
              </a:path>
            </a:pathLst>
          </a:custGeom>
          <a:solidFill>
            <a:srgbClr val="FFD67E"/>
          </a:solidFill>
          <a:ln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38100" tIns="38100" rIns="38100" bIns="38100" anchor="ctr"/>
          <a:lstStyle>
            <a:lvl1pPr defTabSz="914400">
              <a:lnSpc>
                <a:spcPct val="80000"/>
              </a:lnSpc>
              <a:buClr>
                <a:srgbClr val="000000"/>
              </a:buClr>
              <a:defRPr>
                <a:uFill>
                  <a:solidFill>
                    <a:srgbClr val="000000"/>
                  </a:solidFill>
                </a:uFill>
              </a:defRPr>
            </a:lvl1pPr>
          </a:lstStyle>
          <a:p>
            <a:r>
              <a:t>Current customers</a:t>
            </a:r>
          </a:p>
        </p:txBody>
      </p:sp>
      <p:sp>
        <p:nvSpPr>
          <p:cNvPr id="2302" name="Line"/>
          <p:cNvSpPr/>
          <p:nvPr/>
        </p:nvSpPr>
        <p:spPr>
          <a:xfrm>
            <a:off x="6294750" y="4951445"/>
            <a:ext cx="345782" cy="275714"/>
          </a:xfrm>
          <a:prstGeom prst="line">
            <a:avLst/>
          </a:prstGeom>
          <a:ln w="12700">
            <a:solidFill>
              <a:srgbClr val="000000"/>
            </a:solidFill>
            <a:miter lim="400000"/>
            <a:tailEnd type="stealth"/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303" name="Line"/>
          <p:cNvSpPr/>
          <p:nvPr/>
        </p:nvSpPr>
        <p:spPr>
          <a:xfrm flipV="1">
            <a:off x="6298493" y="4681192"/>
            <a:ext cx="345714" cy="273380"/>
          </a:xfrm>
          <a:prstGeom prst="line">
            <a:avLst/>
          </a:prstGeom>
          <a:ln w="12700">
            <a:solidFill>
              <a:srgbClr val="000000"/>
            </a:solidFill>
            <a:miter lim="400000"/>
            <a:tailEnd type="stealth"/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304" name="Competitors’ customers"/>
          <p:cNvSpPr/>
          <p:nvPr/>
        </p:nvSpPr>
        <p:spPr>
          <a:xfrm>
            <a:off x="6671081" y="4989991"/>
            <a:ext cx="1456836" cy="5715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3600"/>
                </a:moveTo>
                <a:cubicBezTo>
                  <a:pt x="0" y="1612"/>
                  <a:pt x="693" y="0"/>
                  <a:pt x="1548" y="0"/>
                </a:cubicBezTo>
                <a:lnTo>
                  <a:pt x="20052" y="0"/>
                </a:lnTo>
                <a:cubicBezTo>
                  <a:pt x="20907" y="0"/>
                  <a:pt x="21600" y="1612"/>
                  <a:pt x="21600" y="3600"/>
                </a:cubicBezTo>
                <a:lnTo>
                  <a:pt x="21600" y="18000"/>
                </a:lnTo>
                <a:cubicBezTo>
                  <a:pt x="21600" y="19988"/>
                  <a:pt x="20907" y="21600"/>
                  <a:pt x="20052" y="21600"/>
                </a:cubicBezTo>
                <a:lnTo>
                  <a:pt x="1548" y="21600"/>
                </a:lnTo>
                <a:cubicBezTo>
                  <a:pt x="693" y="21600"/>
                  <a:pt x="0" y="19988"/>
                  <a:pt x="0" y="18000"/>
                </a:cubicBezTo>
                <a:close/>
              </a:path>
            </a:pathLst>
          </a:custGeom>
          <a:solidFill>
            <a:srgbClr val="FFD67E"/>
          </a:solidFill>
          <a:ln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38100" tIns="38100" rIns="38100" bIns="38100" anchor="ctr"/>
          <a:lstStyle>
            <a:lvl1pPr defTabSz="914400">
              <a:lnSpc>
                <a:spcPct val="80000"/>
              </a:lnSpc>
              <a:buClr>
                <a:srgbClr val="000000"/>
              </a:buClr>
              <a:defRPr>
                <a:uFill>
                  <a:solidFill>
                    <a:srgbClr val="000000"/>
                  </a:solidFill>
                </a:uFill>
              </a:defRPr>
            </a:lvl1pPr>
          </a:lstStyle>
          <a:p>
            <a:r>
              <a:rPr dirty="0"/>
              <a:t>Competitors’ customers</a:t>
            </a:r>
          </a:p>
        </p:txBody>
      </p:sp>
      <p:sp>
        <p:nvSpPr>
          <p:cNvPr id="2305" name="Market-penetration strategy"/>
          <p:cNvSpPr txBox="1"/>
          <p:nvPr/>
        </p:nvSpPr>
        <p:spPr>
          <a:xfrm>
            <a:off x="6407959" y="5860907"/>
            <a:ext cx="2135481" cy="581026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 algn="l" defTabSz="914400">
              <a:lnSpc>
                <a:spcPct val="90000"/>
              </a:lnSpc>
              <a:buClr>
                <a:srgbClr val="000000"/>
              </a:buClr>
              <a:buFont typeface="Century Gothic"/>
              <a:defRPr>
                <a:uFill>
                  <a:solidFill>
                    <a:srgbClr val="000000"/>
                  </a:solidFill>
                </a:uFill>
              </a:defRPr>
            </a:lvl1pPr>
          </a:lstStyle>
          <a:p>
            <a:r>
              <a:t>Market-penetration strategy</a:t>
            </a:r>
          </a:p>
        </p:txBody>
      </p:sp>
      <p:sp>
        <p:nvSpPr>
          <p:cNvPr id="2306" name="Market-growth strategy"/>
          <p:cNvSpPr txBox="1"/>
          <p:nvPr/>
        </p:nvSpPr>
        <p:spPr>
          <a:xfrm>
            <a:off x="8254276" y="4309071"/>
            <a:ext cx="2135481" cy="581026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 algn="l" defTabSz="914400">
              <a:lnSpc>
                <a:spcPct val="90000"/>
              </a:lnSpc>
              <a:buClr>
                <a:srgbClr val="000000"/>
              </a:buClr>
              <a:buFont typeface="Century Gothic"/>
              <a:defRPr>
                <a:uFill>
                  <a:solidFill>
                    <a:srgbClr val="000000"/>
                  </a:solidFill>
                </a:uFill>
              </a:defRPr>
            </a:lvl1pPr>
          </a:lstStyle>
          <a:p>
            <a:r>
              <a:t>Market-growth strategy</a:t>
            </a:r>
          </a:p>
        </p:txBody>
      </p:sp>
      <p:sp>
        <p:nvSpPr>
          <p:cNvPr id="2307" name="Steal-share strategy"/>
          <p:cNvSpPr txBox="1"/>
          <p:nvPr/>
        </p:nvSpPr>
        <p:spPr>
          <a:xfrm>
            <a:off x="8254276" y="4972528"/>
            <a:ext cx="1780482" cy="581026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 algn="l" defTabSz="914400">
              <a:lnSpc>
                <a:spcPct val="90000"/>
              </a:lnSpc>
              <a:buClr>
                <a:srgbClr val="000000"/>
              </a:buClr>
              <a:buFont typeface="Century Gothic"/>
              <a:defRPr>
                <a:uFill>
                  <a:solidFill>
                    <a:srgbClr val="000000"/>
                  </a:solidFill>
                </a:uFill>
              </a:defRPr>
            </a:lvl1pPr>
          </a:lstStyle>
          <a:p>
            <a:r>
              <a:t>Steal-share strategy</a:t>
            </a:r>
          </a:p>
        </p:txBody>
      </p:sp>
    </p:spTree>
  </p:cSld>
  <p:clrMapOvr>
    <a:masterClrMapping/>
  </p:clrMapOvr>
  <p:transition spd="med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9" name="Line"/>
          <p:cNvSpPr/>
          <p:nvPr/>
        </p:nvSpPr>
        <p:spPr>
          <a:xfrm>
            <a:off x="243959" y="1131974"/>
            <a:ext cx="12484380" cy="2259"/>
          </a:xfrm>
          <a:prstGeom prst="line">
            <a:avLst/>
          </a:prstGeom>
          <a:solidFill>
            <a:srgbClr val="00E6B7"/>
          </a:solidFill>
          <a:ln w="635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310" name="Figure 4. Managing Profits by Lowering Costs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Figure 4. Managing Profits by Lowering Costs</a:t>
            </a:r>
          </a:p>
        </p:txBody>
      </p:sp>
      <p:sp>
        <p:nvSpPr>
          <p:cNvPr id="2311" name="Line"/>
          <p:cNvSpPr/>
          <p:nvPr/>
        </p:nvSpPr>
        <p:spPr>
          <a:xfrm>
            <a:off x="5914231" y="4820061"/>
            <a:ext cx="574988" cy="275183"/>
          </a:xfrm>
          <a:prstGeom prst="line">
            <a:avLst/>
          </a:prstGeom>
          <a:ln w="12700">
            <a:solidFill>
              <a:srgbClr val="000000"/>
            </a:solidFill>
            <a:miter lim="400000"/>
            <a:tailEnd type="stealth"/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312" name="Line"/>
          <p:cNvSpPr/>
          <p:nvPr/>
        </p:nvSpPr>
        <p:spPr>
          <a:xfrm flipV="1">
            <a:off x="5912007" y="4559549"/>
            <a:ext cx="579329" cy="263283"/>
          </a:xfrm>
          <a:prstGeom prst="line">
            <a:avLst/>
          </a:prstGeom>
          <a:ln w="12700">
            <a:solidFill>
              <a:srgbClr val="000000"/>
            </a:solidFill>
            <a:miter lim="400000"/>
            <a:tailEnd type="stealth"/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313" name="Line"/>
          <p:cNvSpPr/>
          <p:nvPr/>
        </p:nvSpPr>
        <p:spPr>
          <a:xfrm>
            <a:off x="5911062" y="4825129"/>
            <a:ext cx="576599" cy="820432"/>
          </a:xfrm>
          <a:prstGeom prst="line">
            <a:avLst/>
          </a:prstGeom>
          <a:ln w="12700">
            <a:solidFill>
              <a:srgbClr val="000000"/>
            </a:solidFill>
            <a:miter lim="400000"/>
            <a:tailEnd type="stealth"/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314" name="Line"/>
          <p:cNvSpPr/>
          <p:nvPr/>
        </p:nvSpPr>
        <p:spPr>
          <a:xfrm flipV="1">
            <a:off x="5909341" y="4044539"/>
            <a:ext cx="578290" cy="784254"/>
          </a:xfrm>
          <a:prstGeom prst="line">
            <a:avLst/>
          </a:prstGeom>
          <a:ln w="12700">
            <a:solidFill>
              <a:srgbClr val="000000"/>
            </a:solidFill>
            <a:miter lim="400000"/>
            <a:tailEnd type="stealth"/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grpSp>
        <p:nvGrpSpPr>
          <p:cNvPr id="2319" name="Group"/>
          <p:cNvGrpSpPr/>
          <p:nvPr/>
        </p:nvGrpSpPr>
        <p:grpSpPr>
          <a:xfrm>
            <a:off x="6524754" y="3848382"/>
            <a:ext cx="1730035" cy="1993336"/>
            <a:chOff x="0" y="0"/>
            <a:chExt cx="1730033" cy="1993335"/>
          </a:xfrm>
        </p:grpSpPr>
        <p:sp>
          <p:nvSpPr>
            <p:cNvPr id="2315" name="COGS"/>
            <p:cNvSpPr/>
            <p:nvPr/>
          </p:nvSpPr>
          <p:spPr>
            <a:xfrm>
              <a:off x="0" y="0"/>
              <a:ext cx="1730034" cy="431416"/>
            </a:xfrm>
            <a:prstGeom prst="roundRect">
              <a:avLst>
                <a:gd name="adj" fmla="val 22991"/>
              </a:avLst>
            </a:prstGeom>
            <a:solidFill>
              <a:srgbClr val="FFD37D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38100" tIns="38100" rIns="38100" bIns="38100" numCol="1" anchor="ctr">
              <a:noAutofit/>
            </a:bodyPr>
            <a:lstStyle>
              <a:lvl1pPr defTabSz="914400">
                <a:lnSpc>
                  <a:spcPct val="90000"/>
                </a:lnSpc>
                <a:buClr>
                  <a:srgbClr val="000000"/>
                </a:buClr>
                <a:defRPr>
                  <a:uFill>
                    <a:solidFill>
                      <a:srgbClr val="000000"/>
                    </a:solidFill>
                  </a:uFill>
                </a:defRPr>
              </a:lvl1pPr>
            </a:lstStyle>
            <a:p>
              <a:r>
                <a:t>COGS</a:t>
              </a:r>
            </a:p>
          </p:txBody>
        </p:sp>
        <p:sp>
          <p:nvSpPr>
            <p:cNvPr id="2316" name="R&amp;D costs"/>
            <p:cNvSpPr/>
            <p:nvPr/>
          </p:nvSpPr>
          <p:spPr>
            <a:xfrm>
              <a:off x="0" y="520639"/>
              <a:ext cx="1730034" cy="431417"/>
            </a:xfrm>
            <a:prstGeom prst="roundRect">
              <a:avLst>
                <a:gd name="adj" fmla="val 22991"/>
              </a:avLst>
            </a:prstGeom>
            <a:solidFill>
              <a:srgbClr val="FFD37D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38100" tIns="38100" rIns="38100" bIns="38100" numCol="1" anchor="ctr">
              <a:noAutofit/>
            </a:bodyPr>
            <a:lstStyle>
              <a:lvl1pPr defTabSz="914400">
                <a:lnSpc>
                  <a:spcPct val="90000"/>
                </a:lnSpc>
                <a:buClr>
                  <a:srgbClr val="000000"/>
                </a:buClr>
                <a:defRPr>
                  <a:uFill>
                    <a:solidFill>
                      <a:srgbClr val="000000"/>
                    </a:solidFill>
                  </a:uFill>
                </a:defRPr>
              </a:lvl1pPr>
            </a:lstStyle>
            <a:p>
              <a:r>
                <a:t>R&amp;D costs</a:t>
              </a:r>
            </a:p>
          </p:txBody>
        </p:sp>
        <p:sp>
          <p:nvSpPr>
            <p:cNvPr id="2317" name="Marketing costs"/>
            <p:cNvSpPr/>
            <p:nvPr/>
          </p:nvSpPr>
          <p:spPr>
            <a:xfrm>
              <a:off x="0" y="1041280"/>
              <a:ext cx="1730034" cy="431416"/>
            </a:xfrm>
            <a:prstGeom prst="roundRect">
              <a:avLst>
                <a:gd name="adj" fmla="val 22991"/>
              </a:avLst>
            </a:prstGeom>
            <a:solidFill>
              <a:srgbClr val="FFD37D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38100" tIns="38100" rIns="38100" bIns="38100" numCol="1" anchor="ctr">
              <a:noAutofit/>
            </a:bodyPr>
            <a:lstStyle>
              <a:lvl1pPr defTabSz="914400">
                <a:lnSpc>
                  <a:spcPct val="90000"/>
                </a:lnSpc>
                <a:buClr>
                  <a:srgbClr val="000000"/>
                </a:buClr>
                <a:defRPr>
                  <a:uFill>
                    <a:solidFill>
                      <a:srgbClr val="000000"/>
                    </a:solidFill>
                  </a:uFill>
                </a:defRPr>
              </a:lvl1pPr>
            </a:lstStyle>
            <a:p>
              <a:r>
                <a:t>Marketing costs</a:t>
              </a:r>
            </a:p>
          </p:txBody>
        </p:sp>
        <p:sp>
          <p:nvSpPr>
            <p:cNvPr id="2318" name="Other costs"/>
            <p:cNvSpPr/>
            <p:nvPr/>
          </p:nvSpPr>
          <p:spPr>
            <a:xfrm>
              <a:off x="0" y="1561920"/>
              <a:ext cx="1730033" cy="431416"/>
            </a:xfrm>
            <a:prstGeom prst="roundRect">
              <a:avLst>
                <a:gd name="adj" fmla="val 22991"/>
              </a:avLst>
            </a:prstGeom>
            <a:solidFill>
              <a:srgbClr val="FFD37D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38100" tIns="38100" rIns="38100" bIns="38100" numCol="1" anchor="ctr">
              <a:noAutofit/>
            </a:bodyPr>
            <a:lstStyle>
              <a:lvl1pPr defTabSz="914400">
                <a:lnSpc>
                  <a:spcPct val="90000"/>
                </a:lnSpc>
                <a:buClr>
                  <a:srgbClr val="000000"/>
                </a:buClr>
                <a:defRPr>
                  <a:uFill>
                    <a:solidFill>
                      <a:srgbClr val="000000"/>
                    </a:solidFill>
                  </a:uFill>
                </a:defRPr>
              </a:lvl1pPr>
            </a:lstStyle>
            <a:p>
              <a:r>
                <a:t>Other costs</a:t>
              </a:r>
            </a:p>
          </p:txBody>
        </p:sp>
      </p:grpSp>
      <p:sp>
        <p:nvSpPr>
          <p:cNvPr id="2320" name="Costs"/>
          <p:cNvSpPr/>
          <p:nvPr/>
        </p:nvSpPr>
        <p:spPr>
          <a:xfrm>
            <a:off x="4813875" y="4578542"/>
            <a:ext cx="1117601" cy="482216"/>
          </a:xfrm>
          <a:prstGeom prst="roundRect">
            <a:avLst>
              <a:gd name="adj" fmla="val 20569"/>
            </a:avLst>
          </a:prstGeom>
          <a:solidFill>
            <a:schemeClr val="accent1">
              <a:hueOff val="71527"/>
              <a:satOff val="-27511"/>
              <a:lumOff val="32816"/>
            </a:schemeClr>
          </a:solidFill>
          <a:ln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38100" tIns="38100" rIns="38100" bIns="38100" anchor="ctr"/>
          <a:lstStyle>
            <a:lvl1pPr defTabSz="914400">
              <a:lnSpc>
                <a:spcPct val="90000"/>
              </a:lnSpc>
              <a:buClr>
                <a:srgbClr val="000000"/>
              </a:buClr>
              <a:defRPr>
                <a:uFill>
                  <a:solidFill>
                    <a:srgbClr val="000000"/>
                  </a:solidFill>
                </a:uFill>
              </a:defRPr>
            </a:lvl1pPr>
          </a:lstStyle>
          <a:p>
            <a:r>
              <a:t>Costs</a:t>
            </a:r>
          </a:p>
        </p:txBody>
      </p:sp>
    </p:spTree>
  </p:cSld>
  <p:clrMapOvr>
    <a:masterClrMapping/>
  </p:clrMapOvr>
  <p:transition spd="med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2" name="Line"/>
          <p:cNvSpPr/>
          <p:nvPr/>
        </p:nvSpPr>
        <p:spPr>
          <a:xfrm>
            <a:off x="243959" y="1131974"/>
            <a:ext cx="12484380" cy="2259"/>
          </a:xfrm>
          <a:prstGeom prst="line">
            <a:avLst/>
          </a:prstGeom>
          <a:solidFill>
            <a:srgbClr val="00E6B7"/>
          </a:solidFill>
          <a:ln w="635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323" name="Figure 5. The Profit Impact of Strategic Offerings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Figure 5. The Profit Impact of Strategic Offerings </a:t>
            </a:r>
          </a:p>
        </p:txBody>
      </p:sp>
      <p:sp>
        <p:nvSpPr>
          <p:cNvPr id="2324" name="Strategic value"/>
          <p:cNvSpPr txBox="1"/>
          <p:nvPr/>
        </p:nvSpPr>
        <p:spPr>
          <a:xfrm>
            <a:off x="4807634" y="5677929"/>
            <a:ext cx="1200594" cy="466342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>
            <a:lvl1pPr defTabSz="914400">
              <a:lnSpc>
                <a:spcPct val="80000"/>
              </a:lnSpc>
              <a:buClr>
                <a:srgbClr val="000000"/>
              </a:buClr>
              <a:buFont typeface="Century Gothic"/>
              <a:defRPr sz="1550">
                <a:uFill>
                  <a:solidFill>
                    <a:srgbClr val="FFFFFF"/>
                  </a:solidFill>
                </a:uFill>
              </a:defRPr>
            </a:lvl1pPr>
          </a:lstStyle>
          <a:p>
            <a:r>
              <a:t>Strategic value</a:t>
            </a:r>
          </a:p>
        </p:txBody>
      </p:sp>
      <p:sp>
        <p:nvSpPr>
          <p:cNvPr id="2325" name="Oval"/>
          <p:cNvSpPr/>
          <p:nvPr/>
        </p:nvSpPr>
        <p:spPr>
          <a:xfrm>
            <a:off x="5772879" y="3628956"/>
            <a:ext cx="1471743" cy="800101"/>
          </a:xfrm>
          <a:prstGeom prst="ellipse">
            <a:avLst/>
          </a:prstGeom>
          <a:solidFill>
            <a:schemeClr val="accent6">
              <a:hueOff val="-13368928"/>
              <a:satOff val="50343"/>
              <a:lumOff val="-1738"/>
            </a:schemeClr>
          </a:solidFill>
          <a:ln>
            <a:solidFill>
              <a:srgbClr val="000000"/>
            </a:solidFill>
            <a:miter lim="400000"/>
          </a:ln>
        </p:spPr>
        <p:txBody>
          <a:bodyPr lIns="38100" tIns="38100" rIns="38100" bIns="38100"/>
          <a:lstStyle/>
          <a:p>
            <a:pPr algn="l" defTabSz="914400">
              <a:buClr>
                <a:srgbClr val="000000"/>
              </a:buClr>
              <a:defRPr sz="2200" b="1">
                <a:uFill>
                  <a:solidFill>
                    <a:srgbClr val="000000"/>
                  </a:solidFill>
                </a:uFill>
                <a:latin typeface="Tahoma"/>
                <a:ea typeface="Tahoma"/>
                <a:cs typeface="Tahoma"/>
                <a:sym typeface="Tahoma"/>
              </a:defRPr>
            </a:pPr>
            <a:endParaRPr/>
          </a:p>
        </p:txBody>
      </p:sp>
      <p:sp>
        <p:nvSpPr>
          <p:cNvPr id="2326" name="Company value"/>
          <p:cNvSpPr txBox="1"/>
          <p:nvPr/>
        </p:nvSpPr>
        <p:spPr>
          <a:xfrm>
            <a:off x="5797623" y="3801490"/>
            <a:ext cx="1420267" cy="4961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 defTabSz="914400">
              <a:lnSpc>
                <a:spcPct val="80000"/>
              </a:lnSpc>
              <a:buClr>
                <a:srgbClr val="000000"/>
              </a:buClr>
              <a:buFont typeface="Century Gothic"/>
              <a:defRPr>
                <a:uFill>
                  <a:solidFill>
                    <a:srgbClr val="FFFFFF"/>
                  </a:solidFill>
                </a:uFill>
              </a:defRPr>
            </a:lvl1pPr>
          </a:lstStyle>
          <a:p>
            <a:r>
              <a:rPr dirty="0"/>
              <a:t>Company value</a:t>
            </a:r>
          </a:p>
        </p:txBody>
      </p:sp>
      <p:sp>
        <p:nvSpPr>
          <p:cNvPr id="2327" name="Arrow"/>
          <p:cNvSpPr/>
          <p:nvPr/>
        </p:nvSpPr>
        <p:spPr>
          <a:xfrm rot="19500000">
            <a:off x="4557179" y="4577393"/>
            <a:ext cx="1372733" cy="234382"/>
          </a:xfrm>
          <a:prstGeom prst="rightArrow">
            <a:avLst>
              <a:gd name="adj1" fmla="val 32944"/>
              <a:gd name="adj2" fmla="val 34712"/>
            </a:avLst>
          </a:prstGeom>
          <a:solidFill>
            <a:srgbClr val="3D749D"/>
          </a:solidFill>
          <a:ln w="6350"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buClr>
                <a:srgbClr val="000000"/>
              </a:buClr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grpSp>
        <p:nvGrpSpPr>
          <p:cNvPr id="2330" name="Group"/>
          <p:cNvGrpSpPr/>
          <p:nvPr/>
        </p:nvGrpSpPr>
        <p:grpSpPr>
          <a:xfrm>
            <a:off x="4925691" y="4532715"/>
            <a:ext cx="638332" cy="303969"/>
            <a:chOff x="0" y="0"/>
            <a:chExt cx="638330" cy="303967"/>
          </a:xfrm>
        </p:grpSpPr>
        <p:sp>
          <p:nvSpPr>
            <p:cNvPr id="2328" name="Oval"/>
            <p:cNvSpPr/>
            <p:nvPr/>
          </p:nvSpPr>
          <p:spPr>
            <a:xfrm>
              <a:off x="0" y="0"/>
              <a:ext cx="628199" cy="303968"/>
            </a:xfrm>
            <a:prstGeom prst="ellipse">
              <a:avLst/>
            </a:prstGeom>
            <a:solidFill>
              <a:schemeClr val="accent6">
                <a:hueOff val="-13368928"/>
                <a:satOff val="50343"/>
                <a:lumOff val="-1738"/>
              </a:schemeClr>
            </a:solidFill>
            <a:ln w="9525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algn="l" defTabSz="914400">
                <a:buClr>
                  <a:srgbClr val="000000"/>
                </a:buClr>
                <a:defRPr sz="2200" b="1">
                  <a:uFill>
                    <a:solidFill>
                      <a:srgbClr val="000000"/>
                    </a:solidFill>
                  </a:uFill>
                  <a:latin typeface="Tahoma"/>
                  <a:ea typeface="Tahoma"/>
                  <a:cs typeface="Tahoma"/>
                  <a:sym typeface="Tahoma"/>
                </a:defRPr>
              </a:pPr>
              <a:endParaRPr/>
            </a:p>
          </p:txBody>
        </p:sp>
        <p:sp>
          <p:nvSpPr>
            <p:cNvPr id="2329" name="Profit"/>
            <p:cNvSpPr txBox="1"/>
            <p:nvPr/>
          </p:nvSpPr>
          <p:spPr>
            <a:xfrm>
              <a:off x="0" y="30396"/>
              <a:ext cx="638331" cy="24317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b">
              <a:noAutofit/>
            </a:bodyPr>
            <a:lstStyle>
              <a:lvl1pPr defTabSz="914400">
                <a:lnSpc>
                  <a:spcPct val="80000"/>
                </a:lnSpc>
                <a:buClr>
                  <a:srgbClr val="000000"/>
                </a:buClr>
                <a:buFont typeface="Century Gothic"/>
                <a:defRPr sz="1500">
                  <a:uFill>
                    <a:solidFill>
                      <a:srgbClr val="96D35F"/>
                    </a:solidFill>
                  </a:uFill>
                </a:defRPr>
              </a:lvl1pPr>
            </a:lstStyle>
            <a:p>
              <a:r>
                <a:rPr dirty="0"/>
                <a:t>Profit</a:t>
              </a:r>
            </a:p>
          </p:txBody>
        </p:sp>
      </p:grpSp>
      <p:sp>
        <p:nvSpPr>
          <p:cNvPr id="2331" name="Offering A"/>
          <p:cNvSpPr/>
          <p:nvPr/>
        </p:nvSpPr>
        <p:spPr>
          <a:xfrm>
            <a:off x="3656242" y="5237309"/>
            <a:ext cx="1213353" cy="482216"/>
          </a:xfrm>
          <a:prstGeom prst="roundRect">
            <a:avLst>
              <a:gd name="adj" fmla="val 20569"/>
            </a:avLst>
          </a:prstGeom>
          <a:solidFill>
            <a:srgbClr val="FFD37D"/>
          </a:solidFill>
          <a:ln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38100" tIns="38100" rIns="38100" bIns="38100" anchor="ctr"/>
          <a:lstStyle>
            <a:lvl1pPr defTabSz="914400">
              <a:lnSpc>
                <a:spcPct val="90000"/>
              </a:lnSpc>
              <a:buClr>
                <a:srgbClr val="000000"/>
              </a:buClr>
              <a:defRPr>
                <a:uFill>
                  <a:solidFill>
                    <a:srgbClr val="000000"/>
                  </a:solidFill>
                </a:uFill>
              </a:defRPr>
            </a:lvl1pPr>
          </a:lstStyle>
          <a:p>
            <a:r>
              <a:t>Offering A</a:t>
            </a:r>
          </a:p>
        </p:txBody>
      </p:sp>
      <p:sp>
        <p:nvSpPr>
          <p:cNvPr id="2332" name="Offering B"/>
          <p:cNvSpPr/>
          <p:nvPr/>
        </p:nvSpPr>
        <p:spPr>
          <a:xfrm>
            <a:off x="5908423" y="5237309"/>
            <a:ext cx="1187954" cy="482216"/>
          </a:xfrm>
          <a:prstGeom prst="roundRect">
            <a:avLst>
              <a:gd name="adj" fmla="val 20569"/>
            </a:avLst>
          </a:prstGeom>
          <a:solidFill>
            <a:schemeClr val="accent1">
              <a:hueOff val="71527"/>
              <a:satOff val="-27511"/>
              <a:lumOff val="32816"/>
            </a:schemeClr>
          </a:solidFill>
          <a:ln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38100" tIns="38100" rIns="38100" bIns="38100" anchor="ctr"/>
          <a:lstStyle>
            <a:lvl1pPr defTabSz="914400">
              <a:lnSpc>
                <a:spcPct val="90000"/>
              </a:lnSpc>
              <a:buClr>
                <a:srgbClr val="000000"/>
              </a:buClr>
              <a:defRPr>
                <a:uFill>
                  <a:solidFill>
                    <a:srgbClr val="000000"/>
                  </a:solidFill>
                </a:uFill>
              </a:defRPr>
            </a:lvl1pPr>
          </a:lstStyle>
          <a:p>
            <a:r>
              <a:t>Offering B</a:t>
            </a:r>
          </a:p>
        </p:txBody>
      </p:sp>
      <p:sp>
        <p:nvSpPr>
          <p:cNvPr id="2333" name="Offering C"/>
          <p:cNvSpPr/>
          <p:nvPr/>
        </p:nvSpPr>
        <p:spPr>
          <a:xfrm>
            <a:off x="8135204" y="5237309"/>
            <a:ext cx="1213354" cy="482216"/>
          </a:xfrm>
          <a:prstGeom prst="roundRect">
            <a:avLst>
              <a:gd name="adj" fmla="val 20569"/>
            </a:avLst>
          </a:prstGeom>
          <a:solidFill>
            <a:srgbClr val="FFD37D"/>
          </a:solidFill>
          <a:ln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38100" tIns="38100" rIns="38100" bIns="38100" anchor="ctr"/>
          <a:lstStyle>
            <a:lvl1pPr defTabSz="914400">
              <a:lnSpc>
                <a:spcPct val="90000"/>
              </a:lnSpc>
              <a:buClr>
                <a:srgbClr val="000000"/>
              </a:buClr>
              <a:defRPr>
                <a:uFill>
                  <a:solidFill>
                    <a:srgbClr val="000000"/>
                  </a:solidFill>
                </a:uFill>
              </a:defRPr>
            </a:lvl1pPr>
          </a:lstStyle>
          <a:p>
            <a:r>
              <a:t>Offering C</a:t>
            </a:r>
          </a:p>
        </p:txBody>
      </p:sp>
      <p:sp>
        <p:nvSpPr>
          <p:cNvPr id="2334" name="Strategic value"/>
          <p:cNvSpPr txBox="1"/>
          <p:nvPr/>
        </p:nvSpPr>
        <p:spPr>
          <a:xfrm>
            <a:off x="7005782" y="5677929"/>
            <a:ext cx="1200594" cy="5425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>
            <a:lvl1pPr defTabSz="914400">
              <a:lnSpc>
                <a:spcPct val="80000"/>
              </a:lnSpc>
              <a:buClr>
                <a:srgbClr val="000000"/>
              </a:buClr>
              <a:buFont typeface="Century Gothic"/>
              <a:defRPr sz="1550">
                <a:uFill>
                  <a:solidFill>
                    <a:srgbClr val="FFFFFF"/>
                  </a:solidFill>
                </a:uFill>
              </a:defRPr>
            </a:lvl1pPr>
          </a:lstStyle>
          <a:p>
            <a:r>
              <a:t>Strategic value</a:t>
            </a:r>
          </a:p>
        </p:txBody>
      </p:sp>
      <p:sp>
        <p:nvSpPr>
          <p:cNvPr id="2335" name="Arrow"/>
          <p:cNvSpPr/>
          <p:nvPr/>
        </p:nvSpPr>
        <p:spPr>
          <a:xfrm rot="2100000" flipH="1">
            <a:off x="7041746" y="4592101"/>
            <a:ext cx="1379733" cy="234382"/>
          </a:xfrm>
          <a:prstGeom prst="rightArrow">
            <a:avLst>
              <a:gd name="adj1" fmla="val 32944"/>
              <a:gd name="adj2" fmla="val 34712"/>
            </a:avLst>
          </a:prstGeom>
          <a:solidFill>
            <a:srgbClr val="3D749D"/>
          </a:solidFill>
          <a:ln w="6350"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buClr>
                <a:srgbClr val="000000"/>
              </a:buClr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grpSp>
        <p:nvGrpSpPr>
          <p:cNvPr id="2338" name="Group"/>
          <p:cNvGrpSpPr/>
          <p:nvPr/>
        </p:nvGrpSpPr>
        <p:grpSpPr>
          <a:xfrm>
            <a:off x="7360336" y="4532715"/>
            <a:ext cx="638331" cy="303969"/>
            <a:chOff x="0" y="0"/>
            <a:chExt cx="638330" cy="303967"/>
          </a:xfrm>
        </p:grpSpPr>
        <p:sp>
          <p:nvSpPr>
            <p:cNvPr id="2336" name="Oval"/>
            <p:cNvSpPr/>
            <p:nvPr/>
          </p:nvSpPr>
          <p:spPr>
            <a:xfrm>
              <a:off x="0" y="0"/>
              <a:ext cx="628199" cy="303968"/>
            </a:xfrm>
            <a:prstGeom prst="ellipse">
              <a:avLst/>
            </a:prstGeom>
            <a:solidFill>
              <a:schemeClr val="accent6">
                <a:hueOff val="-13368928"/>
                <a:satOff val="50343"/>
                <a:lumOff val="-1738"/>
              </a:schemeClr>
            </a:solidFill>
            <a:ln w="9525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algn="l" defTabSz="914400">
                <a:buClr>
                  <a:srgbClr val="000000"/>
                </a:buClr>
                <a:defRPr sz="2200" b="1">
                  <a:uFill>
                    <a:solidFill>
                      <a:srgbClr val="000000"/>
                    </a:solidFill>
                  </a:uFill>
                  <a:latin typeface="Tahoma"/>
                  <a:ea typeface="Tahoma"/>
                  <a:cs typeface="Tahoma"/>
                  <a:sym typeface="Tahoma"/>
                </a:defRPr>
              </a:pPr>
              <a:endParaRPr/>
            </a:p>
          </p:txBody>
        </p:sp>
        <p:sp>
          <p:nvSpPr>
            <p:cNvPr id="2337" name="Profit"/>
            <p:cNvSpPr txBox="1"/>
            <p:nvPr/>
          </p:nvSpPr>
          <p:spPr>
            <a:xfrm>
              <a:off x="0" y="30396"/>
              <a:ext cx="638331" cy="24317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b">
              <a:noAutofit/>
            </a:bodyPr>
            <a:lstStyle>
              <a:lvl1pPr defTabSz="914400">
                <a:lnSpc>
                  <a:spcPct val="80000"/>
                </a:lnSpc>
                <a:buClr>
                  <a:srgbClr val="000000"/>
                </a:buClr>
                <a:buFont typeface="Century Gothic"/>
                <a:defRPr sz="1500">
                  <a:uFill>
                    <a:solidFill>
                      <a:srgbClr val="96D35F"/>
                    </a:solidFill>
                  </a:uFill>
                </a:defRPr>
              </a:lvl1pPr>
            </a:lstStyle>
            <a:p>
              <a:r>
                <a:rPr dirty="0"/>
                <a:t>Profit</a:t>
              </a:r>
            </a:p>
          </p:txBody>
        </p:sp>
      </p:grpSp>
      <p:sp>
        <p:nvSpPr>
          <p:cNvPr id="2339" name="Arrow"/>
          <p:cNvSpPr/>
          <p:nvPr/>
        </p:nvSpPr>
        <p:spPr>
          <a:xfrm>
            <a:off x="7158579" y="5361226"/>
            <a:ext cx="919710" cy="234382"/>
          </a:xfrm>
          <a:prstGeom prst="rightArrow">
            <a:avLst>
              <a:gd name="adj1" fmla="val 32944"/>
              <a:gd name="adj2" fmla="val 34712"/>
            </a:avLst>
          </a:prstGeom>
          <a:solidFill>
            <a:srgbClr val="3D749D"/>
          </a:solidFill>
          <a:ln w="6350"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buClr>
                <a:srgbClr val="000000"/>
              </a:buClr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340" name="Arrow"/>
          <p:cNvSpPr/>
          <p:nvPr/>
        </p:nvSpPr>
        <p:spPr>
          <a:xfrm flipH="1">
            <a:off x="4913811" y="5361226"/>
            <a:ext cx="919710" cy="234382"/>
          </a:xfrm>
          <a:prstGeom prst="rightArrow">
            <a:avLst>
              <a:gd name="adj1" fmla="val 32944"/>
              <a:gd name="adj2" fmla="val 34712"/>
            </a:avLst>
          </a:prstGeom>
          <a:solidFill>
            <a:srgbClr val="3D749D"/>
          </a:solidFill>
          <a:ln w="6350"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buClr>
                <a:srgbClr val="000000"/>
              </a:buClr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grpSp>
        <p:nvGrpSpPr>
          <p:cNvPr id="2346" name="Group"/>
          <p:cNvGrpSpPr/>
          <p:nvPr/>
        </p:nvGrpSpPr>
        <p:grpSpPr>
          <a:xfrm>
            <a:off x="6235035" y="4519885"/>
            <a:ext cx="531179" cy="669451"/>
            <a:chOff x="0" y="0"/>
            <a:chExt cx="531177" cy="669450"/>
          </a:xfrm>
        </p:grpSpPr>
        <p:sp>
          <p:nvSpPr>
            <p:cNvPr id="2341" name="Arrow"/>
            <p:cNvSpPr/>
            <p:nvPr/>
          </p:nvSpPr>
          <p:spPr>
            <a:xfrm rot="16200000">
              <a:off x="-37747" y="187919"/>
              <a:ext cx="610222" cy="234382"/>
            </a:xfrm>
            <a:prstGeom prst="rightArrow">
              <a:avLst>
                <a:gd name="adj1" fmla="val 32944"/>
                <a:gd name="adj2" fmla="val 34712"/>
              </a:avLst>
            </a:prstGeom>
            <a:solidFill>
              <a:srgbClr val="3D749D"/>
            </a:solidFill>
            <a:ln w="635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buClr>
                  <a:srgbClr val="000000"/>
                </a:buClr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342" name="Rectangle"/>
            <p:cNvSpPr/>
            <p:nvPr/>
          </p:nvSpPr>
          <p:spPr>
            <a:xfrm>
              <a:off x="0" y="613570"/>
              <a:ext cx="527628" cy="55881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+mj-lt"/>
                  <a:ea typeface="+mj-ea"/>
                  <a:cs typeface="+mj-cs"/>
                  <a:sym typeface="Gill Sans"/>
                </a:defRPr>
              </a:pPr>
              <a:endParaRPr/>
            </a:p>
          </p:txBody>
        </p:sp>
        <p:sp>
          <p:nvSpPr>
            <p:cNvPr id="2343" name="Rectangle"/>
            <p:cNvSpPr/>
            <p:nvPr/>
          </p:nvSpPr>
          <p:spPr>
            <a:xfrm>
              <a:off x="3550" y="460935"/>
              <a:ext cx="527628" cy="55881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+mj-lt"/>
                  <a:ea typeface="+mj-ea"/>
                  <a:cs typeface="+mj-cs"/>
                  <a:sym typeface="Gill Sans"/>
                </a:defRPr>
              </a:pPr>
              <a:endParaRPr/>
            </a:p>
          </p:txBody>
        </p:sp>
        <p:sp>
          <p:nvSpPr>
            <p:cNvPr id="2344" name="Rectangle"/>
            <p:cNvSpPr/>
            <p:nvPr/>
          </p:nvSpPr>
          <p:spPr>
            <a:xfrm>
              <a:off x="3550" y="158640"/>
              <a:ext cx="527628" cy="55881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+mj-lt"/>
                  <a:ea typeface="+mj-ea"/>
                  <a:cs typeface="+mj-cs"/>
                  <a:sym typeface="Gill Sans"/>
                </a:defRPr>
              </a:pPr>
              <a:endParaRPr/>
            </a:p>
          </p:txBody>
        </p:sp>
        <p:sp>
          <p:nvSpPr>
            <p:cNvPr id="2345" name="Rectangle"/>
            <p:cNvSpPr/>
            <p:nvPr/>
          </p:nvSpPr>
          <p:spPr>
            <a:xfrm>
              <a:off x="3550" y="312502"/>
              <a:ext cx="527628" cy="55880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+mj-lt"/>
                  <a:ea typeface="+mj-ea"/>
                  <a:cs typeface="+mj-cs"/>
                  <a:sym typeface="Gill Sans"/>
                </a:defRPr>
              </a:pPr>
              <a:endParaRPr/>
            </a:p>
          </p:txBody>
        </p:sp>
      </p:grpSp>
    </p:spTree>
  </p:cSld>
  <p:clrMapOvr>
    <a:masterClrMapping/>
  </p:clrMapOvr>
  <p:transition spd="med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8" name="Line"/>
          <p:cNvSpPr/>
          <p:nvPr/>
        </p:nvSpPr>
        <p:spPr>
          <a:xfrm>
            <a:off x="243959" y="1131974"/>
            <a:ext cx="12484380" cy="2259"/>
          </a:xfrm>
          <a:prstGeom prst="line">
            <a:avLst/>
          </a:prstGeom>
          <a:solidFill>
            <a:srgbClr val="00E6B7"/>
          </a:solidFill>
          <a:ln w="635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349" name="Figure 6. Economic Value Analysis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Figure 6. Economic Value Analysis</a:t>
            </a:r>
          </a:p>
        </p:txBody>
      </p:sp>
      <p:sp>
        <p:nvSpPr>
          <p:cNvPr id="2350" name="Oval"/>
          <p:cNvSpPr/>
          <p:nvPr/>
        </p:nvSpPr>
        <p:spPr>
          <a:xfrm>
            <a:off x="6783196" y="5084494"/>
            <a:ext cx="1508172" cy="733139"/>
          </a:xfrm>
          <a:prstGeom prst="ellipse">
            <a:avLst/>
          </a:prstGeom>
          <a:solidFill>
            <a:srgbClr val="FFD67E"/>
          </a:solidFill>
          <a:ln>
            <a:solidFill>
              <a:srgbClr val="000000"/>
            </a:solidFill>
            <a:miter lim="400000"/>
          </a:ln>
        </p:spPr>
        <p:txBody>
          <a:bodyPr lIns="38100" tIns="38100" rIns="38100" bIns="38100"/>
          <a:lstStyle/>
          <a:p>
            <a:pPr algn="l" defTabSz="914400">
              <a:buClr>
                <a:srgbClr val="000000"/>
              </a:buClr>
              <a:defRPr sz="2200" b="1">
                <a:uFill>
                  <a:solidFill>
                    <a:srgbClr val="000000"/>
                  </a:solidFill>
                </a:uFill>
                <a:latin typeface="Tahoma"/>
                <a:ea typeface="Tahoma"/>
                <a:cs typeface="Tahoma"/>
                <a:sym typeface="Tahoma"/>
              </a:defRPr>
            </a:pPr>
            <a:endParaRPr/>
          </a:p>
        </p:txBody>
      </p:sp>
      <p:sp>
        <p:nvSpPr>
          <p:cNvPr id="2351" name="Strategic  value"/>
          <p:cNvSpPr txBox="1"/>
          <p:nvPr/>
        </p:nvSpPr>
        <p:spPr>
          <a:xfrm>
            <a:off x="6808773" y="5221613"/>
            <a:ext cx="1468090" cy="5080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/>
          <a:p>
            <a:pPr defTabSz="914400">
              <a:lnSpc>
                <a:spcPct val="80000"/>
              </a:lnSpc>
              <a:buClr>
                <a:srgbClr val="000000"/>
              </a:buClr>
              <a:buFont typeface="Century Gothic"/>
              <a:defRPr>
                <a:uFill>
                  <a:solidFill>
                    <a:srgbClr val="FFFFFF"/>
                  </a:solidFill>
                </a:uFill>
              </a:defRPr>
            </a:pPr>
            <a:r>
              <a:rPr dirty="0"/>
              <a:t>Strategic </a:t>
            </a:r>
            <a:br>
              <a:rPr dirty="0"/>
            </a:br>
            <a:r>
              <a:rPr dirty="0"/>
              <a:t>value</a:t>
            </a:r>
          </a:p>
        </p:txBody>
      </p:sp>
      <p:sp>
        <p:nvSpPr>
          <p:cNvPr id="2352" name="Oval"/>
          <p:cNvSpPr/>
          <p:nvPr/>
        </p:nvSpPr>
        <p:spPr>
          <a:xfrm>
            <a:off x="6783196" y="3935967"/>
            <a:ext cx="1508172" cy="733139"/>
          </a:xfrm>
          <a:prstGeom prst="ellipse">
            <a:avLst/>
          </a:prstGeom>
          <a:solidFill>
            <a:srgbClr val="FFD67E"/>
          </a:solidFill>
          <a:ln>
            <a:solidFill>
              <a:srgbClr val="000000"/>
            </a:solidFill>
            <a:miter lim="400000"/>
          </a:ln>
        </p:spPr>
        <p:txBody>
          <a:bodyPr lIns="38100" tIns="38100" rIns="38100" bIns="38100"/>
          <a:lstStyle/>
          <a:p>
            <a:pPr algn="l" defTabSz="914400">
              <a:buClr>
                <a:srgbClr val="000000"/>
              </a:buClr>
              <a:defRPr sz="2200" b="1">
                <a:uFill>
                  <a:solidFill>
                    <a:srgbClr val="000000"/>
                  </a:solidFill>
                </a:uFill>
                <a:latin typeface="Tahoma"/>
                <a:ea typeface="Tahoma"/>
                <a:cs typeface="Tahoma"/>
                <a:sym typeface="Tahoma"/>
              </a:defRPr>
            </a:pPr>
            <a:endParaRPr/>
          </a:p>
        </p:txBody>
      </p:sp>
      <p:sp>
        <p:nvSpPr>
          <p:cNvPr id="2353" name="Monetary…"/>
          <p:cNvSpPr txBox="1"/>
          <p:nvPr/>
        </p:nvSpPr>
        <p:spPr>
          <a:xfrm>
            <a:off x="6808774" y="4037239"/>
            <a:ext cx="1468090" cy="549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/>
          <a:p>
            <a:pPr defTabSz="914400">
              <a:lnSpc>
                <a:spcPct val="80000"/>
              </a:lnSpc>
              <a:buClr>
                <a:srgbClr val="000000"/>
              </a:buClr>
              <a:buFont typeface="Century Gothic"/>
              <a:defRPr>
                <a:uFill>
                  <a:solidFill>
                    <a:srgbClr val="FFFFFF"/>
                  </a:solidFill>
                </a:uFill>
              </a:defRPr>
            </a:pPr>
            <a:r>
              <a:t>Monetary </a:t>
            </a:r>
          </a:p>
          <a:p>
            <a:pPr defTabSz="914400">
              <a:lnSpc>
                <a:spcPct val="80000"/>
              </a:lnSpc>
              <a:buClr>
                <a:srgbClr val="000000"/>
              </a:buClr>
              <a:buFont typeface="Century Gothic"/>
              <a:defRPr>
                <a:uFill>
                  <a:solidFill>
                    <a:srgbClr val="FFFFFF"/>
                  </a:solidFill>
                </a:uFill>
              </a:defRPr>
            </a:pPr>
            <a:r>
              <a:t>value</a:t>
            </a:r>
          </a:p>
        </p:txBody>
      </p:sp>
      <p:grpSp>
        <p:nvGrpSpPr>
          <p:cNvPr id="2356" name="Group"/>
          <p:cNvGrpSpPr/>
          <p:nvPr/>
        </p:nvGrpSpPr>
        <p:grpSpPr>
          <a:xfrm>
            <a:off x="4676168" y="4462593"/>
            <a:ext cx="1468091" cy="796832"/>
            <a:chOff x="63677" y="0"/>
            <a:chExt cx="1468089" cy="796831"/>
          </a:xfrm>
        </p:grpSpPr>
        <p:sp>
          <p:nvSpPr>
            <p:cNvPr id="2354" name="Oval"/>
            <p:cNvSpPr/>
            <p:nvPr/>
          </p:nvSpPr>
          <p:spPr>
            <a:xfrm>
              <a:off x="83252" y="0"/>
              <a:ext cx="1424919" cy="796832"/>
            </a:xfrm>
            <a:prstGeom prst="ellipse">
              <a:avLst/>
            </a:prstGeom>
            <a:solidFill>
              <a:schemeClr val="accent6">
                <a:hueOff val="-13368928"/>
                <a:satOff val="50343"/>
                <a:lumOff val="-1738"/>
              </a:schemeClr>
            </a:solidFill>
            <a:ln w="9525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38100" tIns="38100" rIns="38100" bIns="38100" numCol="1" anchor="t">
              <a:noAutofit/>
            </a:bodyPr>
            <a:lstStyle/>
            <a:p>
              <a:pPr algn="l" defTabSz="914400">
                <a:buClr>
                  <a:srgbClr val="000000"/>
                </a:buClr>
                <a:defRPr sz="2200" b="1">
                  <a:uFill>
                    <a:solidFill>
                      <a:srgbClr val="000000"/>
                    </a:solidFill>
                  </a:uFill>
                  <a:latin typeface="Tahoma"/>
                  <a:ea typeface="Tahoma"/>
                  <a:cs typeface="Tahoma"/>
                  <a:sym typeface="Tahoma"/>
                </a:defRPr>
              </a:pPr>
              <a:endParaRPr/>
            </a:p>
          </p:txBody>
        </p:sp>
        <p:sp>
          <p:nvSpPr>
            <p:cNvPr id="2355" name="Company…"/>
            <p:cNvSpPr txBox="1"/>
            <p:nvPr/>
          </p:nvSpPr>
          <p:spPr>
            <a:xfrm>
              <a:off x="63677" y="139372"/>
              <a:ext cx="1468090" cy="54913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noAutofit/>
            </a:bodyPr>
            <a:lstStyle/>
            <a:p>
              <a:pPr defTabSz="914400">
                <a:lnSpc>
                  <a:spcPct val="80000"/>
                </a:lnSpc>
                <a:buClr>
                  <a:srgbClr val="000000"/>
                </a:buClr>
                <a:buFont typeface="Century Gothic"/>
                <a:defRPr>
                  <a:uFill>
                    <a:solidFill>
                      <a:srgbClr val="FFFFFF"/>
                    </a:solidFill>
                  </a:uFill>
                </a:defRPr>
              </a:pPr>
              <a:r>
                <a:t>Company</a:t>
              </a:r>
            </a:p>
            <a:p>
              <a:pPr defTabSz="914400">
                <a:lnSpc>
                  <a:spcPct val="80000"/>
                </a:lnSpc>
                <a:buClr>
                  <a:srgbClr val="000000"/>
                </a:buClr>
                <a:buFont typeface="Century Gothic"/>
                <a:defRPr>
                  <a:uFill>
                    <a:solidFill>
                      <a:srgbClr val="FFFFFF"/>
                    </a:solidFill>
                  </a:uFill>
                </a:defRPr>
              </a:pPr>
              <a:r>
                <a:t>value</a:t>
              </a:r>
            </a:p>
          </p:txBody>
        </p:sp>
      </p:grpSp>
      <p:sp>
        <p:nvSpPr>
          <p:cNvPr id="2357" name="Arrow"/>
          <p:cNvSpPr/>
          <p:nvPr/>
        </p:nvSpPr>
        <p:spPr>
          <a:xfrm rot="19320000">
            <a:off x="6146291" y="4490790"/>
            <a:ext cx="632836" cy="234382"/>
          </a:xfrm>
          <a:prstGeom prst="rightArrow">
            <a:avLst>
              <a:gd name="adj1" fmla="val 32944"/>
              <a:gd name="adj2" fmla="val 34712"/>
            </a:avLst>
          </a:prstGeom>
          <a:solidFill>
            <a:srgbClr val="3D749D"/>
          </a:solidFill>
          <a:ln w="6350"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buClr>
                <a:srgbClr val="000000"/>
              </a:buClr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358" name="Arrow"/>
          <p:cNvSpPr/>
          <p:nvPr/>
        </p:nvSpPr>
        <p:spPr>
          <a:xfrm rot="2280000">
            <a:off x="6146291" y="4997783"/>
            <a:ext cx="632836" cy="234382"/>
          </a:xfrm>
          <a:prstGeom prst="rightArrow">
            <a:avLst>
              <a:gd name="adj1" fmla="val 32944"/>
              <a:gd name="adj2" fmla="val 34712"/>
            </a:avLst>
          </a:prstGeom>
          <a:solidFill>
            <a:srgbClr val="3D749D"/>
          </a:solidFill>
          <a:ln w="6350"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buClr>
                <a:srgbClr val="000000"/>
              </a:buClr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362" name="Connection Line"/>
          <p:cNvSpPr/>
          <p:nvPr/>
        </p:nvSpPr>
        <p:spPr>
          <a:xfrm>
            <a:off x="8359271" y="4274347"/>
            <a:ext cx="323754" cy="11768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6208" h="21600" extrusionOk="0">
                <a:moveTo>
                  <a:pt x="0" y="0"/>
                </a:moveTo>
                <a:cubicBezTo>
                  <a:pt x="21123" y="6778"/>
                  <a:pt x="21600" y="13978"/>
                  <a:pt x="1430" y="21600"/>
                </a:cubicBezTo>
              </a:path>
            </a:pathLst>
          </a:custGeom>
          <a:ln w="25400">
            <a:solidFill>
              <a:srgbClr val="000000"/>
            </a:solidFill>
            <a:prstDash val="sysDot"/>
            <a:miter lim="400000"/>
            <a:headEnd type="stealth"/>
          </a:ln>
        </p:spPr>
        <p:txBody>
          <a:bodyPr/>
          <a:lstStyle/>
          <a:p>
            <a:endParaRPr/>
          </a:p>
        </p:txBody>
      </p:sp>
      <p:sp>
        <p:nvSpPr>
          <p:cNvPr id="2360" name="Rectangle"/>
          <p:cNvSpPr/>
          <p:nvPr/>
        </p:nvSpPr>
        <p:spPr>
          <a:xfrm>
            <a:off x="8383307" y="4610082"/>
            <a:ext cx="491586" cy="57453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+mj-lt"/>
                <a:ea typeface="+mj-ea"/>
                <a:cs typeface="+mj-cs"/>
                <a:sym typeface="Gill Sans"/>
              </a:defRPr>
            </a:pPr>
            <a:endParaRPr/>
          </a:p>
        </p:txBody>
      </p:sp>
      <p:sp>
        <p:nvSpPr>
          <p:cNvPr id="2361" name="Monetizing strategic value"/>
          <p:cNvSpPr txBox="1"/>
          <p:nvPr/>
        </p:nvSpPr>
        <p:spPr>
          <a:xfrm>
            <a:off x="8359271" y="4664032"/>
            <a:ext cx="1468090" cy="393954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>
            <a:lvl1pPr algn="l" defTabSz="914400">
              <a:lnSpc>
                <a:spcPct val="80000"/>
              </a:lnSpc>
              <a:defRPr>
                <a:uFill>
                  <a:solidFill>
                    <a:srgbClr val="000000"/>
                  </a:solidFill>
                </a:uFill>
              </a:defRPr>
            </a:lvl1pPr>
          </a:lstStyle>
          <a:p>
            <a:pPr>
              <a:defRPr b="1"/>
            </a:pPr>
            <a:r>
              <a:rPr b="0" dirty="0"/>
              <a:t>Monetizing strategic value</a:t>
            </a:r>
          </a:p>
        </p:txBody>
      </p:sp>
    </p:spTree>
  </p:cSld>
  <p:clrMapOvr>
    <a:masterClrMapping/>
  </p:clrMapOvr>
  <p:transition spd="med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4" name="Line"/>
          <p:cNvSpPr/>
          <p:nvPr/>
        </p:nvSpPr>
        <p:spPr>
          <a:xfrm>
            <a:off x="6358352" y="7222044"/>
            <a:ext cx="170098" cy="1"/>
          </a:xfrm>
          <a:prstGeom prst="line">
            <a:avLst/>
          </a:prstGeom>
          <a:ln>
            <a:solidFill>
              <a:srgbClr val="000000"/>
            </a:solidFill>
            <a:custDash>
              <a:ds d="200000" sp="200000"/>
            </a:custDash>
            <a:miter lim="400000"/>
          </a:ln>
        </p:spPr>
        <p:txBody>
          <a:bodyPr lIns="50800" tIns="50800" rIns="50800" bIns="508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+mj-lt"/>
                <a:ea typeface="+mj-ea"/>
                <a:cs typeface="+mj-cs"/>
                <a:sym typeface="Gill Sans"/>
              </a:defRPr>
            </a:pPr>
            <a:endParaRPr/>
          </a:p>
        </p:txBody>
      </p:sp>
      <p:sp>
        <p:nvSpPr>
          <p:cNvPr id="2365" name="Line"/>
          <p:cNvSpPr/>
          <p:nvPr/>
        </p:nvSpPr>
        <p:spPr>
          <a:xfrm>
            <a:off x="6330885" y="4930260"/>
            <a:ext cx="170098" cy="1"/>
          </a:xfrm>
          <a:prstGeom prst="line">
            <a:avLst/>
          </a:prstGeom>
          <a:ln>
            <a:solidFill>
              <a:srgbClr val="000000"/>
            </a:solidFill>
            <a:custDash>
              <a:ds d="200000" sp="200000"/>
            </a:custDash>
            <a:miter lim="400000"/>
          </a:ln>
        </p:spPr>
        <p:txBody>
          <a:bodyPr lIns="50800" tIns="50800" rIns="50800" bIns="508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+mj-lt"/>
                <a:ea typeface="+mj-ea"/>
                <a:cs typeface="+mj-cs"/>
                <a:sym typeface="Gill Sans"/>
              </a:defRPr>
            </a:pPr>
            <a:endParaRPr/>
          </a:p>
        </p:txBody>
      </p:sp>
      <p:sp>
        <p:nvSpPr>
          <p:cNvPr id="2366" name="Line"/>
          <p:cNvSpPr/>
          <p:nvPr/>
        </p:nvSpPr>
        <p:spPr>
          <a:xfrm>
            <a:off x="4355895" y="3982770"/>
            <a:ext cx="2160363" cy="1"/>
          </a:xfrm>
          <a:prstGeom prst="line">
            <a:avLst/>
          </a:prstGeom>
          <a:ln>
            <a:solidFill>
              <a:srgbClr val="000000"/>
            </a:solidFill>
            <a:custDash>
              <a:ds d="200000" sp="200000"/>
            </a:custDash>
            <a:miter lim="400000"/>
          </a:ln>
        </p:spPr>
        <p:txBody>
          <a:bodyPr lIns="50800" tIns="50800" rIns="50800" bIns="508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+mj-lt"/>
                <a:ea typeface="+mj-ea"/>
                <a:cs typeface="+mj-cs"/>
                <a:sym typeface="Gill Sans"/>
              </a:defRPr>
            </a:pPr>
            <a:endParaRPr/>
          </a:p>
        </p:txBody>
      </p:sp>
      <p:sp>
        <p:nvSpPr>
          <p:cNvPr id="2367" name="Line"/>
          <p:cNvSpPr/>
          <p:nvPr/>
        </p:nvSpPr>
        <p:spPr>
          <a:xfrm>
            <a:off x="4378491" y="7619741"/>
            <a:ext cx="2160363" cy="1"/>
          </a:xfrm>
          <a:prstGeom prst="line">
            <a:avLst/>
          </a:prstGeom>
          <a:ln>
            <a:solidFill>
              <a:srgbClr val="000000"/>
            </a:solidFill>
            <a:custDash>
              <a:ds d="200000" sp="200000"/>
            </a:custDash>
            <a:miter lim="400000"/>
          </a:ln>
        </p:spPr>
        <p:txBody>
          <a:bodyPr lIns="50800" tIns="50800" rIns="50800" bIns="508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+mj-lt"/>
                <a:ea typeface="+mj-ea"/>
                <a:cs typeface="+mj-cs"/>
                <a:sym typeface="Gill Sans"/>
              </a:defRPr>
            </a:pPr>
            <a:endParaRPr/>
          </a:p>
        </p:txBody>
      </p:sp>
      <p:sp>
        <p:nvSpPr>
          <p:cNvPr id="2368" name="Line"/>
          <p:cNvSpPr/>
          <p:nvPr/>
        </p:nvSpPr>
        <p:spPr>
          <a:xfrm>
            <a:off x="243959" y="1131974"/>
            <a:ext cx="12484380" cy="2259"/>
          </a:xfrm>
          <a:prstGeom prst="line">
            <a:avLst/>
          </a:prstGeom>
          <a:solidFill>
            <a:srgbClr val="00E6B7"/>
          </a:solidFill>
          <a:ln w="635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369" name="Figure 7. Analyzing the Total Cost of a Company’s Offering in a Competitive Context"/>
          <p:cNvSpPr txBox="1">
            <a:spLocks noGrp="1"/>
          </p:cNvSpPr>
          <p:nvPr>
            <p:ph type="title"/>
          </p:nvPr>
        </p:nvSpPr>
        <p:spPr>
          <a:xfrm>
            <a:off x="247678" y="13453"/>
            <a:ext cx="12476943" cy="1192622"/>
          </a:xfrm>
          <a:prstGeom prst="rect">
            <a:avLst/>
          </a:prstGeom>
        </p:spPr>
        <p:txBody>
          <a:bodyPr/>
          <a:lstStyle/>
          <a:p>
            <a:r>
              <a:t>Figure 7. Analyzing the Total Cost of a Company’s Offering in a Competitive Context</a:t>
            </a:r>
          </a:p>
        </p:txBody>
      </p:sp>
      <p:sp>
        <p:nvSpPr>
          <p:cNvPr id="2370" name="Line"/>
          <p:cNvSpPr/>
          <p:nvPr/>
        </p:nvSpPr>
        <p:spPr>
          <a:xfrm>
            <a:off x="2838638" y="6132619"/>
            <a:ext cx="3693441" cy="1"/>
          </a:xfrm>
          <a:prstGeom prst="line">
            <a:avLst/>
          </a:prstGeom>
          <a:ln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+mj-lt"/>
                <a:ea typeface="+mj-ea"/>
                <a:cs typeface="+mj-cs"/>
                <a:sym typeface="Gill Sans"/>
              </a:defRPr>
            </a:pPr>
            <a:endParaRPr/>
          </a:p>
        </p:txBody>
      </p:sp>
      <p:sp>
        <p:nvSpPr>
          <p:cNvPr id="2371" name="Difference in strategic value"/>
          <p:cNvSpPr txBox="1"/>
          <p:nvPr/>
        </p:nvSpPr>
        <p:spPr>
          <a:xfrm>
            <a:off x="6547033" y="4152450"/>
            <a:ext cx="1868135" cy="609873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/>
          <a:lstStyle>
            <a:lvl1pPr algn="l">
              <a:lnSpc>
                <a:spcPct val="80000"/>
              </a:lnSpc>
            </a:lvl1pPr>
          </a:lstStyle>
          <a:p>
            <a:r>
              <a:rPr dirty="0"/>
              <a:t>Difference in strategic value</a:t>
            </a:r>
          </a:p>
        </p:txBody>
      </p:sp>
      <p:grpSp>
        <p:nvGrpSpPr>
          <p:cNvPr id="2374" name="Group"/>
          <p:cNvGrpSpPr/>
          <p:nvPr/>
        </p:nvGrpSpPr>
        <p:grpSpPr>
          <a:xfrm>
            <a:off x="4896373" y="4930414"/>
            <a:ext cx="1505195" cy="2292405"/>
            <a:chOff x="0" y="989604"/>
            <a:chExt cx="1505194" cy="2292404"/>
          </a:xfrm>
        </p:grpSpPr>
        <p:sp>
          <p:nvSpPr>
            <p:cNvPr id="2372" name="Price"/>
            <p:cNvSpPr txBox="1"/>
            <p:nvPr/>
          </p:nvSpPr>
          <p:spPr>
            <a:xfrm>
              <a:off x="0" y="2191638"/>
              <a:ext cx="1505195" cy="1090371"/>
            </a:xfrm>
            <a:prstGeom prst="rect">
              <a:avLst/>
            </a:prstGeom>
            <a:solidFill>
              <a:schemeClr val="accent1">
                <a:hueOff val="71527"/>
                <a:satOff val="-27511"/>
                <a:lumOff val="32816"/>
              </a:schemeClr>
            </a:solidFill>
            <a:ln w="9525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>
                <a:lnSpc>
                  <a:spcPct val="90000"/>
                </a:lnSpc>
                <a:spcBef>
                  <a:spcPts val="600"/>
                </a:spcBef>
              </a:lvl1pPr>
            </a:lstStyle>
            <a:p>
              <a:r>
                <a:t>Price</a:t>
              </a:r>
            </a:p>
          </p:txBody>
        </p:sp>
        <p:sp>
          <p:nvSpPr>
            <p:cNvPr id="2373" name="Durability…"/>
            <p:cNvSpPr txBox="1"/>
            <p:nvPr/>
          </p:nvSpPr>
          <p:spPr>
            <a:xfrm>
              <a:off x="-1" y="989604"/>
              <a:ext cx="1505196" cy="1204041"/>
            </a:xfrm>
            <a:prstGeom prst="rect">
              <a:avLst/>
            </a:prstGeom>
            <a:solidFill>
              <a:srgbClr val="FFD67E"/>
            </a:solidFill>
            <a:ln w="9525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/>
            <a:p>
              <a:r>
                <a:t>Durability</a:t>
              </a:r>
            </a:p>
            <a:p>
              <a:r>
                <a:t>Reliability</a:t>
              </a:r>
            </a:p>
            <a:p>
              <a:r>
                <a:t>Warranty</a:t>
              </a:r>
            </a:p>
            <a:p>
              <a:r>
                <a:t>Service</a:t>
              </a:r>
            </a:p>
          </p:txBody>
        </p:sp>
      </p:grpSp>
      <p:grpSp>
        <p:nvGrpSpPr>
          <p:cNvPr id="2377" name="Group"/>
          <p:cNvGrpSpPr/>
          <p:nvPr/>
        </p:nvGrpSpPr>
        <p:grpSpPr>
          <a:xfrm>
            <a:off x="3002667" y="3981825"/>
            <a:ext cx="1505195" cy="3637869"/>
            <a:chOff x="0" y="-355859"/>
            <a:chExt cx="1505194" cy="3637867"/>
          </a:xfrm>
        </p:grpSpPr>
        <p:sp>
          <p:nvSpPr>
            <p:cNvPr id="2375" name="Price"/>
            <p:cNvSpPr txBox="1"/>
            <p:nvPr/>
          </p:nvSpPr>
          <p:spPr>
            <a:xfrm>
              <a:off x="0" y="1752243"/>
              <a:ext cx="1505195" cy="1529766"/>
            </a:xfrm>
            <a:prstGeom prst="rect">
              <a:avLst/>
            </a:prstGeom>
            <a:solidFill>
              <a:schemeClr val="accent1">
                <a:hueOff val="71527"/>
                <a:satOff val="-27511"/>
                <a:lumOff val="32816"/>
              </a:schemeClr>
            </a:solidFill>
            <a:ln w="9525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>
                <a:lnSpc>
                  <a:spcPct val="90000"/>
                </a:lnSpc>
                <a:spcBef>
                  <a:spcPts val="600"/>
                </a:spcBef>
              </a:lvl1pPr>
            </a:lstStyle>
            <a:p>
              <a:r>
                <a:t>Price</a:t>
              </a:r>
            </a:p>
          </p:txBody>
        </p:sp>
        <p:sp>
          <p:nvSpPr>
            <p:cNvPr id="2376" name="Durability…"/>
            <p:cNvSpPr txBox="1"/>
            <p:nvPr/>
          </p:nvSpPr>
          <p:spPr>
            <a:xfrm>
              <a:off x="-1" y="-355860"/>
              <a:ext cx="1505196" cy="2148953"/>
            </a:xfrm>
            <a:prstGeom prst="rect">
              <a:avLst/>
            </a:prstGeom>
            <a:solidFill>
              <a:srgbClr val="FFD67E"/>
            </a:solidFill>
            <a:ln w="9525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lnSpc>
                  <a:spcPct val="170000"/>
                </a:lnSpc>
                <a:spcBef>
                  <a:spcPts val="100"/>
                </a:spcBef>
              </a:pPr>
              <a:r>
                <a:t>Durability</a:t>
              </a:r>
            </a:p>
            <a:p>
              <a:pPr>
                <a:lnSpc>
                  <a:spcPct val="170000"/>
                </a:lnSpc>
                <a:spcBef>
                  <a:spcPts val="100"/>
                </a:spcBef>
              </a:pPr>
              <a:r>
                <a:t>Reliability</a:t>
              </a:r>
            </a:p>
            <a:p>
              <a:pPr>
                <a:lnSpc>
                  <a:spcPct val="170000"/>
                </a:lnSpc>
                <a:spcBef>
                  <a:spcPts val="100"/>
                </a:spcBef>
              </a:pPr>
              <a:r>
                <a:t>Warranty</a:t>
              </a:r>
            </a:p>
            <a:p>
              <a:pPr>
                <a:lnSpc>
                  <a:spcPct val="170000"/>
                </a:lnSpc>
                <a:spcBef>
                  <a:spcPts val="100"/>
                </a:spcBef>
              </a:pPr>
              <a:r>
                <a:t>Service</a:t>
              </a:r>
            </a:p>
          </p:txBody>
        </p:sp>
      </p:grpSp>
      <p:sp>
        <p:nvSpPr>
          <p:cNvPr id="2378" name="Line"/>
          <p:cNvSpPr/>
          <p:nvPr/>
        </p:nvSpPr>
        <p:spPr>
          <a:xfrm flipV="1">
            <a:off x="6489527" y="4001483"/>
            <a:ext cx="1" cy="911806"/>
          </a:xfrm>
          <a:prstGeom prst="line">
            <a:avLst/>
          </a:prstGeom>
          <a:ln w="12700">
            <a:solidFill>
              <a:srgbClr val="000000"/>
            </a:solidFill>
            <a:miter lim="400000"/>
            <a:headEnd type="stealth"/>
            <a:tailEnd type="stealth"/>
          </a:ln>
        </p:spPr>
        <p:txBody>
          <a:bodyPr lIns="50800" tIns="50800" rIns="50800" bIns="508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+mj-lt"/>
                <a:ea typeface="+mj-ea"/>
                <a:cs typeface="+mj-cs"/>
                <a:sym typeface="Gill Sans"/>
              </a:defRPr>
            </a:pPr>
            <a:endParaRPr/>
          </a:p>
        </p:txBody>
      </p:sp>
      <p:sp>
        <p:nvSpPr>
          <p:cNvPr id="2379" name="Competitive offering"/>
          <p:cNvSpPr txBox="1"/>
          <p:nvPr/>
        </p:nvSpPr>
        <p:spPr>
          <a:xfrm>
            <a:off x="4896373" y="7654276"/>
            <a:ext cx="1505195" cy="65375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>
            <a:lvl1pPr>
              <a:lnSpc>
                <a:spcPct val="90000"/>
              </a:lnSpc>
            </a:lvl1pPr>
          </a:lstStyle>
          <a:p>
            <a:r>
              <a:t>Competitive offering</a:t>
            </a:r>
          </a:p>
        </p:txBody>
      </p:sp>
      <p:sp>
        <p:nvSpPr>
          <p:cNvPr id="2380" name="Company offering"/>
          <p:cNvSpPr txBox="1"/>
          <p:nvPr/>
        </p:nvSpPr>
        <p:spPr>
          <a:xfrm>
            <a:off x="3002667" y="7654276"/>
            <a:ext cx="1505195" cy="65375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>
            <a:lvl1pPr>
              <a:lnSpc>
                <a:spcPct val="90000"/>
              </a:lnSpc>
            </a:lvl1pPr>
          </a:lstStyle>
          <a:p>
            <a:r>
              <a:t>Company offering</a:t>
            </a:r>
          </a:p>
        </p:txBody>
      </p:sp>
      <p:grpSp>
        <p:nvGrpSpPr>
          <p:cNvPr id="2383" name="Group"/>
          <p:cNvGrpSpPr/>
          <p:nvPr/>
        </p:nvGrpSpPr>
        <p:grpSpPr>
          <a:xfrm>
            <a:off x="6648633" y="5819561"/>
            <a:ext cx="1824198" cy="355601"/>
            <a:chOff x="0" y="0"/>
            <a:chExt cx="1824196" cy="355600"/>
          </a:xfrm>
        </p:grpSpPr>
        <p:sp>
          <p:nvSpPr>
            <p:cNvPr id="2381" name="Square"/>
            <p:cNvSpPr/>
            <p:nvPr/>
          </p:nvSpPr>
          <p:spPr>
            <a:xfrm rot="16200000">
              <a:off x="0" y="114300"/>
              <a:ext cx="127000" cy="127000"/>
            </a:xfrm>
            <a:prstGeom prst="rect">
              <a:avLst/>
            </a:prstGeom>
            <a:solidFill>
              <a:srgbClr val="FFD67E"/>
            </a:solidFill>
            <a:ln w="9525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+mj-lt"/>
                  <a:ea typeface="+mj-ea"/>
                  <a:cs typeface="+mj-cs"/>
                  <a:sym typeface="Gill Sans"/>
                </a:defRPr>
              </a:pPr>
              <a:endParaRPr/>
            </a:p>
          </p:txBody>
        </p:sp>
        <p:sp>
          <p:nvSpPr>
            <p:cNvPr id="2382" name="Strategic value"/>
            <p:cNvSpPr txBox="1"/>
            <p:nvPr/>
          </p:nvSpPr>
          <p:spPr>
            <a:xfrm>
              <a:off x="226179" y="-1"/>
              <a:ext cx="1598018" cy="3556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 algn="l"/>
            </a:lstStyle>
            <a:p>
              <a:r>
                <a:t>Strategic value</a:t>
              </a:r>
            </a:p>
          </p:txBody>
        </p:sp>
      </p:grpSp>
      <p:grpSp>
        <p:nvGrpSpPr>
          <p:cNvPr id="2386" name="Group"/>
          <p:cNvGrpSpPr/>
          <p:nvPr/>
        </p:nvGrpSpPr>
        <p:grpSpPr>
          <a:xfrm>
            <a:off x="6648633" y="6115477"/>
            <a:ext cx="1809315" cy="355601"/>
            <a:chOff x="0" y="0"/>
            <a:chExt cx="1809313" cy="355600"/>
          </a:xfrm>
        </p:grpSpPr>
        <p:sp>
          <p:nvSpPr>
            <p:cNvPr id="2384" name="Square"/>
            <p:cNvSpPr/>
            <p:nvPr/>
          </p:nvSpPr>
          <p:spPr>
            <a:xfrm rot="16200000">
              <a:off x="0" y="114300"/>
              <a:ext cx="127000" cy="127000"/>
            </a:xfrm>
            <a:prstGeom prst="rect">
              <a:avLst/>
            </a:prstGeom>
            <a:solidFill>
              <a:srgbClr val="549CCF"/>
            </a:solidFill>
            <a:ln w="9525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+mj-lt"/>
                  <a:ea typeface="+mj-ea"/>
                  <a:cs typeface="+mj-cs"/>
                  <a:sym typeface="Gill Sans"/>
                </a:defRPr>
              </a:pPr>
              <a:endParaRPr/>
            </a:p>
          </p:txBody>
        </p:sp>
        <p:sp>
          <p:nvSpPr>
            <p:cNvPr id="2385" name="Purchase price"/>
            <p:cNvSpPr txBox="1"/>
            <p:nvPr/>
          </p:nvSpPr>
          <p:spPr>
            <a:xfrm>
              <a:off x="226179" y="-1"/>
              <a:ext cx="1583135" cy="3556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 algn="l"/>
            </a:lstStyle>
            <a:p>
              <a:r>
                <a:t>Purchase price</a:t>
              </a:r>
            </a:p>
          </p:txBody>
        </p:sp>
      </p:grpSp>
      <p:sp>
        <p:nvSpPr>
          <p:cNvPr id="2387" name="Line"/>
          <p:cNvSpPr/>
          <p:nvPr/>
        </p:nvSpPr>
        <p:spPr>
          <a:xfrm flipV="1">
            <a:off x="6486773" y="7224004"/>
            <a:ext cx="3440" cy="383438"/>
          </a:xfrm>
          <a:prstGeom prst="line">
            <a:avLst/>
          </a:prstGeom>
          <a:ln w="12700">
            <a:solidFill>
              <a:srgbClr val="000000"/>
            </a:solidFill>
            <a:miter lim="400000"/>
            <a:headEnd type="stealth"/>
            <a:tailEnd type="stealth"/>
          </a:ln>
        </p:spPr>
        <p:txBody>
          <a:bodyPr lIns="50800" tIns="50800" rIns="50800" bIns="508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+mj-lt"/>
                <a:ea typeface="+mj-ea"/>
                <a:cs typeface="+mj-cs"/>
                <a:sym typeface="Gill Sans"/>
              </a:defRPr>
            </a:pPr>
            <a:endParaRPr/>
          </a:p>
        </p:txBody>
      </p:sp>
      <p:sp>
        <p:nvSpPr>
          <p:cNvPr id="2388" name="Difference in monetary value"/>
          <p:cNvSpPr txBox="1"/>
          <p:nvPr/>
        </p:nvSpPr>
        <p:spPr>
          <a:xfrm>
            <a:off x="6547033" y="7138203"/>
            <a:ext cx="2160363" cy="59949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/>
          <a:lstStyle>
            <a:lvl1pPr algn="l">
              <a:lnSpc>
                <a:spcPct val="80000"/>
              </a:lnSpc>
            </a:lvl1pPr>
          </a:lstStyle>
          <a:p>
            <a:r>
              <a:rPr dirty="0"/>
              <a:t>Difference in monetary value</a:t>
            </a:r>
          </a:p>
        </p:txBody>
      </p:sp>
    </p:spTree>
  </p:cSld>
  <p:clrMapOvr>
    <a:masterClrMapping/>
  </p:clrMapOvr>
  <p:transition spd="med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0" name="Line"/>
          <p:cNvSpPr/>
          <p:nvPr/>
        </p:nvSpPr>
        <p:spPr>
          <a:xfrm>
            <a:off x="243959" y="1131974"/>
            <a:ext cx="12484380" cy="2259"/>
          </a:xfrm>
          <a:prstGeom prst="line">
            <a:avLst/>
          </a:prstGeom>
          <a:solidFill>
            <a:srgbClr val="00E6B7"/>
          </a:solidFill>
          <a:ln w="635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391" name="Figure 8. Creating Market Value through Collaboration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Figure 8. Creating Market Value through Collaboration</a:t>
            </a:r>
          </a:p>
        </p:txBody>
      </p:sp>
      <p:sp>
        <p:nvSpPr>
          <p:cNvPr id="2392" name="Shape"/>
          <p:cNvSpPr/>
          <p:nvPr/>
        </p:nvSpPr>
        <p:spPr>
          <a:xfrm>
            <a:off x="5284025" y="4451085"/>
            <a:ext cx="1395426" cy="83317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13"/>
                </a:moveTo>
                <a:cubicBezTo>
                  <a:pt x="0" y="4852"/>
                  <a:pt x="4829" y="0"/>
                  <a:pt x="10787" y="0"/>
                </a:cubicBezTo>
                <a:cubicBezTo>
                  <a:pt x="16745" y="0"/>
                  <a:pt x="21600" y="4852"/>
                  <a:pt x="21600" y="10813"/>
                </a:cubicBezTo>
                <a:lnTo>
                  <a:pt x="21600" y="10813"/>
                </a:lnTo>
                <a:cubicBezTo>
                  <a:pt x="21600" y="16774"/>
                  <a:pt x="16745" y="21600"/>
                  <a:pt x="10787" y="21600"/>
                </a:cubicBezTo>
                <a:cubicBezTo>
                  <a:pt x="4829" y="21600"/>
                  <a:pt x="0" y="16774"/>
                  <a:pt x="0" y="10813"/>
                </a:cubicBezTo>
              </a:path>
            </a:pathLst>
          </a:custGeom>
          <a:solidFill>
            <a:srgbClr val="FFD37D"/>
          </a:solidFill>
          <a:ln cap="rnd">
            <a:solidFill>
              <a:srgbClr val="000000"/>
            </a:solidFill>
          </a:ln>
        </p:spPr>
        <p:txBody>
          <a:bodyPr lIns="38100" tIns="38100" rIns="38100" bIns="38100"/>
          <a:lstStyle/>
          <a:p>
            <a:pPr algn="l" defTabSz="914400">
              <a:buClr>
                <a:srgbClr val="000000"/>
              </a:buClr>
              <a:defRPr sz="2400" b="1">
                <a:uFill>
                  <a:solidFill>
                    <a:srgbClr val="000000"/>
                  </a:solidFill>
                </a:uFill>
                <a:latin typeface="Tahoma"/>
                <a:ea typeface="Tahoma"/>
                <a:cs typeface="Tahoma"/>
                <a:sym typeface="Tahoma"/>
              </a:defRPr>
            </a:pPr>
            <a:endParaRPr/>
          </a:p>
        </p:txBody>
      </p:sp>
      <p:sp>
        <p:nvSpPr>
          <p:cNvPr id="2393" name="Collaborator"/>
          <p:cNvSpPr txBox="1"/>
          <p:nvPr/>
        </p:nvSpPr>
        <p:spPr>
          <a:xfrm>
            <a:off x="5285849" y="4617760"/>
            <a:ext cx="1391778" cy="4998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63500" tIns="63500" rIns="63500" bIns="63500" anchor="ctr"/>
          <a:lstStyle>
            <a:lvl1pPr defTabSz="914400">
              <a:lnSpc>
                <a:spcPct val="90000"/>
              </a:lnSpc>
              <a:buClr>
                <a:srgbClr val="000000"/>
              </a:buClr>
              <a:buFont typeface="Century Gothic"/>
              <a:defRPr>
                <a:uFill>
                  <a:solidFill>
                    <a:srgbClr val="000000"/>
                  </a:solidFill>
                </a:uFill>
              </a:defRPr>
            </a:lvl1pPr>
          </a:lstStyle>
          <a:p>
            <a:r>
              <a:t>Collaborator</a:t>
            </a:r>
          </a:p>
        </p:txBody>
      </p:sp>
      <p:sp>
        <p:nvSpPr>
          <p:cNvPr id="2394" name="Shape"/>
          <p:cNvSpPr/>
          <p:nvPr/>
        </p:nvSpPr>
        <p:spPr>
          <a:xfrm>
            <a:off x="2452056" y="4451085"/>
            <a:ext cx="1395425" cy="83317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13"/>
                </a:moveTo>
                <a:cubicBezTo>
                  <a:pt x="0" y="4852"/>
                  <a:pt x="4829" y="0"/>
                  <a:pt x="10787" y="0"/>
                </a:cubicBezTo>
                <a:cubicBezTo>
                  <a:pt x="16745" y="0"/>
                  <a:pt x="21600" y="4852"/>
                  <a:pt x="21600" y="10813"/>
                </a:cubicBezTo>
                <a:lnTo>
                  <a:pt x="21600" y="10813"/>
                </a:lnTo>
                <a:cubicBezTo>
                  <a:pt x="21600" y="16774"/>
                  <a:pt x="16745" y="21600"/>
                  <a:pt x="10787" y="21600"/>
                </a:cubicBezTo>
                <a:cubicBezTo>
                  <a:pt x="4829" y="21600"/>
                  <a:pt x="0" y="16774"/>
                  <a:pt x="0" y="10813"/>
                </a:cubicBezTo>
              </a:path>
            </a:pathLst>
          </a:custGeom>
          <a:solidFill>
            <a:srgbClr val="FFD37D"/>
          </a:solidFill>
          <a:ln cap="rnd">
            <a:solidFill>
              <a:srgbClr val="000000"/>
            </a:solidFill>
          </a:ln>
        </p:spPr>
        <p:txBody>
          <a:bodyPr lIns="38100" tIns="38100" rIns="38100" bIns="38100"/>
          <a:lstStyle/>
          <a:p>
            <a:pPr algn="l" defTabSz="914400">
              <a:buClr>
                <a:srgbClr val="000000"/>
              </a:buClr>
              <a:defRPr sz="2400" b="1">
                <a:uFill>
                  <a:solidFill>
                    <a:srgbClr val="000000"/>
                  </a:solidFill>
                </a:uFill>
                <a:latin typeface="Tahoma"/>
                <a:ea typeface="Tahoma"/>
                <a:cs typeface="Tahoma"/>
                <a:sym typeface="Tahoma"/>
              </a:defRPr>
            </a:pPr>
            <a:endParaRPr/>
          </a:p>
        </p:txBody>
      </p:sp>
      <p:sp>
        <p:nvSpPr>
          <p:cNvPr id="2395" name="Arrow"/>
          <p:cNvSpPr/>
          <p:nvPr/>
        </p:nvSpPr>
        <p:spPr>
          <a:xfrm>
            <a:off x="3950810" y="4738070"/>
            <a:ext cx="1202838" cy="259210"/>
          </a:xfrm>
          <a:prstGeom prst="rightArrow">
            <a:avLst>
              <a:gd name="adj1" fmla="val 32944"/>
              <a:gd name="adj2" fmla="val 34712"/>
            </a:avLst>
          </a:prstGeom>
          <a:solidFill>
            <a:srgbClr val="3D749D"/>
          </a:solidFill>
          <a:ln w="6350"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buClr>
                <a:srgbClr val="000000"/>
              </a:buClr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396" name="B2B"/>
          <p:cNvSpPr txBox="1"/>
          <p:nvPr/>
        </p:nvSpPr>
        <p:spPr>
          <a:xfrm>
            <a:off x="4245328" y="4258340"/>
            <a:ext cx="613801" cy="4208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/>
          <a:lstStyle/>
          <a:p>
            <a:r>
              <a:t>B2B</a:t>
            </a:r>
          </a:p>
        </p:txBody>
      </p:sp>
      <p:sp>
        <p:nvSpPr>
          <p:cNvPr id="2397" name="Shape"/>
          <p:cNvSpPr/>
          <p:nvPr/>
        </p:nvSpPr>
        <p:spPr>
          <a:xfrm>
            <a:off x="3897765" y="5061120"/>
            <a:ext cx="4146348" cy="8220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143" extrusionOk="0">
                <a:moveTo>
                  <a:pt x="21258" y="3346"/>
                </a:moveTo>
                <a:lnTo>
                  <a:pt x="21600" y="5049"/>
                </a:lnTo>
                <a:lnTo>
                  <a:pt x="21485" y="1155"/>
                </a:lnTo>
                <a:lnTo>
                  <a:pt x="20607" y="0"/>
                </a:lnTo>
                <a:lnTo>
                  <a:pt x="20991" y="2046"/>
                </a:lnTo>
                <a:cubicBezTo>
                  <a:pt x="18372" y="12285"/>
                  <a:pt x="15066" y="18297"/>
                  <a:pt x="11599" y="19122"/>
                </a:cubicBezTo>
                <a:cubicBezTo>
                  <a:pt x="7426" y="20117"/>
                  <a:pt x="3336" y="13581"/>
                  <a:pt x="237" y="972"/>
                </a:cubicBezTo>
                <a:lnTo>
                  <a:pt x="0" y="2385"/>
                </a:lnTo>
                <a:cubicBezTo>
                  <a:pt x="3045" y="14885"/>
                  <a:pt x="7050" y="21600"/>
                  <a:pt x="11175" y="21118"/>
                </a:cubicBezTo>
                <a:cubicBezTo>
                  <a:pt x="14896" y="20684"/>
                  <a:pt x="18465" y="14393"/>
                  <a:pt x="21258" y="3346"/>
                </a:cubicBezTo>
                <a:close/>
              </a:path>
            </a:pathLst>
          </a:custGeom>
          <a:solidFill>
            <a:srgbClr val="3D749D"/>
          </a:solidFill>
          <a:ln w="6350"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buClr>
                <a:srgbClr val="000000"/>
              </a:buClr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398" name="Oval"/>
          <p:cNvSpPr/>
          <p:nvPr/>
        </p:nvSpPr>
        <p:spPr>
          <a:xfrm>
            <a:off x="5626216" y="5611190"/>
            <a:ext cx="783343" cy="425243"/>
          </a:xfrm>
          <a:prstGeom prst="ellipse">
            <a:avLst/>
          </a:prstGeom>
          <a:solidFill>
            <a:schemeClr val="accent6">
              <a:hueOff val="-13368928"/>
              <a:satOff val="50343"/>
              <a:lumOff val="-1738"/>
            </a:schemeClr>
          </a:solidFill>
          <a:ln>
            <a:solidFill>
              <a:srgbClr val="000000"/>
            </a:solidFill>
            <a:miter lim="400000"/>
          </a:ln>
        </p:spPr>
        <p:txBody>
          <a:bodyPr lIns="38100" tIns="38100" rIns="38100" bIns="38100"/>
          <a:lstStyle/>
          <a:p>
            <a:pPr algn="l" defTabSz="914400">
              <a:buClr>
                <a:srgbClr val="000000"/>
              </a:buClr>
              <a:defRPr sz="2200" b="1">
                <a:uFill>
                  <a:solidFill>
                    <a:srgbClr val="000000"/>
                  </a:solidFill>
                </a:uFill>
                <a:latin typeface="Tahoma"/>
                <a:ea typeface="Tahoma"/>
                <a:cs typeface="Tahoma"/>
                <a:sym typeface="Tahoma"/>
              </a:defRPr>
            </a:pPr>
            <a:endParaRPr/>
          </a:p>
        </p:txBody>
      </p:sp>
      <p:sp>
        <p:nvSpPr>
          <p:cNvPr id="2399" name="Value"/>
          <p:cNvSpPr txBox="1"/>
          <p:nvPr/>
        </p:nvSpPr>
        <p:spPr>
          <a:xfrm>
            <a:off x="5626216" y="5707941"/>
            <a:ext cx="747737" cy="3001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 defTabSz="914400">
              <a:lnSpc>
                <a:spcPct val="80000"/>
              </a:lnSpc>
              <a:buClr>
                <a:srgbClr val="000000"/>
              </a:buClr>
              <a:buFont typeface="Century Gothic"/>
              <a:defRPr b="1">
                <a:uFill>
                  <a:solidFill>
                    <a:srgbClr val="FF2600"/>
                  </a:solidFill>
                </a:uFill>
              </a:defRPr>
            </a:lvl1pPr>
          </a:lstStyle>
          <a:p>
            <a:r>
              <a:rPr dirty="0"/>
              <a:t>Value</a:t>
            </a:r>
          </a:p>
        </p:txBody>
      </p:sp>
      <p:sp>
        <p:nvSpPr>
          <p:cNvPr id="2400" name="Shape"/>
          <p:cNvSpPr/>
          <p:nvPr/>
        </p:nvSpPr>
        <p:spPr>
          <a:xfrm>
            <a:off x="8172170" y="4451085"/>
            <a:ext cx="1395426" cy="83317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13"/>
                </a:moveTo>
                <a:cubicBezTo>
                  <a:pt x="0" y="4852"/>
                  <a:pt x="4829" y="0"/>
                  <a:pt x="10787" y="0"/>
                </a:cubicBezTo>
                <a:cubicBezTo>
                  <a:pt x="16745" y="0"/>
                  <a:pt x="21600" y="4852"/>
                  <a:pt x="21600" y="10813"/>
                </a:cubicBezTo>
                <a:lnTo>
                  <a:pt x="21600" y="10813"/>
                </a:lnTo>
                <a:cubicBezTo>
                  <a:pt x="21600" y="16774"/>
                  <a:pt x="16745" y="21600"/>
                  <a:pt x="10787" y="21600"/>
                </a:cubicBezTo>
                <a:cubicBezTo>
                  <a:pt x="4829" y="21600"/>
                  <a:pt x="0" y="16774"/>
                  <a:pt x="0" y="10813"/>
                </a:cubicBezTo>
              </a:path>
            </a:pathLst>
          </a:custGeom>
          <a:solidFill>
            <a:srgbClr val="FFD37D"/>
          </a:solidFill>
          <a:ln cap="rnd">
            <a:solidFill>
              <a:srgbClr val="000000"/>
            </a:solidFill>
          </a:ln>
        </p:spPr>
        <p:txBody>
          <a:bodyPr lIns="38100" tIns="38100" rIns="38100" bIns="38100"/>
          <a:lstStyle/>
          <a:p>
            <a:pPr algn="l" defTabSz="914400">
              <a:buClr>
                <a:srgbClr val="000000"/>
              </a:buClr>
              <a:defRPr sz="2400" b="1">
                <a:uFill>
                  <a:solidFill>
                    <a:srgbClr val="000000"/>
                  </a:solidFill>
                </a:uFill>
                <a:latin typeface="Tahoma"/>
                <a:ea typeface="Tahoma"/>
                <a:cs typeface="Tahoma"/>
                <a:sym typeface="Tahoma"/>
              </a:defRPr>
            </a:pPr>
            <a:endParaRPr/>
          </a:p>
        </p:txBody>
      </p:sp>
      <p:sp>
        <p:nvSpPr>
          <p:cNvPr id="2401" name="B2C"/>
          <p:cNvSpPr txBox="1"/>
          <p:nvPr/>
        </p:nvSpPr>
        <p:spPr>
          <a:xfrm>
            <a:off x="7141291" y="4269530"/>
            <a:ext cx="613800" cy="4208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/>
          <a:lstStyle/>
          <a:p>
            <a:r>
              <a:t>B2C</a:t>
            </a:r>
          </a:p>
        </p:txBody>
      </p:sp>
      <p:sp>
        <p:nvSpPr>
          <p:cNvPr id="2402" name="Company"/>
          <p:cNvSpPr txBox="1"/>
          <p:nvPr/>
        </p:nvSpPr>
        <p:spPr>
          <a:xfrm>
            <a:off x="2453879" y="4593594"/>
            <a:ext cx="1391779" cy="5481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63500" tIns="63500" rIns="63500" bIns="63500" anchor="ctr"/>
          <a:lstStyle>
            <a:lvl1pPr defTabSz="914400">
              <a:lnSpc>
                <a:spcPct val="80000"/>
              </a:lnSpc>
              <a:buClr>
                <a:srgbClr val="000000"/>
              </a:buClr>
              <a:buFont typeface="Century Gothic"/>
              <a:defRPr>
                <a:uFill>
                  <a:solidFill>
                    <a:srgbClr val="000000"/>
                  </a:solidFill>
                </a:uFill>
              </a:defRPr>
            </a:lvl1pPr>
          </a:lstStyle>
          <a:p>
            <a:pPr>
              <a:defRPr>
                <a:latin typeface="Tahoma"/>
                <a:ea typeface="Tahoma"/>
                <a:cs typeface="Tahoma"/>
                <a:sym typeface="Tahoma"/>
              </a:defRPr>
            </a:pPr>
            <a:r>
              <a:rPr>
                <a:latin typeface="+mn-lt"/>
                <a:ea typeface="+mn-ea"/>
                <a:cs typeface="+mn-cs"/>
                <a:sym typeface="Century Gothic"/>
              </a:rPr>
              <a:t>Company</a:t>
            </a:r>
          </a:p>
        </p:txBody>
      </p:sp>
      <p:sp>
        <p:nvSpPr>
          <p:cNvPr id="2403" name="Oval"/>
          <p:cNvSpPr/>
          <p:nvPr/>
        </p:nvSpPr>
        <p:spPr>
          <a:xfrm>
            <a:off x="4147952" y="4655053"/>
            <a:ext cx="783343" cy="425244"/>
          </a:xfrm>
          <a:prstGeom prst="ellipse">
            <a:avLst/>
          </a:prstGeom>
          <a:solidFill>
            <a:schemeClr val="accent6">
              <a:hueOff val="-13368928"/>
              <a:satOff val="50343"/>
              <a:lumOff val="-1738"/>
            </a:schemeClr>
          </a:solidFill>
          <a:ln>
            <a:solidFill>
              <a:srgbClr val="000000"/>
            </a:solidFill>
            <a:miter lim="400000"/>
          </a:ln>
        </p:spPr>
        <p:txBody>
          <a:bodyPr lIns="38100" tIns="38100" rIns="38100" bIns="38100"/>
          <a:lstStyle/>
          <a:p>
            <a:pPr algn="l" defTabSz="914400">
              <a:buClr>
                <a:srgbClr val="000000"/>
              </a:buClr>
              <a:defRPr sz="2200" b="1">
                <a:uFill>
                  <a:solidFill>
                    <a:srgbClr val="000000"/>
                  </a:solidFill>
                </a:uFill>
                <a:latin typeface="Tahoma"/>
                <a:ea typeface="Tahoma"/>
                <a:cs typeface="Tahoma"/>
                <a:sym typeface="Tahoma"/>
              </a:defRPr>
            </a:pPr>
            <a:endParaRPr/>
          </a:p>
        </p:txBody>
      </p:sp>
      <p:sp>
        <p:nvSpPr>
          <p:cNvPr id="2404" name="Value"/>
          <p:cNvSpPr txBox="1"/>
          <p:nvPr/>
        </p:nvSpPr>
        <p:spPr>
          <a:xfrm>
            <a:off x="4147952" y="4741047"/>
            <a:ext cx="747737" cy="30017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 defTabSz="914400">
              <a:lnSpc>
                <a:spcPct val="80000"/>
              </a:lnSpc>
              <a:buClr>
                <a:srgbClr val="000000"/>
              </a:buClr>
              <a:buFont typeface="Century Gothic"/>
              <a:defRPr b="1">
                <a:uFill>
                  <a:solidFill>
                    <a:srgbClr val="FF2600"/>
                  </a:solidFill>
                </a:uFill>
              </a:defRPr>
            </a:lvl1pPr>
          </a:lstStyle>
          <a:p>
            <a:r>
              <a:rPr dirty="0"/>
              <a:t>Value</a:t>
            </a:r>
          </a:p>
        </p:txBody>
      </p:sp>
      <p:sp>
        <p:nvSpPr>
          <p:cNvPr id="2405" name="Arrow"/>
          <p:cNvSpPr/>
          <p:nvPr/>
        </p:nvSpPr>
        <p:spPr>
          <a:xfrm>
            <a:off x="6835582" y="4738070"/>
            <a:ext cx="1202838" cy="259210"/>
          </a:xfrm>
          <a:prstGeom prst="rightArrow">
            <a:avLst>
              <a:gd name="adj1" fmla="val 32944"/>
              <a:gd name="adj2" fmla="val 34712"/>
            </a:avLst>
          </a:prstGeom>
          <a:solidFill>
            <a:srgbClr val="3D749D"/>
          </a:solidFill>
          <a:ln w="6350"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buClr>
                <a:srgbClr val="000000"/>
              </a:buClr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406" name="Oval"/>
          <p:cNvSpPr/>
          <p:nvPr/>
        </p:nvSpPr>
        <p:spPr>
          <a:xfrm>
            <a:off x="7032724" y="4655053"/>
            <a:ext cx="783344" cy="425244"/>
          </a:xfrm>
          <a:prstGeom prst="ellipse">
            <a:avLst/>
          </a:prstGeom>
          <a:solidFill>
            <a:schemeClr val="accent6">
              <a:hueOff val="-13368928"/>
              <a:satOff val="50343"/>
              <a:lumOff val="-1738"/>
            </a:schemeClr>
          </a:solidFill>
          <a:ln>
            <a:solidFill>
              <a:srgbClr val="000000"/>
            </a:solidFill>
            <a:miter lim="400000"/>
          </a:ln>
        </p:spPr>
        <p:txBody>
          <a:bodyPr lIns="38100" tIns="38100" rIns="38100" bIns="38100"/>
          <a:lstStyle/>
          <a:p>
            <a:pPr algn="l" defTabSz="914400">
              <a:buClr>
                <a:srgbClr val="000000"/>
              </a:buClr>
              <a:defRPr sz="2200" b="1">
                <a:uFill>
                  <a:solidFill>
                    <a:srgbClr val="000000"/>
                  </a:solidFill>
                </a:uFill>
                <a:latin typeface="Tahoma"/>
                <a:ea typeface="Tahoma"/>
                <a:cs typeface="Tahoma"/>
                <a:sym typeface="Tahoma"/>
              </a:defRPr>
            </a:pPr>
            <a:endParaRPr/>
          </a:p>
        </p:txBody>
      </p:sp>
      <p:sp>
        <p:nvSpPr>
          <p:cNvPr id="2407" name="Value"/>
          <p:cNvSpPr txBox="1"/>
          <p:nvPr/>
        </p:nvSpPr>
        <p:spPr>
          <a:xfrm>
            <a:off x="7032724" y="4741047"/>
            <a:ext cx="747737" cy="30017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 defTabSz="914400">
              <a:lnSpc>
                <a:spcPct val="80000"/>
              </a:lnSpc>
              <a:buClr>
                <a:srgbClr val="000000"/>
              </a:buClr>
              <a:buFont typeface="Century Gothic"/>
              <a:defRPr b="1">
                <a:uFill>
                  <a:solidFill>
                    <a:srgbClr val="FF2600"/>
                  </a:solidFill>
                </a:uFill>
              </a:defRPr>
            </a:lvl1pPr>
          </a:lstStyle>
          <a:p>
            <a:r>
              <a:rPr dirty="0"/>
              <a:t>Value</a:t>
            </a:r>
          </a:p>
        </p:txBody>
      </p:sp>
      <p:sp>
        <p:nvSpPr>
          <p:cNvPr id="2408" name="Customer"/>
          <p:cNvSpPr txBox="1"/>
          <p:nvPr/>
        </p:nvSpPr>
        <p:spPr>
          <a:xfrm>
            <a:off x="8173994" y="4593594"/>
            <a:ext cx="1391778" cy="5481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63500" tIns="63500" rIns="63500" bIns="63500" anchor="ctr"/>
          <a:lstStyle>
            <a:lvl1pPr defTabSz="914400">
              <a:lnSpc>
                <a:spcPct val="80000"/>
              </a:lnSpc>
              <a:buClr>
                <a:srgbClr val="000000"/>
              </a:buClr>
              <a:buFont typeface="Century Gothic"/>
              <a:defRPr>
                <a:uFill>
                  <a:solidFill>
                    <a:srgbClr val="000000"/>
                  </a:solidFill>
                </a:uFill>
              </a:defRPr>
            </a:lvl1pPr>
          </a:lstStyle>
          <a:p>
            <a:pPr>
              <a:defRPr>
                <a:latin typeface="Tahoma"/>
                <a:ea typeface="Tahoma"/>
                <a:cs typeface="Tahoma"/>
                <a:sym typeface="Tahoma"/>
              </a:defRPr>
            </a:pPr>
            <a:r>
              <a:rPr>
                <a:latin typeface="+mn-lt"/>
                <a:ea typeface="+mn-ea"/>
                <a:cs typeface="+mn-cs"/>
                <a:sym typeface="Century Gothic"/>
              </a:rPr>
              <a:t>Customer</a:t>
            </a:r>
          </a:p>
        </p:txBody>
      </p:sp>
    </p:spTree>
  </p:cSld>
  <p:clrMapOvr>
    <a:masterClrMapping/>
  </p:clrMapOvr>
  <p:transition spd="med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0" name="Line"/>
          <p:cNvSpPr/>
          <p:nvPr/>
        </p:nvSpPr>
        <p:spPr>
          <a:xfrm>
            <a:off x="243959" y="1131974"/>
            <a:ext cx="12484380" cy="2259"/>
          </a:xfrm>
          <a:prstGeom prst="line">
            <a:avLst/>
          </a:prstGeom>
          <a:solidFill>
            <a:srgbClr val="00E6B7"/>
          </a:solidFill>
          <a:ln w="635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411" name="Figure 10. Calculating Trade Margins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Figure 10. Calculating Trade Margins</a:t>
            </a:r>
          </a:p>
        </p:txBody>
      </p:sp>
      <p:sp>
        <p:nvSpPr>
          <p:cNvPr id="2412" name="Manufacturer cost: $3…"/>
          <p:cNvSpPr txBox="1"/>
          <p:nvPr/>
        </p:nvSpPr>
        <p:spPr>
          <a:xfrm>
            <a:off x="5812600" y="3444195"/>
            <a:ext cx="3953459" cy="1054727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/>
          <a:p>
            <a:pPr algn="l" defTabSz="914400">
              <a:lnSpc>
                <a:spcPct val="90000"/>
              </a:lnSpc>
              <a:buClr>
                <a:srgbClr val="000000"/>
              </a:buClr>
              <a:buFont typeface="Century Gothic"/>
              <a:defRPr>
                <a:uFill>
                  <a:solidFill>
                    <a:srgbClr val="000000"/>
                  </a:solidFill>
                </a:uFill>
              </a:defRPr>
            </a:pPr>
            <a:r>
              <a:rPr dirty="0"/>
              <a:t>Manufacturer cost: $3</a:t>
            </a:r>
          </a:p>
          <a:p>
            <a:pPr algn="l" defTabSz="914400">
              <a:lnSpc>
                <a:spcPct val="90000"/>
              </a:lnSpc>
              <a:buClr>
                <a:srgbClr val="000000"/>
              </a:buClr>
              <a:buFont typeface="Century Gothic"/>
              <a:defRPr>
                <a:uFill>
                  <a:solidFill>
                    <a:srgbClr val="000000"/>
                  </a:solidFill>
                </a:uFill>
              </a:defRPr>
            </a:pPr>
            <a:r>
              <a:rPr dirty="0"/>
              <a:t>Selling price to the wholesaler: $10</a:t>
            </a:r>
          </a:p>
          <a:p>
            <a:pPr algn="l" defTabSz="914400">
              <a:lnSpc>
                <a:spcPct val="90000"/>
              </a:lnSpc>
              <a:buClr>
                <a:srgbClr val="000000"/>
              </a:buClr>
              <a:buFont typeface="Century Gothic"/>
              <a:defRPr>
                <a:uFill>
                  <a:solidFill>
                    <a:srgbClr val="000000"/>
                  </a:solidFill>
                </a:uFill>
              </a:defRPr>
            </a:pPr>
            <a:r>
              <a:rPr dirty="0"/>
              <a:t>Margin: $7</a:t>
            </a:r>
          </a:p>
          <a:p>
            <a:pPr algn="l" defTabSz="914400">
              <a:lnSpc>
                <a:spcPct val="90000"/>
              </a:lnSpc>
              <a:buClr>
                <a:srgbClr val="000000"/>
              </a:buClr>
              <a:buFont typeface="Century Gothic"/>
              <a:defRPr>
                <a:uFill>
                  <a:solidFill>
                    <a:srgbClr val="000000"/>
                  </a:solidFill>
                </a:uFill>
              </a:defRPr>
            </a:pPr>
            <a:r>
              <a:rPr dirty="0"/>
              <a:t>Margin (% of selling price): $7/$10 = 70%</a:t>
            </a:r>
          </a:p>
        </p:txBody>
      </p:sp>
      <p:sp>
        <p:nvSpPr>
          <p:cNvPr id="2413" name="Purchase price from the manufacturer: $10…"/>
          <p:cNvSpPr txBox="1"/>
          <p:nvPr/>
        </p:nvSpPr>
        <p:spPr>
          <a:xfrm>
            <a:off x="5812600" y="4477154"/>
            <a:ext cx="4280464" cy="1054727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/>
          <a:p>
            <a:pPr algn="l" defTabSz="914400">
              <a:lnSpc>
                <a:spcPct val="90000"/>
              </a:lnSpc>
              <a:buClr>
                <a:srgbClr val="000000"/>
              </a:buClr>
              <a:buFont typeface="Century Gothic"/>
              <a:defRPr>
                <a:uFill>
                  <a:solidFill>
                    <a:srgbClr val="000000"/>
                  </a:solidFill>
                </a:uFill>
              </a:defRPr>
            </a:pPr>
            <a:r>
              <a:rPr dirty="0"/>
              <a:t>Purchase price from the manufacturer: $10</a:t>
            </a:r>
          </a:p>
          <a:p>
            <a:pPr algn="l" defTabSz="914400">
              <a:lnSpc>
                <a:spcPct val="90000"/>
              </a:lnSpc>
              <a:buClr>
                <a:srgbClr val="000000"/>
              </a:buClr>
              <a:buFont typeface="Century Gothic"/>
              <a:defRPr>
                <a:uFill>
                  <a:solidFill>
                    <a:srgbClr val="000000"/>
                  </a:solidFill>
                </a:uFill>
              </a:defRPr>
            </a:pPr>
            <a:r>
              <a:rPr dirty="0"/>
              <a:t>Selling price to the retailer: $15</a:t>
            </a:r>
          </a:p>
          <a:p>
            <a:pPr algn="l" defTabSz="914400">
              <a:lnSpc>
                <a:spcPct val="90000"/>
              </a:lnSpc>
              <a:buClr>
                <a:srgbClr val="000000"/>
              </a:buClr>
              <a:buFont typeface="Century Gothic"/>
              <a:defRPr>
                <a:uFill>
                  <a:solidFill>
                    <a:srgbClr val="000000"/>
                  </a:solidFill>
                </a:uFill>
              </a:defRPr>
            </a:pPr>
            <a:r>
              <a:rPr dirty="0"/>
              <a:t>Margin: $5</a:t>
            </a:r>
          </a:p>
          <a:p>
            <a:pPr algn="l" defTabSz="914400">
              <a:lnSpc>
                <a:spcPct val="90000"/>
              </a:lnSpc>
              <a:buClr>
                <a:srgbClr val="000000"/>
              </a:buClr>
              <a:buFont typeface="Century Gothic"/>
              <a:defRPr>
                <a:uFill>
                  <a:solidFill>
                    <a:srgbClr val="000000"/>
                  </a:solidFill>
                </a:uFill>
              </a:defRPr>
            </a:pPr>
            <a:r>
              <a:rPr dirty="0"/>
              <a:t>Margin (% of selling price): $5/$15 = 33%</a:t>
            </a:r>
          </a:p>
        </p:txBody>
      </p:sp>
      <p:sp>
        <p:nvSpPr>
          <p:cNvPr id="2414" name="Purchase price from the wholesaler: $15…"/>
          <p:cNvSpPr txBox="1"/>
          <p:nvPr/>
        </p:nvSpPr>
        <p:spPr>
          <a:xfrm>
            <a:off x="5812600" y="5536489"/>
            <a:ext cx="3953459" cy="1054727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/>
          <a:p>
            <a:pPr algn="l" defTabSz="914400">
              <a:lnSpc>
                <a:spcPct val="90000"/>
              </a:lnSpc>
              <a:buClr>
                <a:srgbClr val="000000"/>
              </a:buClr>
              <a:buFont typeface="Century Gothic"/>
              <a:defRPr>
                <a:uFill>
                  <a:solidFill>
                    <a:srgbClr val="000000"/>
                  </a:solidFill>
                </a:uFill>
              </a:defRPr>
            </a:pPr>
            <a:r>
              <a:t>Purchase price from the wholesaler: $15</a:t>
            </a:r>
          </a:p>
          <a:p>
            <a:pPr algn="l" defTabSz="914400">
              <a:lnSpc>
                <a:spcPct val="90000"/>
              </a:lnSpc>
              <a:buClr>
                <a:srgbClr val="000000"/>
              </a:buClr>
              <a:buFont typeface="Century Gothic"/>
              <a:defRPr>
                <a:uFill>
                  <a:solidFill>
                    <a:srgbClr val="000000"/>
                  </a:solidFill>
                </a:uFill>
              </a:defRPr>
            </a:pPr>
            <a:r>
              <a:t>Selling price to the customer: $20</a:t>
            </a:r>
          </a:p>
          <a:p>
            <a:pPr algn="l" defTabSz="914400">
              <a:lnSpc>
                <a:spcPct val="90000"/>
              </a:lnSpc>
              <a:buClr>
                <a:srgbClr val="000000"/>
              </a:buClr>
              <a:buFont typeface="Century Gothic"/>
              <a:defRPr>
                <a:uFill>
                  <a:solidFill>
                    <a:srgbClr val="000000"/>
                  </a:solidFill>
                </a:uFill>
              </a:defRPr>
            </a:pPr>
            <a:r>
              <a:t>Margin: $5</a:t>
            </a:r>
          </a:p>
          <a:p>
            <a:pPr algn="l" defTabSz="914400">
              <a:lnSpc>
                <a:spcPct val="90000"/>
              </a:lnSpc>
              <a:buClr>
                <a:srgbClr val="000000"/>
              </a:buClr>
              <a:buFont typeface="Century Gothic"/>
              <a:defRPr>
                <a:uFill>
                  <a:solidFill>
                    <a:srgbClr val="000000"/>
                  </a:solidFill>
                </a:uFill>
              </a:defRPr>
            </a:pPr>
            <a:r>
              <a:t>Margin (% of selling price): $5/$20 = 25%</a:t>
            </a:r>
          </a:p>
        </p:txBody>
      </p:sp>
      <p:sp>
        <p:nvSpPr>
          <p:cNvPr id="2415" name="Purchase price: $20"/>
          <p:cNvSpPr txBox="1"/>
          <p:nvPr/>
        </p:nvSpPr>
        <p:spPr>
          <a:xfrm>
            <a:off x="5812600" y="6858142"/>
            <a:ext cx="3953459" cy="377688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 algn="l" defTabSz="914400">
              <a:lnSpc>
                <a:spcPct val="90000"/>
              </a:lnSpc>
              <a:buClr>
                <a:srgbClr val="000000"/>
              </a:buClr>
              <a:buFont typeface="Century Gothic"/>
              <a:defRPr>
                <a:uFill>
                  <a:solidFill>
                    <a:srgbClr val="000000"/>
                  </a:solidFill>
                </a:uFill>
              </a:defRPr>
            </a:lvl1pPr>
          </a:lstStyle>
          <a:p>
            <a:r>
              <a:t>Purchase price: $20</a:t>
            </a:r>
          </a:p>
        </p:txBody>
      </p:sp>
      <p:sp>
        <p:nvSpPr>
          <p:cNvPr id="2416" name="Arrow"/>
          <p:cNvSpPr/>
          <p:nvPr/>
        </p:nvSpPr>
        <p:spPr>
          <a:xfrm rot="16200000" flipH="1">
            <a:off x="4538649" y="4363319"/>
            <a:ext cx="429637" cy="234382"/>
          </a:xfrm>
          <a:prstGeom prst="rightArrow">
            <a:avLst>
              <a:gd name="adj1" fmla="val 32944"/>
              <a:gd name="adj2" fmla="val 34712"/>
            </a:avLst>
          </a:prstGeom>
          <a:solidFill>
            <a:srgbClr val="3D749D"/>
          </a:solidFill>
          <a:ln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buClr>
                <a:srgbClr val="000000"/>
              </a:buClr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417" name="Arrow"/>
          <p:cNvSpPr/>
          <p:nvPr/>
        </p:nvSpPr>
        <p:spPr>
          <a:xfrm rot="16200000" flipH="1">
            <a:off x="4538649" y="5415738"/>
            <a:ext cx="429637" cy="234382"/>
          </a:xfrm>
          <a:prstGeom prst="rightArrow">
            <a:avLst>
              <a:gd name="adj1" fmla="val 32944"/>
              <a:gd name="adj2" fmla="val 34712"/>
            </a:avLst>
          </a:prstGeom>
          <a:solidFill>
            <a:srgbClr val="3D749D"/>
          </a:solidFill>
          <a:ln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buClr>
                <a:srgbClr val="000000"/>
              </a:buClr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418" name="Arrow"/>
          <p:cNvSpPr/>
          <p:nvPr/>
        </p:nvSpPr>
        <p:spPr>
          <a:xfrm rot="16200000" flipH="1">
            <a:off x="4551349" y="6425403"/>
            <a:ext cx="404237" cy="234383"/>
          </a:xfrm>
          <a:prstGeom prst="rightArrow">
            <a:avLst>
              <a:gd name="adj1" fmla="val 32944"/>
              <a:gd name="adj2" fmla="val 34712"/>
            </a:avLst>
          </a:prstGeom>
          <a:solidFill>
            <a:srgbClr val="3D749D"/>
          </a:solidFill>
          <a:ln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buClr>
                <a:srgbClr val="000000"/>
              </a:buClr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419" name="Manufacturer"/>
          <p:cNvSpPr/>
          <p:nvPr/>
        </p:nvSpPr>
        <p:spPr>
          <a:xfrm>
            <a:off x="3953262" y="3805809"/>
            <a:ext cx="1600410" cy="306100"/>
          </a:xfrm>
          <a:prstGeom prst="roundRect">
            <a:avLst>
              <a:gd name="adj" fmla="val 40856"/>
            </a:avLst>
          </a:prstGeom>
          <a:solidFill>
            <a:srgbClr val="FFD37D"/>
          </a:solidFill>
          <a:ln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 defTabSz="241300">
              <a:lnSpc>
                <a:spcPct val="80000"/>
              </a:lnSpc>
            </a:lvl1pPr>
          </a:lstStyle>
          <a:p>
            <a:r>
              <a:rPr dirty="0"/>
              <a:t>Manufacturer</a:t>
            </a:r>
          </a:p>
        </p:txBody>
      </p:sp>
      <p:sp>
        <p:nvSpPr>
          <p:cNvPr id="2420" name="Wholesaler"/>
          <p:cNvSpPr/>
          <p:nvPr/>
        </p:nvSpPr>
        <p:spPr>
          <a:xfrm>
            <a:off x="3953262" y="4851468"/>
            <a:ext cx="1600410" cy="306099"/>
          </a:xfrm>
          <a:prstGeom prst="roundRect">
            <a:avLst>
              <a:gd name="adj" fmla="val 40856"/>
            </a:avLst>
          </a:prstGeom>
          <a:solidFill>
            <a:srgbClr val="FFD37D"/>
          </a:solidFill>
          <a:ln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b"/>
          <a:lstStyle>
            <a:lvl1pPr defTabSz="241300">
              <a:lnSpc>
                <a:spcPct val="80000"/>
              </a:lnSpc>
            </a:lvl1pPr>
          </a:lstStyle>
          <a:p>
            <a:r>
              <a:rPr dirty="0"/>
              <a:t>Wholesaler</a:t>
            </a:r>
          </a:p>
        </p:txBody>
      </p:sp>
      <p:sp>
        <p:nvSpPr>
          <p:cNvPr id="2421" name="Retailer"/>
          <p:cNvSpPr/>
          <p:nvPr/>
        </p:nvSpPr>
        <p:spPr>
          <a:xfrm>
            <a:off x="3953262" y="5885402"/>
            <a:ext cx="1600410" cy="306099"/>
          </a:xfrm>
          <a:prstGeom prst="roundRect">
            <a:avLst>
              <a:gd name="adj" fmla="val 40856"/>
            </a:avLst>
          </a:prstGeom>
          <a:solidFill>
            <a:srgbClr val="FFD37D"/>
          </a:solidFill>
          <a:ln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b"/>
          <a:lstStyle>
            <a:lvl1pPr defTabSz="241300">
              <a:lnSpc>
                <a:spcPct val="80000"/>
              </a:lnSpc>
            </a:lvl1pPr>
          </a:lstStyle>
          <a:p>
            <a:r>
              <a:rPr dirty="0"/>
              <a:t>Retailer</a:t>
            </a:r>
          </a:p>
        </p:txBody>
      </p:sp>
      <p:sp>
        <p:nvSpPr>
          <p:cNvPr id="2422" name="Customer"/>
          <p:cNvSpPr/>
          <p:nvPr/>
        </p:nvSpPr>
        <p:spPr>
          <a:xfrm>
            <a:off x="3953262" y="6862905"/>
            <a:ext cx="1600410" cy="306099"/>
          </a:xfrm>
          <a:prstGeom prst="roundRect">
            <a:avLst>
              <a:gd name="adj" fmla="val 40856"/>
            </a:avLst>
          </a:prstGeom>
          <a:solidFill>
            <a:srgbClr val="FFD37D"/>
          </a:solidFill>
          <a:ln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b"/>
          <a:lstStyle>
            <a:lvl1pPr defTabSz="241300">
              <a:lnSpc>
                <a:spcPct val="80000"/>
              </a:lnSpc>
            </a:lvl1pPr>
          </a:lstStyle>
          <a:p>
            <a:r>
              <a:rPr dirty="0"/>
              <a:t>Customer</a:t>
            </a:r>
          </a:p>
        </p:txBody>
      </p:sp>
      <p:sp>
        <p:nvSpPr>
          <p:cNvPr id="2423" name="Line"/>
          <p:cNvSpPr/>
          <p:nvPr/>
        </p:nvSpPr>
        <p:spPr>
          <a:xfrm>
            <a:off x="5644835" y="3520108"/>
            <a:ext cx="101603" cy="9029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cubicBezTo>
                  <a:pt x="15635" y="21600"/>
                  <a:pt x="10800" y="21174"/>
                  <a:pt x="10800" y="20648"/>
                </a:cubicBezTo>
                <a:lnTo>
                  <a:pt x="10800" y="11696"/>
                </a:lnTo>
                <a:cubicBezTo>
                  <a:pt x="10800" y="11171"/>
                  <a:pt x="5965" y="10745"/>
                  <a:pt x="0" y="10745"/>
                </a:cubicBezTo>
                <a:cubicBezTo>
                  <a:pt x="5965" y="10745"/>
                  <a:pt x="10800" y="10319"/>
                  <a:pt x="10800" y="9793"/>
                </a:cubicBezTo>
                <a:lnTo>
                  <a:pt x="10800" y="952"/>
                </a:lnTo>
                <a:cubicBezTo>
                  <a:pt x="10800" y="426"/>
                  <a:pt x="15635" y="0"/>
                  <a:pt x="21600" y="0"/>
                </a:cubicBezTo>
              </a:path>
            </a:pathLst>
          </a:custGeom>
          <a:ln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424" name="Line"/>
          <p:cNvSpPr/>
          <p:nvPr/>
        </p:nvSpPr>
        <p:spPr>
          <a:xfrm>
            <a:off x="5644835" y="4553066"/>
            <a:ext cx="101603" cy="90290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cubicBezTo>
                  <a:pt x="15635" y="21600"/>
                  <a:pt x="10800" y="21174"/>
                  <a:pt x="10800" y="20648"/>
                </a:cubicBezTo>
                <a:lnTo>
                  <a:pt x="10800" y="11696"/>
                </a:lnTo>
                <a:cubicBezTo>
                  <a:pt x="10800" y="11171"/>
                  <a:pt x="5965" y="10745"/>
                  <a:pt x="0" y="10745"/>
                </a:cubicBezTo>
                <a:cubicBezTo>
                  <a:pt x="5965" y="10745"/>
                  <a:pt x="10800" y="10319"/>
                  <a:pt x="10800" y="9793"/>
                </a:cubicBezTo>
                <a:lnTo>
                  <a:pt x="10800" y="952"/>
                </a:lnTo>
                <a:cubicBezTo>
                  <a:pt x="10800" y="426"/>
                  <a:pt x="15635" y="0"/>
                  <a:pt x="21600" y="0"/>
                </a:cubicBezTo>
              </a:path>
            </a:pathLst>
          </a:custGeom>
          <a:ln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425" name="Line"/>
          <p:cNvSpPr/>
          <p:nvPr/>
        </p:nvSpPr>
        <p:spPr>
          <a:xfrm>
            <a:off x="5644835" y="5625101"/>
            <a:ext cx="101603" cy="9029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cubicBezTo>
                  <a:pt x="15635" y="21600"/>
                  <a:pt x="10800" y="21174"/>
                  <a:pt x="10800" y="20648"/>
                </a:cubicBezTo>
                <a:lnTo>
                  <a:pt x="10800" y="11696"/>
                </a:lnTo>
                <a:cubicBezTo>
                  <a:pt x="10800" y="11171"/>
                  <a:pt x="5965" y="10745"/>
                  <a:pt x="0" y="10745"/>
                </a:cubicBezTo>
                <a:cubicBezTo>
                  <a:pt x="5965" y="10745"/>
                  <a:pt x="10800" y="10319"/>
                  <a:pt x="10800" y="9793"/>
                </a:cubicBezTo>
                <a:lnTo>
                  <a:pt x="10800" y="952"/>
                </a:lnTo>
                <a:cubicBezTo>
                  <a:pt x="10800" y="426"/>
                  <a:pt x="15635" y="0"/>
                  <a:pt x="21600" y="0"/>
                </a:cubicBezTo>
              </a:path>
            </a:pathLst>
          </a:custGeom>
          <a:ln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426" name="Freeform 38"/>
          <p:cNvSpPr/>
          <p:nvPr/>
        </p:nvSpPr>
        <p:spPr>
          <a:xfrm>
            <a:off x="5656260" y="6826678"/>
            <a:ext cx="78753" cy="3785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cubicBezTo>
                  <a:pt x="15750" y="21491"/>
                  <a:pt x="11250" y="20761"/>
                  <a:pt x="10800" y="19849"/>
                </a:cubicBezTo>
                <a:lnTo>
                  <a:pt x="10800" y="12150"/>
                </a:lnTo>
                <a:cubicBezTo>
                  <a:pt x="10125" y="11238"/>
                  <a:pt x="5625" y="10508"/>
                  <a:pt x="0" y="10399"/>
                </a:cubicBezTo>
                <a:cubicBezTo>
                  <a:pt x="5625" y="10289"/>
                  <a:pt x="10125" y="9559"/>
                  <a:pt x="10800" y="8647"/>
                </a:cubicBezTo>
                <a:lnTo>
                  <a:pt x="10800" y="1751"/>
                </a:lnTo>
                <a:cubicBezTo>
                  <a:pt x="11250" y="839"/>
                  <a:pt x="15750" y="109"/>
                  <a:pt x="21600" y="0"/>
                </a:cubicBezTo>
              </a:path>
            </a:pathLst>
          </a:custGeom>
          <a:ln cap="rnd">
            <a:solidFill>
              <a:srgbClr val="000000"/>
            </a:solidFill>
          </a:ln>
        </p:spPr>
        <p:txBody>
          <a:bodyPr lIns="65023" tIns="65023" rIns="65023" bIns="65023"/>
          <a:lstStyle/>
          <a:p>
            <a:pPr algn="l" defTabSz="1300480">
              <a:defRPr sz="3400">
                <a:latin typeface="Tahoma"/>
                <a:ea typeface="Tahoma"/>
                <a:cs typeface="Tahoma"/>
                <a:sym typeface="Tahoma"/>
              </a:defRPr>
            </a:pPr>
            <a:endParaRPr/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6" name="Line"/>
          <p:cNvSpPr/>
          <p:nvPr/>
        </p:nvSpPr>
        <p:spPr>
          <a:xfrm>
            <a:off x="243959" y="4546844"/>
            <a:ext cx="12484380" cy="2261"/>
          </a:xfrm>
          <a:prstGeom prst="line">
            <a:avLst/>
          </a:prstGeom>
          <a:solidFill>
            <a:srgbClr val="00E6B7"/>
          </a:solidFill>
          <a:ln w="635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967" name="Chapter 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Chapter 6</a:t>
            </a:r>
          </a:p>
        </p:txBody>
      </p:sp>
      <p:sp>
        <p:nvSpPr>
          <p:cNvPr id="968" name="Identifying Target Customers"/>
          <p:cNvSpPr txBox="1"/>
          <p:nvPr/>
        </p:nvSpPr>
        <p:spPr>
          <a:xfrm>
            <a:off x="1955800" y="5803900"/>
            <a:ext cx="9309100" cy="660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3600" b="1">
                <a:solidFill>
                  <a:srgbClr val="424242"/>
                </a:solidFill>
              </a:defRPr>
            </a:lvl1pPr>
          </a:lstStyle>
          <a:p>
            <a:r>
              <a:t>Identifying Target Customers</a:t>
            </a:r>
          </a:p>
        </p:txBody>
      </p:sp>
    </p:spTree>
  </p:cSld>
  <p:clrMapOvr>
    <a:masterClrMapping/>
  </p:clrMapOvr>
  <p:transition spd="med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8" name="Triangle"/>
          <p:cNvSpPr/>
          <p:nvPr/>
        </p:nvSpPr>
        <p:spPr>
          <a:xfrm rot="10800000">
            <a:off x="6166036" y="3574410"/>
            <a:ext cx="1707510" cy="147059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0" y="21600"/>
                </a:lnTo>
                <a:lnTo>
                  <a:pt x="84" y="4881"/>
                </a:lnTo>
                <a:lnTo>
                  <a:pt x="21600" y="0"/>
                </a:lnTo>
                <a:close/>
              </a:path>
            </a:pathLst>
          </a:custGeom>
          <a:solidFill>
            <a:srgbClr val="FFD67E"/>
          </a:solidFill>
          <a:ln>
            <a:solidFill>
              <a:srgbClr val="3D749D"/>
            </a:solidFill>
            <a:custDash>
              <a:ds d="200000" sp="200000"/>
            </a:custDash>
            <a:miter lim="400000"/>
          </a:ln>
        </p:spPr>
        <p:txBody>
          <a:bodyPr lIns="50800" tIns="50800" rIns="50800" bIns="508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+mj-lt"/>
                <a:ea typeface="+mj-ea"/>
                <a:cs typeface="+mj-cs"/>
                <a:sym typeface="Gill Sans"/>
              </a:defRPr>
            </a:pPr>
            <a:endParaRPr/>
          </a:p>
        </p:txBody>
      </p:sp>
      <p:sp>
        <p:nvSpPr>
          <p:cNvPr id="2429" name="Triangle"/>
          <p:cNvSpPr/>
          <p:nvPr/>
        </p:nvSpPr>
        <p:spPr>
          <a:xfrm>
            <a:off x="4823711" y="5092741"/>
            <a:ext cx="1250505" cy="107699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0" y="21600"/>
                </a:lnTo>
                <a:lnTo>
                  <a:pt x="84" y="4881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1">
              <a:hueOff val="71527"/>
              <a:satOff val="-27511"/>
              <a:lumOff val="32816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+mj-lt"/>
                <a:ea typeface="+mj-ea"/>
                <a:cs typeface="+mj-cs"/>
                <a:sym typeface="Gill Sans"/>
              </a:defRPr>
            </a:pPr>
            <a:endParaRPr/>
          </a:p>
        </p:txBody>
      </p:sp>
      <p:sp>
        <p:nvSpPr>
          <p:cNvPr id="2430" name="Line"/>
          <p:cNvSpPr/>
          <p:nvPr/>
        </p:nvSpPr>
        <p:spPr>
          <a:xfrm>
            <a:off x="243959" y="1131974"/>
            <a:ext cx="12484380" cy="2259"/>
          </a:xfrm>
          <a:prstGeom prst="line">
            <a:avLst/>
          </a:prstGeom>
          <a:solidFill>
            <a:srgbClr val="00E6B7"/>
          </a:solidFill>
          <a:ln w="635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431" name="Figure 11. Break-Even of a Fixed Cost Investmen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Figure 11. Break-Even of a Fixed Cost Investment </a:t>
            </a:r>
          </a:p>
        </p:txBody>
      </p:sp>
      <p:sp>
        <p:nvSpPr>
          <p:cNvPr id="2432" name="Costs…"/>
          <p:cNvSpPr txBox="1"/>
          <p:nvPr/>
        </p:nvSpPr>
        <p:spPr>
          <a:xfrm>
            <a:off x="4236592" y="3248294"/>
            <a:ext cx="1145567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/>
          <a:p>
            <a:pPr defTabSz="914400">
              <a:lnSpc>
                <a:spcPct val="90000"/>
              </a:lnSpc>
              <a:buClr>
                <a:srgbClr val="000000"/>
              </a:buClr>
              <a:buFont typeface="Century Gothic"/>
              <a:defRPr b="1">
                <a:uFill>
                  <a:solidFill>
                    <a:srgbClr val="000000"/>
                  </a:solidFill>
                </a:uFill>
              </a:defRPr>
            </a:pPr>
            <a:r>
              <a:rPr b="0"/>
              <a:t>Costs</a:t>
            </a:r>
          </a:p>
          <a:p>
            <a:pPr defTabSz="914400">
              <a:lnSpc>
                <a:spcPct val="90000"/>
              </a:lnSpc>
              <a:buClr>
                <a:srgbClr val="000000"/>
              </a:buClr>
              <a:buFont typeface="Century Gothic"/>
              <a:defRPr b="1">
                <a:uFill>
                  <a:solidFill>
                    <a:srgbClr val="000000"/>
                  </a:solidFill>
                </a:uFill>
              </a:defRPr>
            </a:pPr>
            <a:r>
              <a:rPr b="0"/>
              <a:t>Revenues</a:t>
            </a:r>
          </a:p>
        </p:txBody>
      </p:sp>
      <p:sp>
        <p:nvSpPr>
          <p:cNvPr id="2433" name="Volume"/>
          <p:cNvSpPr txBox="1"/>
          <p:nvPr/>
        </p:nvSpPr>
        <p:spPr>
          <a:xfrm>
            <a:off x="6771232" y="6251305"/>
            <a:ext cx="1387793" cy="254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 algn="r" defTabSz="914400">
              <a:buClr>
                <a:srgbClr val="000000"/>
              </a:buClr>
              <a:buFont typeface="Century Gothic"/>
              <a:defRPr>
                <a:uFill>
                  <a:solidFill>
                    <a:srgbClr val="000000"/>
                  </a:solidFill>
                </a:uFill>
              </a:defRPr>
            </a:lvl1pPr>
          </a:lstStyle>
          <a:p>
            <a:pPr>
              <a:defRPr b="1"/>
            </a:pPr>
            <a:r>
              <a:rPr b="0"/>
              <a:t>Volume</a:t>
            </a:r>
          </a:p>
        </p:txBody>
      </p:sp>
      <p:sp>
        <p:nvSpPr>
          <p:cNvPr id="2434" name="Line"/>
          <p:cNvSpPr/>
          <p:nvPr/>
        </p:nvSpPr>
        <p:spPr>
          <a:xfrm flipV="1">
            <a:off x="4822075" y="3758416"/>
            <a:ext cx="1" cy="2455444"/>
          </a:xfrm>
          <a:prstGeom prst="line">
            <a:avLst/>
          </a:prstGeom>
          <a:ln w="12700">
            <a:solidFill>
              <a:srgbClr val="000000"/>
            </a:solidFill>
            <a:miter lim="400000"/>
            <a:tailEnd type="stealth"/>
          </a:ln>
        </p:spPr>
        <p:txBody>
          <a:bodyPr lIns="0" tIns="0" rIns="0" bIns="0"/>
          <a:lstStyle/>
          <a:p>
            <a:pPr algn="l" defTabSz="457200">
              <a:defRPr sz="2800"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2435" name="Line"/>
          <p:cNvSpPr/>
          <p:nvPr/>
        </p:nvSpPr>
        <p:spPr>
          <a:xfrm flipV="1">
            <a:off x="4831893" y="6205824"/>
            <a:ext cx="3376760" cy="1"/>
          </a:xfrm>
          <a:prstGeom prst="line">
            <a:avLst/>
          </a:prstGeom>
          <a:ln w="12700">
            <a:solidFill>
              <a:srgbClr val="000000"/>
            </a:solidFill>
            <a:miter lim="400000"/>
            <a:tailEnd type="stealth"/>
          </a:ln>
        </p:spPr>
        <p:txBody>
          <a:bodyPr lIns="0" tIns="0" rIns="0" bIns="0"/>
          <a:lstStyle/>
          <a:p>
            <a:pPr algn="l" defTabSz="457200">
              <a:defRPr sz="2800"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2436" name="Line"/>
          <p:cNvSpPr/>
          <p:nvPr/>
        </p:nvSpPr>
        <p:spPr>
          <a:xfrm flipH="1" flipV="1">
            <a:off x="4816287" y="5345716"/>
            <a:ext cx="3061382" cy="1"/>
          </a:xfrm>
          <a:prstGeom prst="line">
            <a:avLst/>
          </a:prstGeom>
          <a:ln w="25400">
            <a:solidFill>
              <a:srgbClr val="3D749D"/>
            </a:solidFill>
            <a:custDash>
              <a:ds d="200000" sp="200000"/>
            </a:custDash>
            <a:miter lim="400000"/>
          </a:ln>
        </p:spPr>
        <p:txBody>
          <a:bodyPr lIns="0" tIns="0" rIns="0" bIns="0"/>
          <a:lstStyle/>
          <a:p>
            <a:pPr algn="l" defTabSz="914400">
              <a:buClr>
                <a:srgbClr val="000000"/>
              </a:buClr>
              <a:defRPr sz="2400" b="1">
                <a:uFill>
                  <a:solidFill>
                    <a:srgbClr val="000000"/>
                  </a:solidFill>
                </a:uFill>
                <a:latin typeface="Tahoma"/>
                <a:ea typeface="Tahoma"/>
                <a:cs typeface="Tahoma"/>
                <a:sym typeface="Tahoma"/>
              </a:defRPr>
            </a:pPr>
            <a:endParaRPr/>
          </a:p>
        </p:txBody>
      </p:sp>
      <p:sp>
        <p:nvSpPr>
          <p:cNvPr id="2437" name="Line"/>
          <p:cNvSpPr/>
          <p:nvPr/>
        </p:nvSpPr>
        <p:spPr>
          <a:xfrm flipH="1">
            <a:off x="4822853" y="4700115"/>
            <a:ext cx="3048251" cy="636874"/>
          </a:xfrm>
          <a:prstGeom prst="line">
            <a:avLst/>
          </a:prstGeom>
          <a:ln w="25400">
            <a:solidFill>
              <a:srgbClr val="3D749D"/>
            </a:solidFill>
            <a:miter lim="400000"/>
          </a:ln>
        </p:spPr>
        <p:txBody>
          <a:bodyPr lIns="0" tIns="0" rIns="0" bIns="0"/>
          <a:lstStyle/>
          <a:p>
            <a:pPr algn="l" defTabSz="914400">
              <a:buClr>
                <a:srgbClr val="000000"/>
              </a:buClr>
              <a:defRPr sz="2400" b="1">
                <a:uFill>
                  <a:solidFill>
                    <a:srgbClr val="000000"/>
                  </a:solidFill>
                </a:uFill>
                <a:latin typeface="Tahoma"/>
                <a:ea typeface="Tahoma"/>
                <a:cs typeface="Tahoma"/>
                <a:sym typeface="Tahoma"/>
              </a:defRPr>
            </a:pPr>
            <a:endParaRPr/>
          </a:p>
        </p:txBody>
      </p:sp>
      <p:sp>
        <p:nvSpPr>
          <p:cNvPr id="2438" name="Line"/>
          <p:cNvSpPr/>
          <p:nvPr/>
        </p:nvSpPr>
        <p:spPr>
          <a:xfrm flipH="1">
            <a:off x="4822853" y="3571603"/>
            <a:ext cx="3048251" cy="2619956"/>
          </a:xfrm>
          <a:prstGeom prst="line">
            <a:avLst/>
          </a:prstGeom>
          <a:ln w="25400">
            <a:solidFill>
              <a:srgbClr val="3D749D"/>
            </a:solidFill>
            <a:miter lim="400000"/>
          </a:ln>
        </p:spPr>
        <p:txBody>
          <a:bodyPr lIns="0" tIns="0" rIns="0" bIns="0"/>
          <a:lstStyle/>
          <a:p>
            <a:pPr algn="l" defTabSz="914400">
              <a:buClr>
                <a:srgbClr val="000000"/>
              </a:buClr>
              <a:defRPr sz="2400" b="1">
                <a:uFill>
                  <a:solidFill>
                    <a:srgbClr val="000000"/>
                  </a:solidFill>
                </a:uFill>
                <a:latin typeface="Tahoma"/>
                <a:ea typeface="Tahoma"/>
                <a:cs typeface="Tahoma"/>
                <a:sym typeface="Tahoma"/>
              </a:defRPr>
            </a:pPr>
            <a:endParaRPr/>
          </a:p>
        </p:txBody>
      </p:sp>
      <p:sp>
        <p:nvSpPr>
          <p:cNvPr id="2439" name="Fixed costs"/>
          <p:cNvSpPr txBox="1"/>
          <p:nvPr/>
        </p:nvSpPr>
        <p:spPr>
          <a:xfrm>
            <a:off x="6864964" y="5371626"/>
            <a:ext cx="1143057" cy="254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 algn="l" defTabSz="914400">
              <a:defRPr>
                <a:uFill>
                  <a:solidFill>
                    <a:srgbClr val="000000"/>
                  </a:solidFill>
                </a:uFill>
              </a:defRPr>
            </a:lvl1pPr>
          </a:lstStyle>
          <a:p>
            <a:pPr>
              <a:defRPr b="1"/>
            </a:pPr>
            <a:r>
              <a:rPr b="0"/>
              <a:t>Fixed costs</a:t>
            </a:r>
          </a:p>
        </p:txBody>
      </p:sp>
      <p:sp>
        <p:nvSpPr>
          <p:cNvPr id="2440" name="Break-even point"/>
          <p:cNvSpPr txBox="1"/>
          <p:nvPr/>
        </p:nvSpPr>
        <p:spPr>
          <a:xfrm>
            <a:off x="4983538" y="4479247"/>
            <a:ext cx="1145566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 algn="r" defTabSz="914400">
              <a:lnSpc>
                <a:spcPct val="90000"/>
              </a:lnSpc>
              <a:defRPr>
                <a:uFill>
                  <a:solidFill>
                    <a:srgbClr val="000000"/>
                  </a:solidFill>
                </a:uFill>
              </a:defRPr>
            </a:lvl1pPr>
          </a:lstStyle>
          <a:p>
            <a:pPr>
              <a:defRPr b="1"/>
            </a:pPr>
            <a:r>
              <a:rPr b="0"/>
              <a:t>Break-even point</a:t>
            </a:r>
          </a:p>
        </p:txBody>
      </p:sp>
      <p:sp>
        <p:nvSpPr>
          <p:cNvPr id="2441" name="Total costs"/>
          <p:cNvSpPr txBox="1"/>
          <p:nvPr/>
        </p:nvSpPr>
        <p:spPr>
          <a:xfrm>
            <a:off x="7933408" y="4453847"/>
            <a:ext cx="576806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 algn="l" defTabSz="914400">
              <a:lnSpc>
                <a:spcPct val="90000"/>
              </a:lnSpc>
              <a:defRPr>
                <a:uFill>
                  <a:solidFill>
                    <a:srgbClr val="000000"/>
                  </a:solidFill>
                </a:uFill>
              </a:defRPr>
            </a:lvl1pPr>
          </a:lstStyle>
          <a:p>
            <a:pPr>
              <a:defRPr b="1"/>
            </a:pPr>
            <a:r>
              <a:rPr b="0"/>
              <a:t>Total costs</a:t>
            </a:r>
          </a:p>
        </p:txBody>
      </p:sp>
      <p:sp>
        <p:nvSpPr>
          <p:cNvPr id="2442" name="Revenues"/>
          <p:cNvSpPr txBox="1"/>
          <p:nvPr/>
        </p:nvSpPr>
        <p:spPr>
          <a:xfrm>
            <a:off x="7466293" y="3248294"/>
            <a:ext cx="967960" cy="254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 algn="l" defTabSz="914400">
              <a:lnSpc>
                <a:spcPct val="90000"/>
              </a:lnSpc>
              <a:defRPr>
                <a:uFill>
                  <a:solidFill>
                    <a:srgbClr val="000000"/>
                  </a:solidFill>
                </a:uFill>
              </a:defRPr>
            </a:lvl1pPr>
          </a:lstStyle>
          <a:p>
            <a:pPr>
              <a:defRPr b="1"/>
            </a:pPr>
            <a:r>
              <a:rPr b="0"/>
              <a:t>Revenues</a:t>
            </a:r>
          </a:p>
        </p:txBody>
      </p:sp>
      <p:sp>
        <p:nvSpPr>
          <p:cNvPr id="2443" name="Circle"/>
          <p:cNvSpPr/>
          <p:nvPr/>
        </p:nvSpPr>
        <p:spPr>
          <a:xfrm>
            <a:off x="6059375" y="4986045"/>
            <a:ext cx="152401" cy="152401"/>
          </a:xfrm>
          <a:prstGeom prst="ellipse">
            <a:avLst/>
          </a:prstGeom>
          <a:solidFill>
            <a:srgbClr val="FFA400"/>
          </a:solidFill>
          <a:ln>
            <a:solidFill>
              <a:srgbClr val="000000"/>
            </a:solidFill>
          </a:ln>
        </p:spPr>
        <p:txBody>
          <a:bodyPr lIns="0" tIns="0" rIns="0" bIns="0"/>
          <a:lstStyle/>
          <a:p>
            <a:pPr algn="l" defTabSz="457200">
              <a:buClr>
                <a:srgbClr val="000000"/>
              </a:buClr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444" name="Profit"/>
          <p:cNvSpPr txBox="1"/>
          <p:nvPr/>
        </p:nvSpPr>
        <p:spPr>
          <a:xfrm>
            <a:off x="7043469" y="4372605"/>
            <a:ext cx="576807" cy="254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 defTabSz="914400">
              <a:defRPr>
                <a:uFill>
                  <a:solidFill>
                    <a:srgbClr val="000000"/>
                  </a:solidFill>
                </a:uFill>
              </a:defRPr>
            </a:lvl1pPr>
          </a:lstStyle>
          <a:p>
            <a:pPr>
              <a:defRPr b="1"/>
            </a:pPr>
            <a:r>
              <a:rPr b="0"/>
              <a:t>Profit</a:t>
            </a:r>
          </a:p>
        </p:txBody>
      </p:sp>
      <p:sp>
        <p:nvSpPr>
          <p:cNvPr id="2445" name="Loss"/>
          <p:cNvSpPr txBox="1"/>
          <p:nvPr/>
        </p:nvSpPr>
        <p:spPr>
          <a:xfrm>
            <a:off x="4837315" y="5437786"/>
            <a:ext cx="576806" cy="254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 defTabSz="914400">
              <a:defRPr>
                <a:uFill>
                  <a:solidFill>
                    <a:srgbClr val="000000"/>
                  </a:solidFill>
                </a:uFill>
              </a:defRPr>
            </a:lvl1pPr>
          </a:lstStyle>
          <a:p>
            <a:pPr>
              <a:defRPr b="1"/>
            </a:pPr>
            <a:r>
              <a:rPr b="0"/>
              <a:t>Loss</a:t>
            </a:r>
          </a:p>
        </p:txBody>
      </p:sp>
    </p:spTree>
  </p:cSld>
  <p:clrMapOvr>
    <a:masterClrMapping/>
  </p:clrMapOvr>
  <p:transition spd="med"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06" name="SMMTP_Front.jpg" descr="SMMTP_Front.jpg"/>
          <p:cNvPicPr>
            <a:picLocks noChangeAspect="1"/>
          </p:cNvPicPr>
          <p:nvPr/>
        </p:nvPicPr>
        <p:blipFill>
          <a:blip r:embed="rId2">
            <a:extLst/>
          </a:blip>
          <a:srcRect t="11062" b="8785"/>
          <a:stretch>
            <a:fillRect/>
          </a:stretch>
        </p:blipFill>
        <p:spPr>
          <a:xfrm>
            <a:off x="1574204" y="198"/>
            <a:ext cx="9856255" cy="975311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0" name="Line"/>
          <p:cNvSpPr/>
          <p:nvPr/>
        </p:nvSpPr>
        <p:spPr>
          <a:xfrm>
            <a:off x="243959" y="1131974"/>
            <a:ext cx="12484380" cy="2259"/>
          </a:xfrm>
          <a:prstGeom prst="line">
            <a:avLst/>
          </a:prstGeom>
          <a:solidFill>
            <a:srgbClr val="00E6B7"/>
          </a:solidFill>
          <a:ln w="635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971" name="Figure 1. Segment-Based Targeting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Figure 1. Segment-Based Targeting</a:t>
            </a:r>
          </a:p>
        </p:txBody>
      </p:sp>
      <p:grpSp>
        <p:nvGrpSpPr>
          <p:cNvPr id="1082" name="Group"/>
          <p:cNvGrpSpPr/>
          <p:nvPr/>
        </p:nvGrpSpPr>
        <p:grpSpPr>
          <a:xfrm>
            <a:off x="3715325" y="3845387"/>
            <a:ext cx="5574150" cy="3129945"/>
            <a:chOff x="0" y="0"/>
            <a:chExt cx="5574148" cy="3129944"/>
          </a:xfrm>
        </p:grpSpPr>
        <p:sp>
          <p:nvSpPr>
            <p:cNvPr id="972" name="Customers whose needs the company aims to fulfill…"/>
            <p:cNvSpPr txBox="1"/>
            <p:nvPr/>
          </p:nvSpPr>
          <p:spPr>
            <a:xfrm>
              <a:off x="2934112" y="2165098"/>
              <a:ext cx="2640037" cy="96484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t">
              <a:noAutofit/>
            </a:bodyPr>
            <a:lstStyle/>
            <a:p>
              <a:pPr defTabSz="914400">
                <a:lnSpc>
                  <a:spcPct val="90000"/>
                </a:lnSpc>
                <a:buClr>
                  <a:srgbClr val="000000"/>
                </a:buClr>
                <a:buFont typeface="Century Gothic"/>
                <a:defRPr>
                  <a:uFill>
                    <a:solidFill>
                      <a:srgbClr val="FFA57D"/>
                    </a:solidFill>
                  </a:uFill>
                </a:defRPr>
              </a:pPr>
              <a:r>
                <a:t>Customers whose needs the company aims to fulfill</a:t>
              </a:r>
            </a:p>
            <a:p>
              <a:pPr defTabSz="914400">
                <a:lnSpc>
                  <a:spcPct val="90000"/>
                </a:lnSpc>
                <a:buClr>
                  <a:srgbClr val="000000"/>
                </a:buClr>
                <a:buFont typeface="Century Gothic"/>
                <a:defRPr>
                  <a:uFill>
                    <a:solidFill>
                      <a:srgbClr val="FFA57D"/>
                    </a:solidFill>
                  </a:uFill>
                </a:defRPr>
              </a:pPr>
              <a:r>
                <a:t>(target market)</a:t>
              </a:r>
            </a:p>
          </p:txBody>
        </p:sp>
        <p:sp>
          <p:nvSpPr>
            <p:cNvPr id="973" name="Targeting"/>
            <p:cNvSpPr txBox="1"/>
            <p:nvPr/>
          </p:nvSpPr>
          <p:spPr>
            <a:xfrm>
              <a:off x="1887542" y="401118"/>
              <a:ext cx="1512926" cy="35585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 defTabSz="914400">
                <a:lnSpc>
                  <a:spcPct val="90000"/>
                </a:lnSpc>
                <a:buClr>
                  <a:srgbClr val="000000"/>
                </a:buClr>
                <a:buFont typeface="Century Gothic"/>
                <a:defRPr>
                  <a:uFill>
                    <a:solidFill>
                      <a:srgbClr val="FFA57D"/>
                    </a:solidFill>
                  </a:uFill>
                </a:defRPr>
              </a:lvl1pPr>
            </a:lstStyle>
            <a:p>
              <a:r>
                <a:t>Targeting</a:t>
              </a:r>
            </a:p>
          </p:txBody>
        </p:sp>
        <p:grpSp>
          <p:nvGrpSpPr>
            <p:cNvPr id="1025" name="Group"/>
            <p:cNvGrpSpPr/>
            <p:nvPr/>
          </p:nvGrpSpPr>
          <p:grpSpPr>
            <a:xfrm>
              <a:off x="3195683" y="-1"/>
              <a:ext cx="2146974" cy="2063939"/>
              <a:chOff x="0" y="-2454"/>
              <a:chExt cx="2146973" cy="2063937"/>
            </a:xfrm>
          </p:grpSpPr>
          <p:sp>
            <p:nvSpPr>
              <p:cNvPr id="974" name="Rectangle"/>
              <p:cNvSpPr/>
              <p:nvPr/>
            </p:nvSpPr>
            <p:spPr>
              <a:xfrm>
                <a:off x="1116739" y="641708"/>
                <a:ext cx="139791" cy="125805"/>
              </a:xfrm>
              <a:prstGeom prst="rect">
                <a:avLst/>
              </a:prstGeom>
              <a:solidFill>
                <a:srgbClr val="253A6C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38100" tIns="38100" rIns="38100" bIns="38100" numCol="1" anchor="t">
                <a:noAutofit/>
              </a:bodyPr>
              <a:lstStyle/>
              <a:p>
                <a:pPr algn="l" defTabSz="914400">
                  <a:buClr>
                    <a:srgbClr val="000000"/>
                  </a:buClr>
                  <a:defRPr sz="2400" b="1">
                    <a:uFill>
                      <a:solidFill>
                        <a:srgbClr val="000000"/>
                      </a:solidFill>
                    </a:uFill>
                    <a:latin typeface="Tahoma"/>
                    <a:ea typeface="Tahoma"/>
                    <a:cs typeface="Tahoma"/>
                    <a:sym typeface="Tahoma"/>
                  </a:defRPr>
                </a:pPr>
                <a:endParaRPr/>
              </a:p>
            </p:txBody>
          </p:sp>
          <p:sp>
            <p:nvSpPr>
              <p:cNvPr id="975" name="Oval"/>
              <p:cNvSpPr/>
              <p:nvPr/>
            </p:nvSpPr>
            <p:spPr>
              <a:xfrm>
                <a:off x="3027" y="452"/>
                <a:ext cx="2143947" cy="2061032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38100" tIns="38100" rIns="38100" bIns="38100" numCol="1" anchor="t">
                <a:noAutofit/>
              </a:bodyPr>
              <a:lstStyle/>
              <a:p>
                <a:pPr algn="l" defTabSz="914400">
                  <a:buClr>
                    <a:srgbClr val="000000"/>
                  </a:buClr>
                  <a:defRPr sz="2400" b="1">
                    <a:solidFill>
                      <a:srgbClr val="FFFFFF"/>
                    </a:solidFill>
                    <a:uFill>
                      <a:solidFill>
                        <a:srgbClr val="FFFFFF"/>
                      </a:solidFill>
                    </a:uFill>
                    <a:latin typeface="Tahoma"/>
                    <a:ea typeface="Tahoma"/>
                    <a:cs typeface="Tahoma"/>
                    <a:sym typeface="Tahoma"/>
                  </a:defRPr>
                </a:pPr>
                <a:endParaRPr/>
              </a:p>
            </p:txBody>
          </p:sp>
          <p:sp>
            <p:nvSpPr>
              <p:cNvPr id="976" name="Circle"/>
              <p:cNvSpPr/>
              <p:nvPr/>
            </p:nvSpPr>
            <p:spPr>
              <a:xfrm>
                <a:off x="1060304" y="1335352"/>
                <a:ext cx="126502" cy="122947"/>
              </a:xfrm>
              <a:prstGeom prst="ellipse">
                <a:avLst/>
              </a:prstGeom>
              <a:solidFill>
                <a:srgbClr val="FFA400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977" name="Line"/>
              <p:cNvSpPr/>
              <p:nvPr/>
            </p:nvSpPr>
            <p:spPr>
              <a:xfrm flipV="1">
                <a:off x="1070850" y="-2455"/>
                <a:ext cx="1" cy="1030573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978" name="Rectangle"/>
              <p:cNvSpPr/>
              <p:nvPr/>
            </p:nvSpPr>
            <p:spPr>
              <a:xfrm>
                <a:off x="1758418" y="1192581"/>
                <a:ext cx="139791" cy="125805"/>
              </a:xfrm>
              <a:prstGeom prst="rect">
                <a:avLst/>
              </a:prstGeom>
              <a:solidFill>
                <a:srgbClr val="253A6C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38100" tIns="38100" rIns="38100" bIns="38100" numCol="1" anchor="t">
                <a:noAutofit/>
              </a:bodyPr>
              <a:lstStyle/>
              <a:p>
                <a:pPr algn="l" defTabSz="914400">
                  <a:buClr>
                    <a:srgbClr val="000000"/>
                  </a:buClr>
                  <a:defRPr sz="2400" b="1">
                    <a:uFill>
                      <a:solidFill>
                        <a:srgbClr val="000000"/>
                      </a:solidFill>
                    </a:uFill>
                    <a:latin typeface="Tahoma"/>
                    <a:ea typeface="Tahoma"/>
                    <a:cs typeface="Tahoma"/>
                    <a:sym typeface="Tahoma"/>
                  </a:defRPr>
                </a:pPr>
                <a:endParaRPr/>
              </a:p>
            </p:txBody>
          </p:sp>
          <p:sp>
            <p:nvSpPr>
              <p:cNvPr id="979" name="Rectangle"/>
              <p:cNvSpPr/>
              <p:nvPr/>
            </p:nvSpPr>
            <p:spPr>
              <a:xfrm>
                <a:off x="1157899" y="409385"/>
                <a:ext cx="142666" cy="125805"/>
              </a:xfrm>
              <a:prstGeom prst="rect">
                <a:avLst/>
              </a:prstGeom>
              <a:solidFill>
                <a:srgbClr val="253A6C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38100" tIns="38100" rIns="38100" bIns="38100" numCol="1" anchor="t">
                <a:noAutofit/>
              </a:bodyPr>
              <a:lstStyle/>
              <a:p>
                <a:pPr algn="l" defTabSz="914400">
                  <a:buClr>
                    <a:srgbClr val="000000"/>
                  </a:buClr>
                  <a:defRPr sz="2400" b="1">
                    <a:uFill>
                      <a:solidFill>
                        <a:srgbClr val="000000"/>
                      </a:solidFill>
                    </a:uFill>
                    <a:latin typeface="Tahoma"/>
                    <a:ea typeface="Tahoma"/>
                    <a:cs typeface="Tahoma"/>
                    <a:sym typeface="Tahoma"/>
                  </a:defRPr>
                </a:pPr>
                <a:endParaRPr/>
              </a:p>
            </p:txBody>
          </p:sp>
          <p:sp>
            <p:nvSpPr>
              <p:cNvPr id="980" name="Rectangle"/>
              <p:cNvSpPr/>
              <p:nvPr/>
            </p:nvSpPr>
            <p:spPr>
              <a:xfrm>
                <a:off x="1570799" y="707706"/>
                <a:ext cx="139791" cy="125805"/>
              </a:xfrm>
              <a:prstGeom prst="rect">
                <a:avLst/>
              </a:prstGeom>
              <a:solidFill>
                <a:srgbClr val="253A6C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38100" tIns="38100" rIns="38100" bIns="38100" numCol="1" anchor="t">
                <a:noAutofit/>
              </a:bodyPr>
              <a:lstStyle/>
              <a:p>
                <a:pPr algn="l" defTabSz="914400">
                  <a:buClr>
                    <a:srgbClr val="000000"/>
                  </a:buClr>
                  <a:defRPr sz="2400" b="1">
                    <a:uFill>
                      <a:solidFill>
                        <a:srgbClr val="000000"/>
                      </a:solidFill>
                    </a:uFill>
                    <a:latin typeface="Tahoma"/>
                    <a:ea typeface="Tahoma"/>
                    <a:cs typeface="Tahoma"/>
                    <a:sym typeface="Tahoma"/>
                  </a:defRPr>
                </a:pPr>
                <a:endParaRPr/>
              </a:p>
            </p:txBody>
          </p:sp>
          <p:sp>
            <p:nvSpPr>
              <p:cNvPr id="981" name="Rectangle"/>
              <p:cNvSpPr/>
              <p:nvPr/>
            </p:nvSpPr>
            <p:spPr>
              <a:xfrm>
                <a:off x="1883840" y="759973"/>
                <a:ext cx="139791" cy="125805"/>
              </a:xfrm>
              <a:prstGeom prst="rect">
                <a:avLst/>
              </a:prstGeom>
              <a:solidFill>
                <a:srgbClr val="253A6C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38100" tIns="38100" rIns="38100" bIns="38100" numCol="1" anchor="t">
                <a:noAutofit/>
              </a:bodyPr>
              <a:lstStyle/>
              <a:p>
                <a:pPr algn="l" defTabSz="914400">
                  <a:buClr>
                    <a:srgbClr val="000000"/>
                  </a:buClr>
                  <a:defRPr sz="2400" b="1">
                    <a:uFill>
                      <a:solidFill>
                        <a:srgbClr val="000000"/>
                      </a:solidFill>
                    </a:uFill>
                    <a:latin typeface="Tahoma"/>
                    <a:ea typeface="Tahoma"/>
                    <a:cs typeface="Tahoma"/>
                    <a:sym typeface="Tahoma"/>
                  </a:defRPr>
                </a:pPr>
                <a:endParaRPr/>
              </a:p>
            </p:txBody>
          </p:sp>
          <p:sp>
            <p:nvSpPr>
              <p:cNvPr id="982" name="Rectangle"/>
              <p:cNvSpPr/>
              <p:nvPr/>
            </p:nvSpPr>
            <p:spPr>
              <a:xfrm>
                <a:off x="1677991" y="951526"/>
                <a:ext cx="142666" cy="122947"/>
              </a:xfrm>
              <a:prstGeom prst="rect">
                <a:avLst/>
              </a:prstGeom>
              <a:solidFill>
                <a:srgbClr val="253A6C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38100" tIns="38100" rIns="38100" bIns="38100" numCol="1" anchor="t">
                <a:noAutofit/>
              </a:bodyPr>
              <a:lstStyle/>
              <a:p>
                <a:pPr algn="l" defTabSz="914400">
                  <a:buClr>
                    <a:srgbClr val="000000"/>
                  </a:buClr>
                  <a:defRPr sz="2400" b="1">
                    <a:uFill>
                      <a:solidFill>
                        <a:srgbClr val="000000"/>
                      </a:solidFill>
                    </a:uFill>
                    <a:latin typeface="Tahoma"/>
                    <a:ea typeface="Tahoma"/>
                    <a:cs typeface="Tahoma"/>
                    <a:sym typeface="Tahoma"/>
                  </a:defRPr>
                </a:pPr>
                <a:endParaRPr/>
              </a:p>
            </p:txBody>
          </p:sp>
          <p:sp>
            <p:nvSpPr>
              <p:cNvPr id="983" name="Rectangle"/>
              <p:cNvSpPr/>
              <p:nvPr/>
            </p:nvSpPr>
            <p:spPr>
              <a:xfrm>
                <a:off x="1424886" y="1035648"/>
                <a:ext cx="142666" cy="122946"/>
              </a:xfrm>
              <a:prstGeom prst="rect">
                <a:avLst/>
              </a:prstGeom>
              <a:solidFill>
                <a:srgbClr val="253A6C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38100" tIns="38100" rIns="38100" bIns="38100" numCol="1" anchor="t">
                <a:noAutofit/>
              </a:bodyPr>
              <a:lstStyle/>
              <a:p>
                <a:pPr algn="l" defTabSz="914400">
                  <a:buClr>
                    <a:srgbClr val="000000"/>
                  </a:buClr>
                  <a:defRPr sz="2400" b="1">
                    <a:uFill>
                      <a:solidFill>
                        <a:srgbClr val="000000"/>
                      </a:solidFill>
                    </a:uFill>
                    <a:latin typeface="Tahoma"/>
                    <a:ea typeface="Tahoma"/>
                    <a:cs typeface="Tahoma"/>
                    <a:sym typeface="Tahoma"/>
                  </a:defRPr>
                </a:pPr>
                <a:endParaRPr/>
              </a:p>
            </p:txBody>
          </p:sp>
          <p:sp>
            <p:nvSpPr>
              <p:cNvPr id="984" name="Rectangle"/>
              <p:cNvSpPr/>
              <p:nvPr/>
            </p:nvSpPr>
            <p:spPr>
              <a:xfrm>
                <a:off x="1159809" y="907472"/>
                <a:ext cx="142666" cy="122946"/>
              </a:xfrm>
              <a:prstGeom prst="rect">
                <a:avLst/>
              </a:prstGeom>
              <a:solidFill>
                <a:srgbClr val="253A6C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38100" tIns="38100" rIns="38100" bIns="38100" numCol="1" anchor="t">
                <a:noAutofit/>
              </a:bodyPr>
              <a:lstStyle/>
              <a:p>
                <a:pPr algn="l" defTabSz="914400">
                  <a:buClr>
                    <a:srgbClr val="000000"/>
                  </a:buClr>
                  <a:defRPr sz="2400" b="1">
                    <a:uFill>
                      <a:solidFill>
                        <a:srgbClr val="000000"/>
                      </a:solidFill>
                    </a:uFill>
                    <a:latin typeface="Tahoma"/>
                    <a:ea typeface="Tahoma"/>
                    <a:cs typeface="Tahoma"/>
                    <a:sym typeface="Tahoma"/>
                  </a:defRPr>
                </a:pPr>
                <a:endParaRPr/>
              </a:p>
            </p:txBody>
          </p:sp>
          <p:sp>
            <p:nvSpPr>
              <p:cNvPr id="985" name="Rectangle"/>
              <p:cNvSpPr/>
              <p:nvPr/>
            </p:nvSpPr>
            <p:spPr>
              <a:xfrm>
                <a:off x="1360739" y="775393"/>
                <a:ext cx="142666" cy="125805"/>
              </a:xfrm>
              <a:prstGeom prst="rect">
                <a:avLst/>
              </a:prstGeom>
              <a:solidFill>
                <a:srgbClr val="253A6C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38100" tIns="38100" rIns="38100" bIns="38100" numCol="1" anchor="t">
                <a:noAutofit/>
              </a:bodyPr>
              <a:lstStyle/>
              <a:p>
                <a:pPr algn="l" defTabSz="914400">
                  <a:buClr>
                    <a:srgbClr val="000000"/>
                  </a:buClr>
                  <a:defRPr sz="2400" b="1">
                    <a:uFill>
                      <a:solidFill>
                        <a:srgbClr val="000000"/>
                      </a:solidFill>
                    </a:uFill>
                    <a:latin typeface="Tahoma"/>
                    <a:ea typeface="Tahoma"/>
                    <a:cs typeface="Tahoma"/>
                    <a:sym typeface="Tahoma"/>
                  </a:defRPr>
                </a:pPr>
                <a:endParaRPr/>
              </a:p>
            </p:txBody>
          </p:sp>
          <p:sp>
            <p:nvSpPr>
              <p:cNvPr id="986" name="Rectangle"/>
              <p:cNvSpPr/>
              <p:nvPr/>
            </p:nvSpPr>
            <p:spPr>
              <a:xfrm>
                <a:off x="1357440" y="205579"/>
                <a:ext cx="139792" cy="125805"/>
              </a:xfrm>
              <a:prstGeom prst="rect">
                <a:avLst/>
              </a:prstGeom>
              <a:solidFill>
                <a:srgbClr val="253A6C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38100" tIns="38100" rIns="38100" bIns="38100" numCol="1" anchor="t">
                <a:noAutofit/>
              </a:bodyPr>
              <a:lstStyle/>
              <a:p>
                <a:pPr algn="l" defTabSz="914400">
                  <a:buClr>
                    <a:srgbClr val="000000"/>
                  </a:buClr>
                  <a:defRPr sz="2400" b="1">
                    <a:uFill>
                      <a:solidFill>
                        <a:srgbClr val="000000"/>
                      </a:solidFill>
                    </a:uFill>
                    <a:latin typeface="Tahoma"/>
                    <a:ea typeface="Tahoma"/>
                    <a:cs typeface="Tahoma"/>
                    <a:sym typeface="Tahoma"/>
                  </a:defRPr>
                </a:pPr>
                <a:endParaRPr/>
              </a:p>
            </p:txBody>
          </p:sp>
          <p:sp>
            <p:nvSpPr>
              <p:cNvPr id="987" name="Rectangle"/>
              <p:cNvSpPr/>
              <p:nvPr/>
            </p:nvSpPr>
            <p:spPr>
              <a:xfrm>
                <a:off x="1931954" y="994947"/>
                <a:ext cx="142666" cy="122946"/>
              </a:xfrm>
              <a:prstGeom prst="rect">
                <a:avLst/>
              </a:prstGeom>
              <a:solidFill>
                <a:srgbClr val="253A6C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38100" tIns="38100" rIns="38100" bIns="38100" numCol="1" anchor="t">
                <a:noAutofit/>
              </a:bodyPr>
              <a:lstStyle/>
              <a:p>
                <a:pPr algn="l" defTabSz="914400">
                  <a:buClr>
                    <a:srgbClr val="000000"/>
                  </a:buClr>
                  <a:defRPr sz="2400" b="1">
                    <a:uFill>
                      <a:solidFill>
                        <a:srgbClr val="000000"/>
                      </a:solidFill>
                    </a:uFill>
                    <a:latin typeface="Tahoma"/>
                    <a:ea typeface="Tahoma"/>
                    <a:cs typeface="Tahoma"/>
                    <a:sym typeface="Tahoma"/>
                  </a:defRPr>
                </a:pPr>
                <a:endParaRPr/>
              </a:p>
            </p:txBody>
          </p:sp>
          <p:sp>
            <p:nvSpPr>
              <p:cNvPr id="988" name="Rectangle"/>
              <p:cNvSpPr/>
              <p:nvPr/>
            </p:nvSpPr>
            <p:spPr>
              <a:xfrm>
                <a:off x="1596354" y="284708"/>
                <a:ext cx="139792" cy="122945"/>
              </a:xfrm>
              <a:prstGeom prst="rect">
                <a:avLst/>
              </a:prstGeom>
              <a:solidFill>
                <a:srgbClr val="253A6C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38100" tIns="38100" rIns="38100" bIns="38100" numCol="1" anchor="t">
                <a:noAutofit/>
              </a:bodyPr>
              <a:lstStyle/>
              <a:p>
                <a:pPr algn="l" defTabSz="914400">
                  <a:buClr>
                    <a:srgbClr val="000000"/>
                  </a:buClr>
                  <a:defRPr sz="2400" b="1">
                    <a:uFill>
                      <a:solidFill>
                        <a:srgbClr val="000000"/>
                      </a:solidFill>
                    </a:uFill>
                    <a:latin typeface="Tahoma"/>
                    <a:ea typeface="Tahoma"/>
                    <a:cs typeface="Tahoma"/>
                    <a:sym typeface="Tahoma"/>
                  </a:defRPr>
                </a:pPr>
                <a:endParaRPr/>
              </a:p>
            </p:txBody>
          </p:sp>
          <p:sp>
            <p:nvSpPr>
              <p:cNvPr id="989" name="Rectangle"/>
              <p:cNvSpPr/>
              <p:nvPr/>
            </p:nvSpPr>
            <p:spPr>
              <a:xfrm>
                <a:off x="1124162" y="113243"/>
                <a:ext cx="139793" cy="125805"/>
              </a:xfrm>
              <a:prstGeom prst="rect">
                <a:avLst/>
              </a:prstGeom>
              <a:solidFill>
                <a:srgbClr val="253A6C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38100" tIns="38100" rIns="38100" bIns="38100" numCol="1" anchor="t">
                <a:noAutofit/>
              </a:bodyPr>
              <a:lstStyle/>
              <a:p>
                <a:pPr algn="l" defTabSz="914400">
                  <a:buClr>
                    <a:srgbClr val="000000"/>
                  </a:buClr>
                  <a:defRPr sz="2400" b="1">
                    <a:uFill>
                      <a:solidFill>
                        <a:srgbClr val="000000"/>
                      </a:solidFill>
                    </a:uFill>
                    <a:latin typeface="Tahoma"/>
                    <a:ea typeface="Tahoma"/>
                    <a:cs typeface="Tahoma"/>
                    <a:sym typeface="Tahoma"/>
                  </a:defRPr>
                </a:pPr>
                <a:endParaRPr/>
              </a:p>
            </p:txBody>
          </p:sp>
          <p:sp>
            <p:nvSpPr>
              <p:cNvPr id="990" name="Rectangle"/>
              <p:cNvSpPr/>
              <p:nvPr/>
            </p:nvSpPr>
            <p:spPr>
              <a:xfrm>
                <a:off x="1401870" y="506058"/>
                <a:ext cx="139792" cy="122945"/>
              </a:xfrm>
              <a:prstGeom prst="rect">
                <a:avLst/>
              </a:prstGeom>
              <a:solidFill>
                <a:srgbClr val="253A6C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38100" tIns="38100" rIns="38100" bIns="38100" numCol="1" anchor="t">
                <a:noAutofit/>
              </a:bodyPr>
              <a:lstStyle/>
              <a:p>
                <a:pPr algn="l" defTabSz="914400">
                  <a:buClr>
                    <a:srgbClr val="000000"/>
                  </a:buClr>
                  <a:defRPr sz="2400" b="1">
                    <a:uFill>
                      <a:solidFill>
                        <a:srgbClr val="000000"/>
                      </a:solidFill>
                    </a:uFill>
                    <a:latin typeface="Tahoma"/>
                    <a:ea typeface="Tahoma"/>
                    <a:cs typeface="Tahoma"/>
                    <a:sym typeface="Tahoma"/>
                  </a:defRPr>
                </a:pPr>
                <a:endParaRPr/>
              </a:p>
            </p:txBody>
          </p:sp>
          <p:sp>
            <p:nvSpPr>
              <p:cNvPr id="991" name="Rectangle"/>
              <p:cNvSpPr/>
              <p:nvPr/>
            </p:nvSpPr>
            <p:spPr>
              <a:xfrm>
                <a:off x="1736373" y="510752"/>
                <a:ext cx="139792" cy="122946"/>
              </a:xfrm>
              <a:prstGeom prst="rect">
                <a:avLst/>
              </a:prstGeom>
              <a:solidFill>
                <a:srgbClr val="253A6C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38100" tIns="38100" rIns="38100" bIns="38100" numCol="1" anchor="t">
                <a:noAutofit/>
              </a:bodyPr>
              <a:lstStyle/>
              <a:p>
                <a:pPr algn="l" defTabSz="914400">
                  <a:buClr>
                    <a:srgbClr val="000000"/>
                  </a:buClr>
                  <a:defRPr sz="2400" b="1">
                    <a:uFill>
                      <a:solidFill>
                        <a:srgbClr val="000000"/>
                      </a:solidFill>
                    </a:uFill>
                    <a:latin typeface="Tahoma"/>
                    <a:ea typeface="Tahoma"/>
                    <a:cs typeface="Tahoma"/>
                    <a:sym typeface="Tahoma"/>
                  </a:defRPr>
                </a:pPr>
                <a:endParaRPr/>
              </a:p>
            </p:txBody>
          </p:sp>
          <p:sp>
            <p:nvSpPr>
              <p:cNvPr id="992" name="Triangle"/>
              <p:cNvSpPr/>
              <p:nvPr/>
            </p:nvSpPr>
            <p:spPr>
              <a:xfrm>
                <a:off x="428612" y="578110"/>
                <a:ext cx="158129" cy="15439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10996" y="0"/>
                    </a:ln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5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993" name="Triangle"/>
              <p:cNvSpPr/>
              <p:nvPr/>
            </p:nvSpPr>
            <p:spPr>
              <a:xfrm>
                <a:off x="559451" y="170205"/>
                <a:ext cx="155254" cy="15439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10800" y="0"/>
                    </a:ln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5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994" name="Triangle"/>
              <p:cNvSpPr/>
              <p:nvPr/>
            </p:nvSpPr>
            <p:spPr>
              <a:xfrm>
                <a:off x="850646" y="842442"/>
                <a:ext cx="158129" cy="1572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10996" y="0"/>
                    </a:ln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5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995" name="Triangle"/>
              <p:cNvSpPr/>
              <p:nvPr/>
            </p:nvSpPr>
            <p:spPr>
              <a:xfrm>
                <a:off x="45837" y="878964"/>
                <a:ext cx="155253" cy="15725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10800" y="0"/>
                    </a:ln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5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996" name="Triangle"/>
              <p:cNvSpPr/>
              <p:nvPr/>
            </p:nvSpPr>
            <p:spPr>
              <a:xfrm>
                <a:off x="280778" y="833058"/>
                <a:ext cx="158128" cy="15439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10996" y="0"/>
                    </a:ln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5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997" name="Triangle"/>
              <p:cNvSpPr/>
              <p:nvPr/>
            </p:nvSpPr>
            <p:spPr>
              <a:xfrm>
                <a:off x="329506" y="324223"/>
                <a:ext cx="155253" cy="15439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10800" y="0"/>
                    </a:ln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5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998" name="Triangle"/>
              <p:cNvSpPr/>
              <p:nvPr/>
            </p:nvSpPr>
            <p:spPr>
              <a:xfrm>
                <a:off x="870878" y="376883"/>
                <a:ext cx="155253" cy="15439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10800" y="0"/>
                    </a:ln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5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999" name="Triangle"/>
              <p:cNvSpPr/>
              <p:nvPr/>
            </p:nvSpPr>
            <p:spPr>
              <a:xfrm>
                <a:off x="609215" y="393325"/>
                <a:ext cx="155253" cy="15439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10800" y="0"/>
                    </a:ln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5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1000" name="Triangle"/>
              <p:cNvSpPr/>
              <p:nvPr/>
            </p:nvSpPr>
            <p:spPr>
              <a:xfrm>
                <a:off x="135601" y="576988"/>
                <a:ext cx="155253" cy="15439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10800" y="0"/>
                    </a:ln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5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1001" name="Triangle"/>
              <p:cNvSpPr/>
              <p:nvPr/>
            </p:nvSpPr>
            <p:spPr>
              <a:xfrm>
                <a:off x="130387" y="1141295"/>
                <a:ext cx="149503" cy="14867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10800" y="0"/>
                    </a:ln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5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1002" name="Triangle"/>
              <p:cNvSpPr/>
              <p:nvPr/>
            </p:nvSpPr>
            <p:spPr>
              <a:xfrm>
                <a:off x="493471" y="1009569"/>
                <a:ext cx="149503" cy="14867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10800" y="0"/>
                    </a:ln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5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1003" name="Triangle"/>
              <p:cNvSpPr/>
              <p:nvPr/>
            </p:nvSpPr>
            <p:spPr>
              <a:xfrm>
                <a:off x="611487" y="795549"/>
                <a:ext cx="149503" cy="14867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10800" y="0"/>
                    </a:ln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5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1004" name="Triangle"/>
              <p:cNvSpPr/>
              <p:nvPr/>
            </p:nvSpPr>
            <p:spPr>
              <a:xfrm>
                <a:off x="821297" y="103140"/>
                <a:ext cx="146629" cy="14867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11012" y="0"/>
                    </a:ln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5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1005" name="Triangle"/>
              <p:cNvSpPr/>
              <p:nvPr/>
            </p:nvSpPr>
            <p:spPr>
              <a:xfrm>
                <a:off x="784376" y="626329"/>
                <a:ext cx="146630" cy="14867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11012" y="0"/>
                    </a:ln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5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1006" name="Circle"/>
              <p:cNvSpPr/>
              <p:nvPr/>
            </p:nvSpPr>
            <p:spPr>
              <a:xfrm>
                <a:off x="991824" y="1619389"/>
                <a:ext cx="126502" cy="122946"/>
              </a:xfrm>
              <a:prstGeom prst="ellipse">
                <a:avLst/>
              </a:prstGeom>
              <a:solidFill>
                <a:srgbClr val="FFA400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1007" name="Circle"/>
              <p:cNvSpPr/>
              <p:nvPr/>
            </p:nvSpPr>
            <p:spPr>
              <a:xfrm>
                <a:off x="702319" y="1580164"/>
                <a:ext cx="123628" cy="125805"/>
              </a:xfrm>
              <a:prstGeom prst="ellipse">
                <a:avLst/>
              </a:prstGeom>
              <a:solidFill>
                <a:srgbClr val="FFA400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1008" name="Circle"/>
              <p:cNvSpPr/>
              <p:nvPr/>
            </p:nvSpPr>
            <p:spPr>
              <a:xfrm>
                <a:off x="488974" y="1401155"/>
                <a:ext cx="123628" cy="125805"/>
              </a:xfrm>
              <a:prstGeom prst="ellipse">
                <a:avLst/>
              </a:prstGeom>
              <a:solidFill>
                <a:srgbClr val="FFA400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1009" name="Circle"/>
              <p:cNvSpPr/>
              <p:nvPr/>
            </p:nvSpPr>
            <p:spPr>
              <a:xfrm>
                <a:off x="775593" y="1818695"/>
                <a:ext cx="123628" cy="122946"/>
              </a:xfrm>
              <a:prstGeom prst="ellipse">
                <a:avLst/>
              </a:prstGeom>
              <a:solidFill>
                <a:srgbClr val="FFA400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1010" name="Circle"/>
              <p:cNvSpPr/>
              <p:nvPr/>
            </p:nvSpPr>
            <p:spPr>
              <a:xfrm>
                <a:off x="1027645" y="1101119"/>
                <a:ext cx="126502" cy="125805"/>
              </a:xfrm>
              <a:prstGeom prst="ellipse">
                <a:avLst/>
              </a:prstGeom>
              <a:solidFill>
                <a:srgbClr val="FFA400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1011" name="Circle"/>
              <p:cNvSpPr/>
              <p:nvPr/>
            </p:nvSpPr>
            <p:spPr>
              <a:xfrm>
                <a:off x="710160" y="1204492"/>
                <a:ext cx="123628" cy="125805"/>
              </a:xfrm>
              <a:prstGeom prst="ellipse">
                <a:avLst/>
              </a:prstGeom>
              <a:solidFill>
                <a:srgbClr val="FFA400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1012" name="Shape"/>
              <p:cNvSpPr/>
              <p:nvPr/>
            </p:nvSpPr>
            <p:spPr>
              <a:xfrm>
                <a:off x="1046160" y="1857276"/>
                <a:ext cx="123626" cy="12580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800"/>
                    </a:moveTo>
                    <a:cubicBezTo>
                      <a:pt x="21600" y="16691"/>
                      <a:pt x="17079" y="21600"/>
                      <a:pt x="10549" y="21600"/>
                    </a:cubicBezTo>
                    <a:cubicBezTo>
                      <a:pt x="5023" y="21600"/>
                      <a:pt x="0" y="16691"/>
                      <a:pt x="0" y="10800"/>
                    </a:cubicBezTo>
                    <a:cubicBezTo>
                      <a:pt x="0" y="4909"/>
                      <a:pt x="5023" y="0"/>
                      <a:pt x="10549" y="0"/>
                    </a:cubicBezTo>
                    <a:cubicBezTo>
                      <a:pt x="17079" y="0"/>
                      <a:pt x="21600" y="4909"/>
                      <a:pt x="21600" y="10800"/>
                    </a:cubicBezTo>
                  </a:path>
                </a:pathLst>
              </a:custGeom>
              <a:solidFill>
                <a:srgbClr val="FFA400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1013" name="Circle"/>
              <p:cNvSpPr/>
              <p:nvPr/>
            </p:nvSpPr>
            <p:spPr>
              <a:xfrm>
                <a:off x="1742029" y="1489705"/>
                <a:ext cx="123628" cy="125805"/>
              </a:xfrm>
              <a:prstGeom prst="ellipse">
                <a:avLst/>
              </a:prstGeom>
              <a:solidFill>
                <a:srgbClr val="FFA400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1014" name="Circle"/>
              <p:cNvSpPr/>
              <p:nvPr/>
            </p:nvSpPr>
            <p:spPr>
              <a:xfrm>
                <a:off x="432640" y="1649854"/>
                <a:ext cx="126502" cy="125805"/>
              </a:xfrm>
              <a:prstGeom prst="ellipse">
                <a:avLst/>
              </a:prstGeom>
              <a:solidFill>
                <a:srgbClr val="FFA400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1015" name="Circle"/>
              <p:cNvSpPr/>
              <p:nvPr/>
            </p:nvSpPr>
            <p:spPr>
              <a:xfrm>
                <a:off x="1246359" y="1551987"/>
                <a:ext cx="126502" cy="122947"/>
              </a:xfrm>
              <a:prstGeom prst="ellipse">
                <a:avLst/>
              </a:prstGeom>
              <a:solidFill>
                <a:srgbClr val="FFA400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1016" name="Shape"/>
              <p:cNvSpPr/>
              <p:nvPr/>
            </p:nvSpPr>
            <p:spPr>
              <a:xfrm>
                <a:off x="1293438" y="1230156"/>
                <a:ext cx="123629" cy="12580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800"/>
                    </a:moveTo>
                    <a:cubicBezTo>
                      <a:pt x="21600" y="16691"/>
                      <a:pt x="17079" y="21600"/>
                      <a:pt x="10549" y="21600"/>
                    </a:cubicBezTo>
                    <a:cubicBezTo>
                      <a:pt x="5023" y="21600"/>
                      <a:pt x="0" y="16691"/>
                      <a:pt x="0" y="10800"/>
                    </a:cubicBezTo>
                    <a:cubicBezTo>
                      <a:pt x="0" y="4909"/>
                      <a:pt x="5023" y="0"/>
                      <a:pt x="10549" y="0"/>
                    </a:cubicBezTo>
                    <a:cubicBezTo>
                      <a:pt x="17079" y="0"/>
                      <a:pt x="21600" y="4909"/>
                      <a:pt x="21600" y="10800"/>
                    </a:cubicBezTo>
                  </a:path>
                </a:pathLst>
              </a:custGeom>
              <a:solidFill>
                <a:srgbClr val="FFA400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1017" name="Circle"/>
              <p:cNvSpPr/>
              <p:nvPr/>
            </p:nvSpPr>
            <p:spPr>
              <a:xfrm>
                <a:off x="1476901" y="1390513"/>
                <a:ext cx="126502" cy="125805"/>
              </a:xfrm>
              <a:prstGeom prst="ellipse">
                <a:avLst/>
              </a:prstGeom>
              <a:solidFill>
                <a:srgbClr val="FFA400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1018" name="Circle"/>
              <p:cNvSpPr/>
              <p:nvPr/>
            </p:nvSpPr>
            <p:spPr>
              <a:xfrm>
                <a:off x="1499364" y="1668417"/>
                <a:ext cx="123628" cy="122946"/>
              </a:xfrm>
              <a:prstGeom prst="ellipse">
                <a:avLst/>
              </a:prstGeom>
              <a:solidFill>
                <a:srgbClr val="FFA400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1019" name="Circle"/>
              <p:cNvSpPr/>
              <p:nvPr/>
            </p:nvSpPr>
            <p:spPr>
              <a:xfrm>
                <a:off x="202520" y="1413340"/>
                <a:ext cx="123628" cy="122946"/>
              </a:xfrm>
              <a:prstGeom prst="ellipse">
                <a:avLst/>
              </a:prstGeom>
              <a:solidFill>
                <a:srgbClr val="FFA400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1020" name="Shape"/>
              <p:cNvSpPr/>
              <p:nvPr/>
            </p:nvSpPr>
            <p:spPr>
              <a:xfrm>
                <a:off x="1314440" y="1791145"/>
                <a:ext cx="123627" cy="12580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800"/>
                    </a:moveTo>
                    <a:cubicBezTo>
                      <a:pt x="21600" y="16691"/>
                      <a:pt x="17079" y="21600"/>
                      <a:pt x="10549" y="21600"/>
                    </a:cubicBezTo>
                    <a:cubicBezTo>
                      <a:pt x="5023" y="21600"/>
                      <a:pt x="0" y="16691"/>
                      <a:pt x="0" y="10800"/>
                    </a:cubicBezTo>
                    <a:cubicBezTo>
                      <a:pt x="0" y="4909"/>
                      <a:pt x="5023" y="0"/>
                      <a:pt x="10549" y="0"/>
                    </a:cubicBezTo>
                    <a:cubicBezTo>
                      <a:pt x="17079" y="0"/>
                      <a:pt x="21600" y="4909"/>
                      <a:pt x="21600" y="10800"/>
                    </a:cubicBezTo>
                  </a:path>
                </a:pathLst>
              </a:custGeom>
              <a:solidFill>
                <a:srgbClr val="FFA400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1021" name="Circle"/>
              <p:cNvSpPr/>
              <p:nvPr/>
            </p:nvSpPr>
            <p:spPr>
              <a:xfrm>
                <a:off x="811090" y="1390069"/>
                <a:ext cx="126502" cy="122947"/>
              </a:xfrm>
              <a:prstGeom prst="ellipse">
                <a:avLst/>
              </a:prstGeom>
              <a:solidFill>
                <a:srgbClr val="FFA400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1022" name="Oval"/>
              <p:cNvSpPr/>
              <p:nvPr/>
            </p:nvSpPr>
            <p:spPr>
              <a:xfrm>
                <a:off x="0" y="0"/>
                <a:ext cx="2143946" cy="2061031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38100" tIns="38100" rIns="38100" bIns="38100" numCol="1" anchor="t">
                <a:noAutofit/>
              </a:bodyPr>
              <a:lstStyle/>
              <a:p>
                <a:pPr algn="l" defTabSz="914400">
                  <a:buClr>
                    <a:srgbClr val="000000"/>
                  </a:buClr>
                  <a:defRPr sz="2400" b="1">
                    <a:solidFill>
                      <a:srgbClr val="FFFFFF"/>
                    </a:solidFill>
                    <a:uFill>
                      <a:solidFill>
                        <a:srgbClr val="FFFFFF"/>
                      </a:solidFill>
                    </a:uFill>
                    <a:latin typeface="Tahoma"/>
                    <a:ea typeface="Tahoma"/>
                    <a:cs typeface="Tahoma"/>
                    <a:sym typeface="Tahoma"/>
                  </a:defRPr>
                </a:pPr>
                <a:endParaRPr/>
              </a:p>
            </p:txBody>
          </p:sp>
          <p:sp>
            <p:nvSpPr>
              <p:cNvPr id="1023" name="Line"/>
              <p:cNvSpPr/>
              <p:nvPr/>
            </p:nvSpPr>
            <p:spPr>
              <a:xfrm>
                <a:off x="1063997" y="1024869"/>
                <a:ext cx="961051" cy="478296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1024" name="Line"/>
              <p:cNvSpPr/>
              <p:nvPr/>
            </p:nvSpPr>
            <p:spPr>
              <a:xfrm flipH="1">
                <a:off x="73202" y="1029149"/>
                <a:ext cx="998558" cy="382489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</p:grpSp>
        <p:grpSp>
          <p:nvGrpSpPr>
            <p:cNvPr id="1030" name="Group"/>
            <p:cNvGrpSpPr/>
            <p:nvPr/>
          </p:nvGrpSpPr>
          <p:grpSpPr>
            <a:xfrm>
              <a:off x="3766820" y="91512"/>
              <a:ext cx="1055501" cy="1035870"/>
              <a:chOff x="-82550" y="-82550"/>
              <a:chExt cx="1055499" cy="1035868"/>
            </a:xfrm>
          </p:grpSpPr>
          <p:pic>
            <p:nvPicPr>
              <p:cNvPr id="1026" name="Line" descr="Line"/>
              <p:cNvPicPr>
                <a:picLocks/>
              </p:cNvPicPr>
              <p:nvPr/>
            </p:nvPicPr>
            <p:blipFill>
              <a:blip r:embed="rId2">
                <a:extLst/>
              </a:blip>
              <a:stretch>
                <a:fillRect/>
              </a:stretch>
            </p:blipFill>
            <p:spPr>
              <a:xfrm>
                <a:off x="-49384" y="-4788"/>
                <a:ext cx="1022334" cy="958107"/>
              </a:xfrm>
              <a:prstGeom prst="rect">
                <a:avLst/>
              </a:prstGeom>
              <a:effectLst/>
            </p:spPr>
          </p:pic>
          <p:pic>
            <p:nvPicPr>
              <p:cNvPr id="1028" name="Line" descr="Line"/>
              <p:cNvPicPr>
                <a:picLocks/>
              </p:cNvPicPr>
              <p:nvPr/>
            </p:nvPicPr>
            <p:blipFill>
              <a:blip r:embed="rId3">
                <a:extLst/>
              </a:blip>
              <a:stretch>
                <a:fillRect/>
              </a:stretch>
            </p:blipFill>
            <p:spPr>
              <a:xfrm>
                <a:off x="-82551" y="-82551"/>
                <a:ext cx="1055053" cy="990064"/>
              </a:xfrm>
              <a:prstGeom prst="rect">
                <a:avLst/>
              </a:prstGeom>
              <a:effectLst/>
            </p:spPr>
          </p:pic>
        </p:grpSp>
        <p:sp>
          <p:nvSpPr>
            <p:cNvPr id="1031" name="Arrow"/>
            <p:cNvSpPr/>
            <p:nvPr/>
          </p:nvSpPr>
          <p:spPr>
            <a:xfrm>
              <a:off x="2337582" y="838578"/>
              <a:ext cx="654878" cy="386782"/>
            </a:xfrm>
            <a:prstGeom prst="rightArrow">
              <a:avLst>
                <a:gd name="adj1" fmla="val 32944"/>
                <a:gd name="adj2" fmla="val 21035"/>
              </a:avLst>
            </a:prstGeom>
            <a:solidFill>
              <a:srgbClr val="3D749D"/>
            </a:solidFill>
            <a:ln w="9525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buClr>
                  <a:srgbClr val="000000"/>
                </a:buClr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grpSp>
          <p:nvGrpSpPr>
            <p:cNvPr id="1081" name="Group"/>
            <p:cNvGrpSpPr/>
            <p:nvPr/>
          </p:nvGrpSpPr>
          <p:grpSpPr>
            <a:xfrm>
              <a:off x="0" y="6732"/>
              <a:ext cx="2132964" cy="2890804"/>
              <a:chOff x="0" y="0"/>
              <a:chExt cx="2132963" cy="2890803"/>
            </a:xfrm>
          </p:grpSpPr>
          <p:sp>
            <p:nvSpPr>
              <p:cNvPr id="1032" name="All potential customers (entire market)"/>
              <p:cNvSpPr txBox="1"/>
              <p:nvPr/>
            </p:nvSpPr>
            <p:spPr>
              <a:xfrm>
                <a:off x="296460" y="2158366"/>
                <a:ext cx="1512926" cy="732438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0" tIns="0" rIns="0" bIns="0" numCol="1" anchor="t">
                <a:noAutofit/>
              </a:bodyPr>
              <a:lstStyle>
                <a:lvl1pPr defTabSz="914400">
                  <a:lnSpc>
                    <a:spcPct val="90000"/>
                  </a:lnSpc>
                  <a:buClr>
                    <a:srgbClr val="000000"/>
                  </a:buClr>
                  <a:buFont typeface="Century Gothic"/>
                  <a:defRPr>
                    <a:uFill>
                      <a:solidFill>
                        <a:srgbClr val="FFA57D"/>
                      </a:solidFill>
                    </a:uFill>
                  </a:defRPr>
                </a:lvl1pPr>
              </a:lstStyle>
              <a:p>
                <a:r>
                  <a:t>All potential customers (entire market)</a:t>
                </a:r>
              </a:p>
            </p:txBody>
          </p:sp>
          <p:grpSp>
            <p:nvGrpSpPr>
              <p:cNvPr id="1080" name="Group"/>
              <p:cNvGrpSpPr/>
              <p:nvPr/>
            </p:nvGrpSpPr>
            <p:grpSpPr>
              <a:xfrm>
                <a:off x="0" y="0"/>
                <a:ext cx="2132964" cy="2050474"/>
                <a:chOff x="0" y="0"/>
                <a:chExt cx="2132963" cy="2050473"/>
              </a:xfrm>
            </p:grpSpPr>
            <p:sp>
              <p:nvSpPr>
                <p:cNvPr id="1033" name="Oval"/>
                <p:cNvSpPr/>
                <p:nvPr/>
              </p:nvSpPr>
              <p:spPr>
                <a:xfrm>
                  <a:off x="0" y="0"/>
                  <a:ext cx="2132964" cy="2050474"/>
                </a:xfrm>
                <a:prstGeom prst="ellipse">
                  <a:avLst/>
                </a:prstGeom>
                <a:noFill/>
                <a:ln w="9525" cap="flat">
                  <a:solidFill>
                    <a:schemeClr val="accent1">
                      <a:hueOff val="300931"/>
                      <a:lumOff val="-21745"/>
                    </a:schemeClr>
                  </a:solidFill>
                  <a:prstDash val="solid"/>
                  <a:miter lim="400000"/>
                </a:ln>
                <a:effectLst/>
              </p:spPr>
              <p:txBody>
                <a:bodyPr wrap="square" lIns="38100" tIns="38100" rIns="38100" bIns="38100" numCol="1" anchor="t">
                  <a:noAutofit/>
                </a:bodyPr>
                <a:lstStyle/>
                <a:p>
                  <a:pPr algn="l" defTabSz="914400">
                    <a:buClr>
                      <a:srgbClr val="000000"/>
                    </a:buClr>
                    <a:defRPr sz="2400" b="1">
                      <a:solidFill>
                        <a:srgbClr val="FFFFFF"/>
                      </a:solidFill>
                      <a:uFill>
                        <a:solidFill>
                          <a:srgbClr val="FFFFFF"/>
                        </a:solidFill>
                      </a:uFill>
                      <a:latin typeface="Tahoma"/>
                      <a:ea typeface="Tahoma"/>
                      <a:cs typeface="Tahoma"/>
                      <a:sym typeface="Tahoma"/>
                    </a:defRPr>
                  </a:pPr>
                  <a:endParaRPr/>
                </a:p>
              </p:txBody>
            </p:sp>
            <p:sp>
              <p:nvSpPr>
                <p:cNvPr id="1034" name="Circle"/>
                <p:cNvSpPr/>
                <p:nvPr/>
              </p:nvSpPr>
              <p:spPr>
                <a:xfrm>
                  <a:off x="157607" y="598908"/>
                  <a:ext cx="125854" cy="122316"/>
                </a:xfrm>
                <a:prstGeom prst="ellipse">
                  <a:avLst/>
                </a:prstGeom>
                <a:solidFill>
                  <a:srgbClr val="FFA400"/>
                </a:solidFill>
                <a:ln w="9525" cap="flat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algn="l" defTabSz="457200">
                    <a:buClr>
                      <a:srgbClr val="000000"/>
                    </a:buClr>
                    <a:defRPr sz="1200"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  <a:endParaRPr/>
                </a:p>
              </p:txBody>
            </p:sp>
            <p:sp>
              <p:nvSpPr>
                <p:cNvPr id="1035" name="Rectangle"/>
                <p:cNvSpPr/>
                <p:nvPr/>
              </p:nvSpPr>
              <p:spPr>
                <a:xfrm>
                  <a:off x="714487" y="1197816"/>
                  <a:ext cx="139075" cy="125161"/>
                </a:xfrm>
                <a:prstGeom prst="rect">
                  <a:avLst/>
                </a:prstGeom>
                <a:solidFill>
                  <a:srgbClr val="253A6C"/>
                </a:solidFill>
                <a:ln w="9525" cap="flat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38100" tIns="38100" rIns="38100" bIns="38100" numCol="1" anchor="t">
                  <a:noAutofit/>
                </a:bodyPr>
                <a:lstStyle/>
                <a:p>
                  <a:pPr algn="l" defTabSz="914400">
                    <a:buClr>
                      <a:srgbClr val="000000"/>
                    </a:buClr>
                    <a:defRPr sz="2400" b="1">
                      <a:uFill>
                        <a:solidFill>
                          <a:srgbClr val="000000"/>
                        </a:solidFill>
                      </a:uFill>
                      <a:latin typeface="Tahoma"/>
                      <a:ea typeface="Tahoma"/>
                      <a:cs typeface="Tahoma"/>
                      <a:sym typeface="Tahoma"/>
                    </a:defRPr>
                  </a:pPr>
                  <a:endParaRPr/>
                </a:p>
              </p:txBody>
            </p:sp>
            <p:sp>
              <p:nvSpPr>
                <p:cNvPr id="1036" name="Rectangle"/>
                <p:cNvSpPr/>
                <p:nvPr/>
              </p:nvSpPr>
              <p:spPr>
                <a:xfrm>
                  <a:off x="609415" y="746008"/>
                  <a:ext cx="141935" cy="125161"/>
                </a:xfrm>
                <a:prstGeom prst="rect">
                  <a:avLst/>
                </a:prstGeom>
                <a:solidFill>
                  <a:srgbClr val="253A6C"/>
                </a:solidFill>
                <a:ln w="9525" cap="flat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38100" tIns="38100" rIns="38100" bIns="38100" numCol="1" anchor="t">
                  <a:noAutofit/>
                </a:bodyPr>
                <a:lstStyle/>
                <a:p>
                  <a:pPr algn="l" defTabSz="914400">
                    <a:buClr>
                      <a:srgbClr val="000000"/>
                    </a:buClr>
                    <a:defRPr sz="2400" b="1">
                      <a:uFill>
                        <a:solidFill>
                          <a:srgbClr val="000000"/>
                        </a:solidFill>
                      </a:uFill>
                      <a:latin typeface="Tahoma"/>
                      <a:ea typeface="Tahoma"/>
                      <a:cs typeface="Tahoma"/>
                      <a:sym typeface="Tahoma"/>
                    </a:defRPr>
                  </a:pPr>
                  <a:endParaRPr/>
                </a:p>
              </p:txBody>
            </p:sp>
            <p:sp>
              <p:nvSpPr>
                <p:cNvPr id="1037" name="Triangle"/>
                <p:cNvSpPr/>
                <p:nvPr/>
              </p:nvSpPr>
              <p:spPr>
                <a:xfrm>
                  <a:off x="556879" y="1449988"/>
                  <a:ext cx="157320" cy="153607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21600" y="21600"/>
                      </a:moveTo>
                      <a:lnTo>
                        <a:pt x="10996" y="0"/>
                      </a:lnTo>
                      <a:lnTo>
                        <a:pt x="0" y="21600"/>
                      </a:lnTo>
                      <a:lnTo>
                        <a:pt x="21600" y="2160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 w="9525" cap="flat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algn="l" defTabSz="457200">
                    <a:buClr>
                      <a:srgbClr val="000000"/>
                    </a:buClr>
                    <a:defRPr sz="1200"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  <a:endParaRPr/>
                </a:p>
              </p:txBody>
            </p:sp>
            <p:sp>
              <p:nvSpPr>
                <p:cNvPr id="1038" name="Circle"/>
                <p:cNvSpPr/>
                <p:nvPr/>
              </p:nvSpPr>
              <p:spPr>
                <a:xfrm>
                  <a:off x="588401" y="220650"/>
                  <a:ext cx="122995" cy="125161"/>
                </a:xfrm>
                <a:prstGeom prst="ellipse">
                  <a:avLst/>
                </a:prstGeom>
                <a:solidFill>
                  <a:srgbClr val="FFA400"/>
                </a:solidFill>
                <a:ln w="9525" cap="flat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algn="l" defTabSz="457200">
                    <a:buClr>
                      <a:srgbClr val="000000"/>
                    </a:buClr>
                    <a:defRPr sz="1200"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  <a:endParaRPr/>
                </a:p>
              </p:txBody>
            </p:sp>
            <p:sp>
              <p:nvSpPr>
                <p:cNvPr id="1039" name="Circle"/>
                <p:cNvSpPr/>
                <p:nvPr/>
              </p:nvSpPr>
              <p:spPr>
                <a:xfrm>
                  <a:off x="1565567" y="1103252"/>
                  <a:ext cx="122995" cy="125160"/>
                </a:xfrm>
                <a:prstGeom prst="ellipse">
                  <a:avLst/>
                </a:prstGeom>
                <a:solidFill>
                  <a:srgbClr val="FFD67E"/>
                </a:solidFill>
                <a:ln w="9525" cap="flat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algn="l" defTabSz="457200">
                    <a:buClr>
                      <a:srgbClr val="000000"/>
                    </a:buClr>
                    <a:defRPr sz="1200"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  <a:endParaRPr/>
                </a:p>
              </p:txBody>
            </p:sp>
            <p:sp>
              <p:nvSpPr>
                <p:cNvPr id="1040" name="Circle"/>
                <p:cNvSpPr/>
                <p:nvPr/>
              </p:nvSpPr>
              <p:spPr>
                <a:xfrm>
                  <a:off x="851080" y="651444"/>
                  <a:ext cx="122994" cy="122316"/>
                </a:xfrm>
                <a:prstGeom prst="ellipse">
                  <a:avLst/>
                </a:prstGeom>
                <a:solidFill>
                  <a:srgbClr val="FFA400"/>
                </a:solidFill>
                <a:ln w="9525" cap="flat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algn="l" defTabSz="457200">
                    <a:buClr>
                      <a:srgbClr val="000000"/>
                    </a:buClr>
                    <a:defRPr sz="1200"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  <a:endParaRPr/>
                </a:p>
              </p:txBody>
            </p:sp>
            <p:sp>
              <p:nvSpPr>
                <p:cNvPr id="1041" name="Circle"/>
                <p:cNvSpPr/>
                <p:nvPr/>
              </p:nvSpPr>
              <p:spPr>
                <a:xfrm>
                  <a:off x="1733682" y="462315"/>
                  <a:ext cx="125854" cy="125160"/>
                </a:xfrm>
                <a:prstGeom prst="ellipse">
                  <a:avLst/>
                </a:prstGeom>
                <a:solidFill>
                  <a:srgbClr val="FFA400"/>
                </a:solidFill>
                <a:ln w="9525" cap="flat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algn="l" defTabSz="457200">
                    <a:buClr>
                      <a:srgbClr val="000000"/>
                    </a:buClr>
                    <a:defRPr sz="1200"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  <a:endParaRPr/>
                </a:p>
              </p:txBody>
            </p:sp>
            <p:sp>
              <p:nvSpPr>
                <p:cNvPr id="1042" name="Circle"/>
                <p:cNvSpPr/>
                <p:nvPr/>
              </p:nvSpPr>
              <p:spPr>
                <a:xfrm>
                  <a:off x="336229" y="935137"/>
                  <a:ext cx="122995" cy="125161"/>
                </a:xfrm>
                <a:prstGeom prst="ellipse">
                  <a:avLst/>
                </a:prstGeom>
                <a:solidFill>
                  <a:srgbClr val="FFA400"/>
                </a:solidFill>
                <a:ln w="9525" cap="flat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algn="l" defTabSz="457200">
                    <a:buClr>
                      <a:srgbClr val="000000"/>
                    </a:buClr>
                    <a:defRPr sz="1200"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  <a:endParaRPr/>
                </a:p>
              </p:txBody>
            </p:sp>
            <p:sp>
              <p:nvSpPr>
                <p:cNvPr id="1043" name="Triangle"/>
                <p:cNvSpPr/>
                <p:nvPr/>
              </p:nvSpPr>
              <p:spPr>
                <a:xfrm>
                  <a:off x="1754696" y="1124266"/>
                  <a:ext cx="154458" cy="153607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21600" y="21600"/>
                      </a:moveTo>
                      <a:lnTo>
                        <a:pt x="10800" y="0"/>
                      </a:lnTo>
                      <a:lnTo>
                        <a:pt x="0" y="21600"/>
                      </a:lnTo>
                      <a:lnTo>
                        <a:pt x="21600" y="2160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 w="9525" cap="flat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algn="l" defTabSz="457200">
                    <a:buClr>
                      <a:srgbClr val="000000"/>
                    </a:buClr>
                    <a:defRPr sz="1200"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  <a:endParaRPr/>
                </a:p>
              </p:txBody>
            </p:sp>
            <p:sp>
              <p:nvSpPr>
                <p:cNvPr id="1044" name="Shape"/>
                <p:cNvSpPr/>
                <p:nvPr/>
              </p:nvSpPr>
              <p:spPr>
                <a:xfrm>
                  <a:off x="1040209" y="1849261"/>
                  <a:ext cx="122993" cy="125161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21600" y="10800"/>
                      </a:moveTo>
                      <a:cubicBezTo>
                        <a:pt x="21600" y="16691"/>
                        <a:pt x="17079" y="21600"/>
                        <a:pt x="10549" y="21600"/>
                      </a:cubicBezTo>
                      <a:cubicBezTo>
                        <a:pt x="5023" y="21600"/>
                        <a:pt x="0" y="16691"/>
                        <a:pt x="0" y="10800"/>
                      </a:cubicBezTo>
                      <a:cubicBezTo>
                        <a:pt x="0" y="4909"/>
                        <a:pt x="5023" y="0"/>
                        <a:pt x="10549" y="0"/>
                      </a:cubicBezTo>
                      <a:cubicBezTo>
                        <a:pt x="17079" y="0"/>
                        <a:pt x="21600" y="4909"/>
                        <a:pt x="21600" y="10800"/>
                      </a:cubicBezTo>
                    </a:path>
                  </a:pathLst>
                </a:custGeom>
                <a:solidFill>
                  <a:srgbClr val="FFA400"/>
                </a:solidFill>
                <a:ln w="9525" cap="flat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algn="l" defTabSz="457200">
                    <a:buClr>
                      <a:srgbClr val="000000"/>
                    </a:buClr>
                    <a:defRPr sz="1200"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  <a:endParaRPr/>
                </a:p>
              </p:txBody>
            </p:sp>
            <p:sp>
              <p:nvSpPr>
                <p:cNvPr id="1045" name="Circle"/>
                <p:cNvSpPr/>
                <p:nvPr/>
              </p:nvSpPr>
              <p:spPr>
                <a:xfrm>
                  <a:off x="945644" y="367750"/>
                  <a:ext cx="122995" cy="125161"/>
                </a:xfrm>
                <a:prstGeom prst="ellipse">
                  <a:avLst/>
                </a:prstGeom>
                <a:solidFill>
                  <a:srgbClr val="FFA400"/>
                </a:solidFill>
                <a:ln w="9525" cap="flat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algn="l" defTabSz="457200">
                    <a:buClr>
                      <a:srgbClr val="000000"/>
                    </a:buClr>
                    <a:defRPr sz="1200"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  <a:endParaRPr/>
                </a:p>
              </p:txBody>
            </p:sp>
            <p:sp>
              <p:nvSpPr>
                <p:cNvPr id="1046" name="Circle"/>
                <p:cNvSpPr/>
                <p:nvPr/>
              </p:nvSpPr>
              <p:spPr>
                <a:xfrm>
                  <a:off x="451808" y="1670639"/>
                  <a:ext cx="125854" cy="125161"/>
                </a:xfrm>
                <a:prstGeom prst="ellipse">
                  <a:avLst/>
                </a:prstGeom>
                <a:solidFill>
                  <a:srgbClr val="FFA400"/>
                </a:solidFill>
                <a:ln w="9525" cap="flat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algn="l" defTabSz="457200">
                    <a:buClr>
                      <a:srgbClr val="000000"/>
                    </a:buClr>
                    <a:defRPr sz="1200"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  <a:endParaRPr/>
                </a:p>
              </p:txBody>
            </p:sp>
            <p:sp>
              <p:nvSpPr>
                <p:cNvPr id="1047" name="Circle"/>
                <p:cNvSpPr/>
                <p:nvPr/>
              </p:nvSpPr>
              <p:spPr>
                <a:xfrm>
                  <a:off x="1239845" y="1544553"/>
                  <a:ext cx="125854" cy="122316"/>
                </a:xfrm>
                <a:prstGeom prst="ellipse">
                  <a:avLst/>
                </a:prstGeom>
                <a:solidFill>
                  <a:srgbClr val="FFA400"/>
                </a:solidFill>
                <a:ln w="9525" cap="flat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algn="l" defTabSz="457200">
                    <a:buClr>
                      <a:srgbClr val="000000"/>
                    </a:buClr>
                    <a:defRPr sz="1200"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  <a:endParaRPr/>
                </a:p>
              </p:txBody>
            </p:sp>
            <p:sp>
              <p:nvSpPr>
                <p:cNvPr id="1048" name="Rectangle"/>
                <p:cNvSpPr/>
                <p:nvPr/>
              </p:nvSpPr>
              <p:spPr>
                <a:xfrm>
                  <a:off x="724994" y="1775710"/>
                  <a:ext cx="139075" cy="125161"/>
                </a:xfrm>
                <a:prstGeom prst="rect">
                  <a:avLst/>
                </a:prstGeom>
                <a:solidFill>
                  <a:srgbClr val="253A6C"/>
                </a:solidFill>
                <a:ln w="9525" cap="flat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38100" tIns="38100" rIns="38100" bIns="38100" numCol="1" anchor="t">
                  <a:noAutofit/>
                </a:bodyPr>
                <a:lstStyle/>
                <a:p>
                  <a:pPr algn="l" defTabSz="914400">
                    <a:buClr>
                      <a:srgbClr val="000000"/>
                    </a:buClr>
                    <a:defRPr sz="2400" b="1">
                      <a:uFill>
                        <a:solidFill>
                          <a:srgbClr val="000000"/>
                        </a:solidFill>
                      </a:uFill>
                      <a:latin typeface="Tahoma"/>
                      <a:ea typeface="Tahoma"/>
                      <a:cs typeface="Tahoma"/>
                      <a:sym typeface="Tahoma"/>
                    </a:defRPr>
                  </a:pPr>
                  <a:endParaRPr/>
                </a:p>
              </p:txBody>
            </p:sp>
            <p:sp>
              <p:nvSpPr>
                <p:cNvPr id="1049" name="Rectangle"/>
                <p:cNvSpPr/>
                <p:nvPr/>
              </p:nvSpPr>
              <p:spPr>
                <a:xfrm>
                  <a:off x="1576074" y="861587"/>
                  <a:ext cx="139075" cy="125161"/>
                </a:xfrm>
                <a:prstGeom prst="rect">
                  <a:avLst/>
                </a:prstGeom>
                <a:solidFill>
                  <a:srgbClr val="253A6C"/>
                </a:solidFill>
                <a:ln w="9525" cap="flat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38100" tIns="38100" rIns="38100" bIns="38100" numCol="1" anchor="t">
                  <a:noAutofit/>
                </a:bodyPr>
                <a:lstStyle/>
                <a:p>
                  <a:pPr algn="l" defTabSz="914400">
                    <a:buClr>
                      <a:srgbClr val="000000"/>
                    </a:buClr>
                    <a:defRPr sz="2400" b="1">
                      <a:uFill>
                        <a:solidFill>
                          <a:srgbClr val="000000"/>
                        </a:solidFill>
                      </a:uFill>
                      <a:latin typeface="Tahoma"/>
                      <a:ea typeface="Tahoma"/>
                      <a:cs typeface="Tahoma"/>
                      <a:sym typeface="Tahoma"/>
                    </a:defRPr>
                  </a:pPr>
                  <a:endParaRPr/>
                </a:p>
              </p:txBody>
            </p:sp>
            <p:sp>
              <p:nvSpPr>
                <p:cNvPr id="1050" name="Rectangle"/>
                <p:cNvSpPr/>
                <p:nvPr/>
              </p:nvSpPr>
              <p:spPr>
                <a:xfrm>
                  <a:off x="672458" y="451808"/>
                  <a:ext cx="141935" cy="122316"/>
                </a:xfrm>
                <a:prstGeom prst="rect">
                  <a:avLst/>
                </a:prstGeom>
                <a:solidFill>
                  <a:srgbClr val="253A6C"/>
                </a:solidFill>
                <a:ln w="9525" cap="flat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38100" tIns="38100" rIns="38100" bIns="38100" numCol="1" anchor="t">
                  <a:noAutofit/>
                </a:bodyPr>
                <a:lstStyle/>
                <a:p>
                  <a:pPr algn="l" defTabSz="914400">
                    <a:buClr>
                      <a:srgbClr val="000000"/>
                    </a:buClr>
                    <a:defRPr sz="2400" b="1">
                      <a:uFill>
                        <a:solidFill>
                          <a:srgbClr val="000000"/>
                        </a:solidFill>
                      </a:uFill>
                      <a:latin typeface="Tahoma"/>
                      <a:ea typeface="Tahoma"/>
                      <a:cs typeface="Tahoma"/>
                      <a:sym typeface="Tahoma"/>
                    </a:defRPr>
                  </a:pPr>
                  <a:endParaRPr/>
                </a:p>
              </p:txBody>
            </p:sp>
            <p:sp>
              <p:nvSpPr>
                <p:cNvPr id="1051" name="Triangle"/>
                <p:cNvSpPr/>
                <p:nvPr/>
              </p:nvSpPr>
              <p:spPr>
                <a:xfrm>
                  <a:off x="1313395" y="882601"/>
                  <a:ext cx="157319" cy="156453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21600" y="21600"/>
                      </a:moveTo>
                      <a:lnTo>
                        <a:pt x="10996" y="0"/>
                      </a:lnTo>
                      <a:lnTo>
                        <a:pt x="0" y="21600"/>
                      </a:lnTo>
                      <a:lnTo>
                        <a:pt x="21600" y="2160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 w="9525" cap="flat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algn="l" defTabSz="457200">
                    <a:buClr>
                      <a:srgbClr val="000000"/>
                    </a:buClr>
                    <a:defRPr sz="1200"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  <a:endParaRPr/>
                </a:p>
              </p:txBody>
            </p:sp>
            <p:sp>
              <p:nvSpPr>
                <p:cNvPr id="1052" name="Triangle"/>
                <p:cNvSpPr/>
                <p:nvPr/>
              </p:nvSpPr>
              <p:spPr>
                <a:xfrm>
                  <a:off x="378257" y="619922"/>
                  <a:ext cx="154459" cy="156450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21600" y="21600"/>
                      </a:moveTo>
                      <a:lnTo>
                        <a:pt x="10800" y="0"/>
                      </a:lnTo>
                      <a:lnTo>
                        <a:pt x="0" y="21600"/>
                      </a:lnTo>
                      <a:lnTo>
                        <a:pt x="21600" y="2160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 w="9525" cap="flat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algn="l" defTabSz="457200">
                    <a:buClr>
                      <a:srgbClr val="000000"/>
                    </a:buClr>
                    <a:defRPr sz="1200"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  <a:endParaRPr/>
                </a:p>
              </p:txBody>
            </p:sp>
            <p:sp>
              <p:nvSpPr>
                <p:cNvPr id="1053" name="Triangle"/>
                <p:cNvSpPr/>
                <p:nvPr/>
              </p:nvSpPr>
              <p:spPr>
                <a:xfrm>
                  <a:off x="1849261" y="693472"/>
                  <a:ext cx="157317" cy="153607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21600" y="21600"/>
                      </a:moveTo>
                      <a:lnTo>
                        <a:pt x="10996" y="0"/>
                      </a:lnTo>
                      <a:lnTo>
                        <a:pt x="0" y="21600"/>
                      </a:lnTo>
                      <a:lnTo>
                        <a:pt x="21600" y="2160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 w="9525" cap="flat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algn="l" defTabSz="457200">
                    <a:buClr>
                      <a:srgbClr val="000000"/>
                    </a:buClr>
                    <a:defRPr sz="1200"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  <a:endParaRPr/>
                </a:p>
              </p:txBody>
            </p:sp>
            <p:sp>
              <p:nvSpPr>
                <p:cNvPr id="1054" name="Triangle"/>
                <p:cNvSpPr/>
                <p:nvPr/>
              </p:nvSpPr>
              <p:spPr>
                <a:xfrm>
                  <a:off x="357243" y="325721"/>
                  <a:ext cx="154458" cy="153607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21600" y="21600"/>
                      </a:moveTo>
                      <a:lnTo>
                        <a:pt x="10800" y="0"/>
                      </a:lnTo>
                      <a:lnTo>
                        <a:pt x="0" y="21600"/>
                      </a:lnTo>
                      <a:lnTo>
                        <a:pt x="21600" y="2160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 w="9525" cap="flat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algn="l" defTabSz="457200">
                    <a:buClr>
                      <a:srgbClr val="000000"/>
                    </a:buClr>
                    <a:defRPr sz="1200"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  <a:endParaRPr/>
                </a:p>
              </p:txBody>
            </p:sp>
            <p:sp>
              <p:nvSpPr>
                <p:cNvPr id="1055" name="Triangle"/>
                <p:cNvSpPr/>
                <p:nvPr/>
              </p:nvSpPr>
              <p:spPr>
                <a:xfrm>
                  <a:off x="956152" y="1565567"/>
                  <a:ext cx="154458" cy="153607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21600" y="21600"/>
                      </a:moveTo>
                      <a:lnTo>
                        <a:pt x="10800" y="0"/>
                      </a:lnTo>
                      <a:lnTo>
                        <a:pt x="0" y="21600"/>
                      </a:lnTo>
                      <a:lnTo>
                        <a:pt x="21600" y="2160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 w="9525" cap="flat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algn="l" defTabSz="457200">
                    <a:buClr>
                      <a:srgbClr val="000000"/>
                    </a:buClr>
                    <a:defRPr sz="1200"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  <a:endParaRPr/>
                </a:p>
              </p:txBody>
            </p:sp>
            <p:sp>
              <p:nvSpPr>
                <p:cNvPr id="1056" name="Triangle"/>
                <p:cNvSpPr/>
                <p:nvPr/>
              </p:nvSpPr>
              <p:spPr>
                <a:xfrm>
                  <a:off x="1544553" y="1576074"/>
                  <a:ext cx="154458" cy="153607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21600" y="21600"/>
                      </a:moveTo>
                      <a:lnTo>
                        <a:pt x="10800" y="0"/>
                      </a:lnTo>
                      <a:lnTo>
                        <a:pt x="0" y="21600"/>
                      </a:lnTo>
                      <a:lnTo>
                        <a:pt x="21600" y="2160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 w="9525" cap="flat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algn="l" defTabSz="457200">
                    <a:buClr>
                      <a:srgbClr val="000000"/>
                    </a:buClr>
                    <a:defRPr sz="1200"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  <a:endParaRPr/>
                </a:p>
              </p:txBody>
            </p:sp>
            <p:sp>
              <p:nvSpPr>
                <p:cNvPr id="1057" name="Triangle"/>
                <p:cNvSpPr/>
                <p:nvPr/>
              </p:nvSpPr>
              <p:spPr>
                <a:xfrm>
                  <a:off x="1250352" y="367750"/>
                  <a:ext cx="154458" cy="153607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21600" y="21600"/>
                      </a:moveTo>
                      <a:lnTo>
                        <a:pt x="10800" y="0"/>
                      </a:lnTo>
                      <a:lnTo>
                        <a:pt x="0" y="21600"/>
                      </a:lnTo>
                      <a:lnTo>
                        <a:pt x="21600" y="2160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 w="9525" cap="flat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algn="l" defTabSz="457200">
                    <a:buClr>
                      <a:srgbClr val="000000"/>
                    </a:buClr>
                    <a:defRPr sz="1200"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  <a:endParaRPr/>
                </a:p>
              </p:txBody>
            </p:sp>
            <p:sp>
              <p:nvSpPr>
                <p:cNvPr id="1058" name="Rectangle"/>
                <p:cNvSpPr/>
                <p:nvPr/>
              </p:nvSpPr>
              <p:spPr>
                <a:xfrm>
                  <a:off x="1355424" y="1733682"/>
                  <a:ext cx="141935" cy="122316"/>
                </a:xfrm>
                <a:prstGeom prst="rect">
                  <a:avLst/>
                </a:prstGeom>
                <a:solidFill>
                  <a:srgbClr val="253A6C"/>
                </a:solidFill>
                <a:ln w="9525" cap="flat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38100" tIns="38100" rIns="38100" bIns="38100" numCol="1" anchor="t">
                  <a:noAutofit/>
                </a:bodyPr>
                <a:lstStyle/>
                <a:p>
                  <a:pPr algn="l" defTabSz="914400">
                    <a:buClr>
                      <a:srgbClr val="000000"/>
                    </a:buClr>
                    <a:defRPr sz="2400" b="1">
                      <a:uFill>
                        <a:solidFill>
                          <a:srgbClr val="000000"/>
                        </a:solidFill>
                      </a:uFill>
                      <a:latin typeface="Tahoma"/>
                      <a:ea typeface="Tahoma"/>
                      <a:cs typeface="Tahoma"/>
                      <a:sym typeface="Tahoma"/>
                    </a:defRPr>
                  </a:pPr>
                  <a:endParaRPr/>
                </a:p>
              </p:txBody>
            </p:sp>
            <p:sp>
              <p:nvSpPr>
                <p:cNvPr id="1059" name="Rectangle"/>
                <p:cNvSpPr/>
                <p:nvPr/>
              </p:nvSpPr>
              <p:spPr>
                <a:xfrm>
                  <a:off x="830066" y="966659"/>
                  <a:ext cx="141935" cy="122315"/>
                </a:xfrm>
                <a:prstGeom prst="rect">
                  <a:avLst/>
                </a:prstGeom>
                <a:solidFill>
                  <a:srgbClr val="253A6C"/>
                </a:solidFill>
                <a:ln w="9525" cap="flat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38100" tIns="38100" rIns="38100" bIns="38100" numCol="1" anchor="t">
                  <a:noAutofit/>
                </a:bodyPr>
                <a:lstStyle/>
                <a:p>
                  <a:pPr algn="l" defTabSz="914400">
                    <a:buClr>
                      <a:srgbClr val="000000"/>
                    </a:buClr>
                    <a:defRPr sz="2400" b="1">
                      <a:uFill>
                        <a:solidFill>
                          <a:srgbClr val="000000"/>
                        </a:solidFill>
                      </a:uFill>
                      <a:latin typeface="Tahoma"/>
                      <a:ea typeface="Tahoma"/>
                      <a:cs typeface="Tahoma"/>
                      <a:sym typeface="Tahoma"/>
                    </a:defRPr>
                  </a:pPr>
                  <a:endParaRPr/>
                </a:p>
              </p:txBody>
            </p:sp>
            <p:sp>
              <p:nvSpPr>
                <p:cNvPr id="1060" name="Rectangle"/>
                <p:cNvSpPr/>
                <p:nvPr/>
              </p:nvSpPr>
              <p:spPr>
                <a:xfrm>
                  <a:off x="1071731" y="1323902"/>
                  <a:ext cx="141935" cy="125161"/>
                </a:xfrm>
                <a:prstGeom prst="rect">
                  <a:avLst/>
                </a:prstGeom>
                <a:solidFill>
                  <a:srgbClr val="253A6C"/>
                </a:solidFill>
                <a:ln w="9525" cap="flat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38100" tIns="38100" rIns="38100" bIns="38100" numCol="1" anchor="t">
                  <a:noAutofit/>
                </a:bodyPr>
                <a:lstStyle/>
                <a:p>
                  <a:pPr algn="l" defTabSz="914400">
                    <a:buClr>
                      <a:srgbClr val="000000"/>
                    </a:buClr>
                    <a:defRPr sz="2400" b="1">
                      <a:uFill>
                        <a:solidFill>
                          <a:srgbClr val="000000"/>
                        </a:solidFill>
                      </a:uFill>
                      <a:latin typeface="Tahoma"/>
                      <a:ea typeface="Tahoma"/>
                      <a:cs typeface="Tahoma"/>
                      <a:sym typeface="Tahoma"/>
                    </a:defRPr>
                  </a:pPr>
                  <a:endParaRPr/>
                </a:p>
              </p:txBody>
            </p:sp>
            <p:sp>
              <p:nvSpPr>
                <p:cNvPr id="1061" name="Rectangle"/>
                <p:cNvSpPr/>
                <p:nvPr/>
              </p:nvSpPr>
              <p:spPr>
                <a:xfrm>
                  <a:off x="283693" y="1460495"/>
                  <a:ext cx="139076" cy="125161"/>
                </a:xfrm>
                <a:prstGeom prst="rect">
                  <a:avLst/>
                </a:prstGeom>
                <a:solidFill>
                  <a:srgbClr val="253A6C"/>
                </a:solidFill>
                <a:ln w="9525" cap="flat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38100" tIns="38100" rIns="38100" bIns="38100" numCol="1" anchor="t">
                  <a:noAutofit/>
                </a:bodyPr>
                <a:lstStyle/>
                <a:p>
                  <a:pPr algn="l" defTabSz="914400">
                    <a:buClr>
                      <a:srgbClr val="000000"/>
                    </a:buClr>
                    <a:defRPr sz="2400" b="1">
                      <a:uFill>
                        <a:solidFill>
                          <a:srgbClr val="000000"/>
                        </a:solidFill>
                      </a:uFill>
                      <a:latin typeface="Tahoma"/>
                      <a:ea typeface="Tahoma"/>
                      <a:cs typeface="Tahoma"/>
                      <a:sym typeface="Tahoma"/>
                    </a:defRPr>
                  </a:pPr>
                  <a:endParaRPr/>
                </a:p>
              </p:txBody>
            </p:sp>
            <p:sp>
              <p:nvSpPr>
                <p:cNvPr id="1062" name="Triangle"/>
                <p:cNvSpPr/>
                <p:nvPr/>
              </p:nvSpPr>
              <p:spPr>
                <a:xfrm>
                  <a:off x="136593" y="1124266"/>
                  <a:ext cx="148737" cy="147918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21600" y="21600"/>
                      </a:moveTo>
                      <a:lnTo>
                        <a:pt x="10800" y="0"/>
                      </a:lnTo>
                      <a:lnTo>
                        <a:pt x="0" y="21600"/>
                      </a:lnTo>
                      <a:lnTo>
                        <a:pt x="21600" y="2160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 w="9525" cap="flat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algn="l" defTabSz="457200">
                    <a:buClr>
                      <a:srgbClr val="000000"/>
                    </a:buClr>
                    <a:defRPr sz="1200"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  <a:endParaRPr/>
                </a:p>
              </p:txBody>
            </p:sp>
            <p:sp>
              <p:nvSpPr>
                <p:cNvPr id="1063" name="Triangle"/>
                <p:cNvSpPr/>
                <p:nvPr/>
              </p:nvSpPr>
              <p:spPr>
                <a:xfrm>
                  <a:off x="1555060" y="577894"/>
                  <a:ext cx="148737" cy="147917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21600" y="21600"/>
                      </a:moveTo>
                      <a:lnTo>
                        <a:pt x="10800" y="0"/>
                      </a:lnTo>
                      <a:lnTo>
                        <a:pt x="0" y="21600"/>
                      </a:lnTo>
                      <a:lnTo>
                        <a:pt x="21600" y="2160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 w="9525" cap="flat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algn="l" defTabSz="457200">
                    <a:buClr>
                      <a:srgbClr val="000000"/>
                    </a:buClr>
                    <a:defRPr sz="1200"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  <a:endParaRPr/>
                </a:p>
              </p:txBody>
            </p:sp>
            <p:sp>
              <p:nvSpPr>
                <p:cNvPr id="1064" name="Rectangle"/>
                <p:cNvSpPr/>
                <p:nvPr/>
              </p:nvSpPr>
              <p:spPr>
                <a:xfrm>
                  <a:off x="1912304" y="998180"/>
                  <a:ext cx="141935" cy="122317"/>
                </a:xfrm>
                <a:prstGeom prst="rect">
                  <a:avLst/>
                </a:prstGeom>
                <a:solidFill>
                  <a:srgbClr val="253A6C"/>
                </a:solidFill>
                <a:ln w="9525" cap="flat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38100" tIns="38100" rIns="38100" bIns="38100" numCol="1" anchor="t">
                  <a:noAutofit/>
                </a:bodyPr>
                <a:lstStyle/>
                <a:p>
                  <a:pPr algn="l" defTabSz="914400">
                    <a:buClr>
                      <a:srgbClr val="000000"/>
                    </a:buClr>
                    <a:defRPr sz="2400" b="1">
                      <a:uFill>
                        <a:solidFill>
                          <a:srgbClr val="000000"/>
                        </a:solidFill>
                      </a:uFill>
                      <a:latin typeface="Tahoma"/>
                      <a:ea typeface="Tahoma"/>
                      <a:cs typeface="Tahoma"/>
                      <a:sym typeface="Tahoma"/>
                    </a:defRPr>
                  </a:pPr>
                  <a:endParaRPr/>
                </a:p>
              </p:txBody>
            </p:sp>
            <p:sp>
              <p:nvSpPr>
                <p:cNvPr id="1065" name="Shape"/>
                <p:cNvSpPr/>
                <p:nvPr/>
              </p:nvSpPr>
              <p:spPr>
                <a:xfrm>
                  <a:off x="1281874" y="1176802"/>
                  <a:ext cx="122995" cy="125161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21600" y="10800"/>
                      </a:moveTo>
                      <a:cubicBezTo>
                        <a:pt x="21600" y="16691"/>
                        <a:pt x="17079" y="21600"/>
                        <a:pt x="10549" y="21600"/>
                      </a:cubicBezTo>
                      <a:cubicBezTo>
                        <a:pt x="5023" y="21600"/>
                        <a:pt x="0" y="16691"/>
                        <a:pt x="0" y="10800"/>
                      </a:cubicBezTo>
                      <a:cubicBezTo>
                        <a:pt x="0" y="4909"/>
                        <a:pt x="5023" y="0"/>
                        <a:pt x="10549" y="0"/>
                      </a:cubicBezTo>
                      <a:cubicBezTo>
                        <a:pt x="17079" y="0"/>
                        <a:pt x="21600" y="4909"/>
                        <a:pt x="21600" y="10800"/>
                      </a:cubicBezTo>
                    </a:path>
                  </a:pathLst>
                </a:custGeom>
                <a:solidFill>
                  <a:srgbClr val="FFA400"/>
                </a:solidFill>
                <a:ln w="9525" cap="flat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algn="l" defTabSz="457200">
                    <a:buClr>
                      <a:srgbClr val="000000"/>
                    </a:buClr>
                    <a:defRPr sz="1200"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  <a:endParaRPr/>
                </a:p>
              </p:txBody>
            </p:sp>
            <p:sp>
              <p:nvSpPr>
                <p:cNvPr id="1066" name="Circle"/>
                <p:cNvSpPr/>
                <p:nvPr/>
              </p:nvSpPr>
              <p:spPr>
                <a:xfrm>
                  <a:off x="1061223" y="830066"/>
                  <a:ext cx="125854" cy="125160"/>
                </a:xfrm>
                <a:prstGeom prst="ellipse">
                  <a:avLst/>
                </a:prstGeom>
                <a:solidFill>
                  <a:srgbClr val="FFA400"/>
                </a:solidFill>
                <a:ln w="9525" cap="flat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algn="l" defTabSz="457200">
                    <a:buClr>
                      <a:srgbClr val="000000"/>
                    </a:buClr>
                    <a:defRPr sz="1200"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  <a:endParaRPr/>
                </a:p>
              </p:txBody>
            </p:sp>
            <p:sp>
              <p:nvSpPr>
                <p:cNvPr id="1067" name="Rectangle"/>
                <p:cNvSpPr/>
                <p:nvPr/>
              </p:nvSpPr>
              <p:spPr>
                <a:xfrm>
                  <a:off x="1565567" y="283693"/>
                  <a:ext cx="139076" cy="122315"/>
                </a:xfrm>
                <a:prstGeom prst="rect">
                  <a:avLst/>
                </a:prstGeom>
                <a:solidFill>
                  <a:srgbClr val="253A6C"/>
                </a:solidFill>
                <a:ln w="9525" cap="flat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38100" tIns="38100" rIns="38100" bIns="38100" numCol="1" anchor="t">
                  <a:noAutofit/>
                </a:bodyPr>
                <a:lstStyle/>
                <a:p>
                  <a:pPr algn="l" defTabSz="914400">
                    <a:buClr>
                      <a:srgbClr val="000000"/>
                    </a:buClr>
                    <a:defRPr sz="2400" b="1">
                      <a:uFill>
                        <a:solidFill>
                          <a:srgbClr val="000000"/>
                        </a:solidFill>
                      </a:uFill>
                      <a:latin typeface="Tahoma"/>
                      <a:ea typeface="Tahoma"/>
                      <a:cs typeface="Tahoma"/>
                      <a:sym typeface="Tahoma"/>
                    </a:defRPr>
                  </a:pPr>
                  <a:endParaRPr/>
                </a:p>
              </p:txBody>
            </p:sp>
            <p:sp>
              <p:nvSpPr>
                <p:cNvPr id="1068" name="Triangle"/>
                <p:cNvSpPr/>
                <p:nvPr/>
              </p:nvSpPr>
              <p:spPr>
                <a:xfrm>
                  <a:off x="546372" y="945644"/>
                  <a:ext cx="148738" cy="147918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21600" y="21600"/>
                      </a:moveTo>
                      <a:lnTo>
                        <a:pt x="10800" y="0"/>
                      </a:lnTo>
                      <a:lnTo>
                        <a:pt x="0" y="21600"/>
                      </a:lnTo>
                      <a:lnTo>
                        <a:pt x="21600" y="2160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 w="9525" cap="flat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algn="l" defTabSz="457200">
                    <a:buClr>
                      <a:srgbClr val="000000"/>
                    </a:buClr>
                    <a:defRPr sz="1200"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  <a:endParaRPr/>
                </a:p>
              </p:txBody>
            </p:sp>
            <p:sp>
              <p:nvSpPr>
                <p:cNvPr id="1069" name="Rectangle"/>
                <p:cNvSpPr/>
                <p:nvPr/>
              </p:nvSpPr>
              <p:spPr>
                <a:xfrm>
                  <a:off x="1082238" y="126086"/>
                  <a:ext cx="139076" cy="125160"/>
                </a:xfrm>
                <a:prstGeom prst="rect">
                  <a:avLst/>
                </a:prstGeom>
                <a:solidFill>
                  <a:srgbClr val="253A6C"/>
                </a:solidFill>
                <a:ln w="9525" cap="flat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38100" tIns="38100" rIns="38100" bIns="38100" numCol="1" anchor="t">
                  <a:noAutofit/>
                </a:bodyPr>
                <a:lstStyle/>
                <a:p>
                  <a:pPr algn="l" defTabSz="914400">
                    <a:buClr>
                      <a:srgbClr val="000000"/>
                    </a:buClr>
                    <a:defRPr sz="2400" b="1">
                      <a:uFill>
                        <a:solidFill>
                          <a:srgbClr val="000000"/>
                        </a:solidFill>
                      </a:uFill>
                      <a:latin typeface="Tahoma"/>
                      <a:ea typeface="Tahoma"/>
                      <a:cs typeface="Tahoma"/>
                      <a:sym typeface="Tahoma"/>
                    </a:defRPr>
                  </a:pPr>
                  <a:endParaRPr/>
                </a:p>
              </p:txBody>
            </p:sp>
            <p:sp>
              <p:nvSpPr>
                <p:cNvPr id="1070" name="Circle"/>
                <p:cNvSpPr/>
                <p:nvPr/>
              </p:nvSpPr>
              <p:spPr>
                <a:xfrm>
                  <a:off x="1323902" y="640937"/>
                  <a:ext cx="122995" cy="122316"/>
                </a:xfrm>
                <a:prstGeom prst="ellipse">
                  <a:avLst/>
                </a:prstGeom>
                <a:solidFill>
                  <a:srgbClr val="FFA400"/>
                </a:solidFill>
                <a:ln w="9525" cap="flat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algn="l" defTabSz="457200">
                    <a:buClr>
                      <a:srgbClr val="000000"/>
                    </a:buClr>
                    <a:defRPr sz="1200"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  <a:endParaRPr/>
                </a:p>
              </p:txBody>
            </p:sp>
            <p:sp>
              <p:nvSpPr>
                <p:cNvPr id="1071" name="Rectangle"/>
                <p:cNvSpPr/>
                <p:nvPr/>
              </p:nvSpPr>
              <p:spPr>
                <a:xfrm>
                  <a:off x="94564" y="872094"/>
                  <a:ext cx="139076" cy="122316"/>
                </a:xfrm>
                <a:prstGeom prst="rect">
                  <a:avLst/>
                </a:prstGeom>
                <a:solidFill>
                  <a:srgbClr val="253A6C"/>
                </a:solidFill>
                <a:ln w="9525" cap="flat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38100" tIns="38100" rIns="38100" bIns="38100" numCol="1" anchor="t">
                  <a:noAutofit/>
                </a:bodyPr>
                <a:lstStyle/>
                <a:p>
                  <a:pPr algn="l" defTabSz="914400">
                    <a:buClr>
                      <a:srgbClr val="000000"/>
                    </a:buClr>
                    <a:defRPr sz="2400" b="1">
                      <a:uFill>
                        <a:solidFill>
                          <a:srgbClr val="000000"/>
                        </a:solidFill>
                      </a:uFill>
                      <a:latin typeface="Tahoma"/>
                      <a:ea typeface="Tahoma"/>
                      <a:cs typeface="Tahoma"/>
                      <a:sym typeface="Tahoma"/>
                    </a:defRPr>
                  </a:pPr>
                  <a:endParaRPr/>
                </a:p>
              </p:txBody>
            </p:sp>
            <p:sp>
              <p:nvSpPr>
                <p:cNvPr id="1072" name="Rectangle"/>
                <p:cNvSpPr/>
                <p:nvPr/>
              </p:nvSpPr>
              <p:spPr>
                <a:xfrm>
                  <a:off x="1449988" y="1355424"/>
                  <a:ext cx="139076" cy="122316"/>
                </a:xfrm>
                <a:prstGeom prst="rect">
                  <a:avLst/>
                </a:prstGeom>
                <a:solidFill>
                  <a:srgbClr val="253A6C"/>
                </a:solidFill>
                <a:ln w="9525" cap="flat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38100" tIns="38100" rIns="38100" bIns="38100" numCol="1" anchor="t">
                  <a:noAutofit/>
                </a:bodyPr>
                <a:lstStyle/>
                <a:p>
                  <a:pPr algn="l" defTabSz="914400">
                    <a:buClr>
                      <a:srgbClr val="000000"/>
                    </a:buClr>
                    <a:defRPr sz="2400" b="1">
                      <a:uFill>
                        <a:solidFill>
                          <a:srgbClr val="000000"/>
                        </a:solidFill>
                      </a:uFill>
                      <a:latin typeface="Tahoma"/>
                      <a:ea typeface="Tahoma"/>
                      <a:cs typeface="Tahoma"/>
                      <a:sym typeface="Tahoma"/>
                    </a:defRPr>
                  </a:pPr>
                  <a:endParaRPr/>
                </a:p>
              </p:txBody>
            </p:sp>
            <p:sp>
              <p:nvSpPr>
                <p:cNvPr id="1073" name="Triangle"/>
                <p:cNvSpPr/>
                <p:nvPr/>
              </p:nvSpPr>
              <p:spPr>
                <a:xfrm>
                  <a:off x="819558" y="94564"/>
                  <a:ext cx="145878" cy="147917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21600" y="21600"/>
                      </a:moveTo>
                      <a:lnTo>
                        <a:pt x="11012" y="0"/>
                      </a:lnTo>
                      <a:lnTo>
                        <a:pt x="0" y="21600"/>
                      </a:lnTo>
                      <a:lnTo>
                        <a:pt x="21600" y="2160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 w="9525" cap="flat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algn="l" defTabSz="457200">
                    <a:buClr>
                      <a:srgbClr val="000000"/>
                    </a:buClr>
                    <a:defRPr sz="1200"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  <a:endParaRPr/>
                </a:p>
              </p:txBody>
            </p:sp>
            <p:sp>
              <p:nvSpPr>
                <p:cNvPr id="1074" name="Rectangle"/>
                <p:cNvSpPr/>
                <p:nvPr/>
              </p:nvSpPr>
              <p:spPr>
                <a:xfrm>
                  <a:off x="1071731" y="598908"/>
                  <a:ext cx="139075" cy="125160"/>
                </a:xfrm>
                <a:prstGeom prst="rect">
                  <a:avLst/>
                </a:prstGeom>
                <a:solidFill>
                  <a:srgbClr val="253A6C"/>
                </a:solidFill>
                <a:ln w="9525" cap="flat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38100" tIns="38100" rIns="38100" bIns="38100" numCol="1" anchor="t">
                  <a:noAutofit/>
                </a:bodyPr>
                <a:lstStyle/>
                <a:p>
                  <a:pPr algn="l" defTabSz="914400">
                    <a:buClr>
                      <a:srgbClr val="000000"/>
                    </a:buClr>
                    <a:defRPr sz="2400" b="1">
                      <a:uFill>
                        <a:solidFill>
                          <a:srgbClr val="000000"/>
                        </a:solidFill>
                      </a:uFill>
                      <a:latin typeface="Tahoma"/>
                      <a:ea typeface="Tahoma"/>
                      <a:cs typeface="Tahoma"/>
                      <a:sym typeface="Tahoma"/>
                    </a:defRPr>
                  </a:pPr>
                  <a:endParaRPr/>
                </a:p>
              </p:txBody>
            </p:sp>
            <p:sp>
              <p:nvSpPr>
                <p:cNvPr id="1075" name="Triangle"/>
                <p:cNvSpPr/>
                <p:nvPr/>
              </p:nvSpPr>
              <p:spPr>
                <a:xfrm>
                  <a:off x="1040209" y="1029702"/>
                  <a:ext cx="145878" cy="147917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21600" y="21600"/>
                      </a:moveTo>
                      <a:lnTo>
                        <a:pt x="11012" y="0"/>
                      </a:lnTo>
                      <a:lnTo>
                        <a:pt x="0" y="21600"/>
                      </a:lnTo>
                      <a:lnTo>
                        <a:pt x="21600" y="2160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 w="9525" cap="flat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algn="l" defTabSz="457200">
                    <a:buClr>
                      <a:srgbClr val="000000"/>
                    </a:buClr>
                    <a:defRPr sz="1200"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  <a:endParaRPr/>
                </a:p>
              </p:txBody>
            </p:sp>
            <p:sp>
              <p:nvSpPr>
                <p:cNvPr id="1076" name="Circle"/>
                <p:cNvSpPr/>
                <p:nvPr/>
              </p:nvSpPr>
              <p:spPr>
                <a:xfrm>
                  <a:off x="451808" y="1218831"/>
                  <a:ext cx="122995" cy="122316"/>
                </a:xfrm>
                <a:prstGeom prst="ellipse">
                  <a:avLst/>
                </a:prstGeom>
                <a:solidFill>
                  <a:srgbClr val="FFA400"/>
                </a:solidFill>
                <a:ln w="9525" cap="flat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algn="l" defTabSz="457200">
                    <a:buClr>
                      <a:srgbClr val="000000"/>
                    </a:buClr>
                    <a:defRPr sz="1200"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  <a:endParaRPr/>
                </a:p>
              </p:txBody>
            </p:sp>
            <p:sp>
              <p:nvSpPr>
                <p:cNvPr id="1077" name="Shape"/>
                <p:cNvSpPr/>
                <p:nvPr/>
              </p:nvSpPr>
              <p:spPr>
                <a:xfrm>
                  <a:off x="1765203" y="1407960"/>
                  <a:ext cx="122994" cy="125161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21600" y="10800"/>
                      </a:moveTo>
                      <a:cubicBezTo>
                        <a:pt x="21600" y="16691"/>
                        <a:pt x="17079" y="21600"/>
                        <a:pt x="10549" y="21600"/>
                      </a:cubicBezTo>
                      <a:cubicBezTo>
                        <a:pt x="5023" y="21600"/>
                        <a:pt x="0" y="16691"/>
                        <a:pt x="0" y="10800"/>
                      </a:cubicBezTo>
                      <a:cubicBezTo>
                        <a:pt x="0" y="4909"/>
                        <a:pt x="5023" y="0"/>
                        <a:pt x="10549" y="0"/>
                      </a:cubicBezTo>
                      <a:cubicBezTo>
                        <a:pt x="17079" y="0"/>
                        <a:pt x="21600" y="4909"/>
                        <a:pt x="21600" y="10800"/>
                      </a:cubicBezTo>
                    </a:path>
                  </a:pathLst>
                </a:custGeom>
                <a:solidFill>
                  <a:srgbClr val="FFA400"/>
                </a:solidFill>
                <a:ln w="9525" cap="flat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algn="l" defTabSz="457200">
                    <a:buClr>
                      <a:srgbClr val="000000"/>
                    </a:buClr>
                    <a:defRPr sz="1200"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  <a:endParaRPr/>
                </a:p>
              </p:txBody>
            </p:sp>
            <p:sp>
              <p:nvSpPr>
                <p:cNvPr id="1078" name="Circle"/>
                <p:cNvSpPr/>
                <p:nvPr/>
              </p:nvSpPr>
              <p:spPr>
                <a:xfrm>
                  <a:off x="830066" y="1386945"/>
                  <a:ext cx="125854" cy="122317"/>
                </a:xfrm>
                <a:prstGeom prst="ellipse">
                  <a:avLst/>
                </a:prstGeom>
                <a:solidFill>
                  <a:srgbClr val="FFA400"/>
                </a:solidFill>
                <a:ln w="9525" cap="flat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algn="l" defTabSz="457200">
                    <a:buClr>
                      <a:srgbClr val="000000"/>
                    </a:buClr>
                    <a:defRPr sz="1200"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  <a:endParaRPr/>
                </a:p>
              </p:txBody>
            </p:sp>
            <p:sp>
              <p:nvSpPr>
                <p:cNvPr id="1079" name="Circle"/>
                <p:cNvSpPr/>
                <p:nvPr/>
              </p:nvSpPr>
              <p:spPr>
                <a:xfrm>
                  <a:off x="1344917" y="126086"/>
                  <a:ext cx="125854" cy="122316"/>
                </a:xfrm>
                <a:prstGeom prst="ellipse">
                  <a:avLst/>
                </a:prstGeom>
                <a:solidFill>
                  <a:srgbClr val="FFA400"/>
                </a:solidFill>
                <a:ln w="9525" cap="flat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algn="l" defTabSz="457200">
                    <a:buClr>
                      <a:srgbClr val="000000"/>
                    </a:buClr>
                    <a:defRPr sz="1200"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  <a:endParaRPr/>
                </a:p>
              </p:txBody>
            </p:sp>
          </p:grpSp>
        </p:grpSp>
      </p:grp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4" name="Line"/>
          <p:cNvSpPr/>
          <p:nvPr/>
        </p:nvSpPr>
        <p:spPr>
          <a:xfrm>
            <a:off x="243959" y="1131974"/>
            <a:ext cx="12484380" cy="2259"/>
          </a:xfrm>
          <a:prstGeom prst="line">
            <a:avLst/>
          </a:prstGeom>
          <a:solidFill>
            <a:srgbClr val="00E6B7"/>
          </a:solidFill>
          <a:ln w="635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085" name="Figure 2. Strategic Targeting: Key Principles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Figure 2. Strategic Targeting: Key Principles</a:t>
            </a:r>
          </a:p>
        </p:txBody>
      </p:sp>
      <p:sp>
        <p:nvSpPr>
          <p:cNvPr id="1086" name="Company resources"/>
          <p:cNvSpPr/>
          <p:nvPr/>
        </p:nvSpPr>
        <p:spPr>
          <a:xfrm>
            <a:off x="2334088" y="4590486"/>
            <a:ext cx="1363851" cy="634742"/>
          </a:xfrm>
          <a:prstGeom prst="roundRect">
            <a:avLst>
              <a:gd name="adj" fmla="val 16294"/>
            </a:avLst>
          </a:prstGeom>
          <a:solidFill>
            <a:srgbClr val="FFD67E"/>
          </a:solidFill>
          <a:ln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 defTabSz="241300">
              <a:lnSpc>
                <a:spcPct val="80000"/>
              </a:lnSpc>
            </a:lvl1pPr>
          </a:lstStyle>
          <a:p>
            <a:r>
              <a:t>Company resources</a:t>
            </a:r>
          </a:p>
        </p:txBody>
      </p:sp>
      <p:sp>
        <p:nvSpPr>
          <p:cNvPr id="1087" name="Arrow"/>
          <p:cNvSpPr/>
          <p:nvPr/>
        </p:nvSpPr>
        <p:spPr>
          <a:xfrm rot="21599925">
            <a:off x="3775018" y="4770487"/>
            <a:ext cx="1065043" cy="274761"/>
          </a:xfrm>
          <a:prstGeom prst="rightArrow">
            <a:avLst>
              <a:gd name="adj1" fmla="val 32944"/>
              <a:gd name="adj2" fmla="val 19401"/>
            </a:avLst>
          </a:prstGeom>
          <a:solidFill>
            <a:srgbClr val="3D749D"/>
          </a:solidFill>
          <a:ln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buClr>
                <a:srgbClr val="000000"/>
              </a:buClr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088" name="Customer needs"/>
          <p:cNvSpPr/>
          <p:nvPr/>
        </p:nvSpPr>
        <p:spPr>
          <a:xfrm>
            <a:off x="4917496" y="4590481"/>
            <a:ext cx="1363852" cy="634742"/>
          </a:xfrm>
          <a:prstGeom prst="roundRect">
            <a:avLst>
              <a:gd name="adj" fmla="val 16294"/>
            </a:avLst>
          </a:prstGeom>
          <a:solidFill>
            <a:srgbClr val="FFD37D"/>
          </a:solidFill>
          <a:ln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 defTabSz="241300">
              <a:lnSpc>
                <a:spcPct val="80000"/>
              </a:lnSpc>
            </a:lvl1pPr>
          </a:lstStyle>
          <a:p>
            <a:r>
              <a:t>Customer needs</a:t>
            </a:r>
          </a:p>
        </p:txBody>
      </p:sp>
      <p:sp>
        <p:nvSpPr>
          <p:cNvPr id="1089" name="Customer value"/>
          <p:cNvSpPr txBox="1"/>
          <p:nvPr/>
        </p:nvSpPr>
        <p:spPr>
          <a:xfrm>
            <a:off x="3550108" y="4953965"/>
            <a:ext cx="1515207" cy="606167"/>
          </a:xfrm>
          <a:prstGeom prst="rect">
            <a:avLst/>
          </a:prstGeom>
          <a:ln w="12700"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63500" tIns="63500" rIns="63500" bIns="63500" anchor="b"/>
          <a:lstStyle>
            <a:lvl1pPr defTabSz="914400">
              <a:lnSpc>
                <a:spcPct val="80000"/>
              </a:lnSpc>
              <a:buClr>
                <a:srgbClr val="000000"/>
              </a:buClr>
              <a:buFont typeface="Century Gothic"/>
              <a:defRPr>
                <a:uFill>
                  <a:solidFill>
                    <a:srgbClr val="FFA57D"/>
                  </a:solidFill>
                </a:uFill>
              </a:defRPr>
            </a:lvl1pPr>
          </a:lstStyle>
          <a:p>
            <a:r>
              <a:t>Customer value</a:t>
            </a:r>
          </a:p>
        </p:txBody>
      </p:sp>
      <p:sp>
        <p:nvSpPr>
          <p:cNvPr id="1090" name="Rounded Rectangle"/>
          <p:cNvSpPr/>
          <p:nvPr/>
        </p:nvSpPr>
        <p:spPr>
          <a:xfrm>
            <a:off x="2258788" y="4338777"/>
            <a:ext cx="4097848" cy="1246042"/>
          </a:xfrm>
          <a:prstGeom prst="roundRect">
            <a:avLst>
              <a:gd name="adj" fmla="val 12014"/>
            </a:avLst>
          </a:prstGeom>
          <a:ln w="15875">
            <a:solidFill>
              <a:srgbClr val="000000"/>
            </a:solidFill>
            <a:custDash>
              <a:ds d="200000" sp="200000"/>
            </a:custDash>
            <a:miter lim="400000"/>
          </a:ln>
        </p:spPr>
        <p:txBody>
          <a:bodyPr lIns="0" tIns="0" rIns="0" bIns="0" anchor="ctr"/>
          <a:lstStyle/>
          <a:p>
            <a:pPr defTabSz="241300">
              <a:lnSpc>
                <a:spcPct val="80000"/>
              </a:lnSpc>
              <a:defRPr sz="2400"/>
            </a:pPr>
            <a:endParaRPr/>
          </a:p>
        </p:txBody>
      </p:sp>
      <p:sp>
        <p:nvSpPr>
          <p:cNvPr id="1091" name="Target Compatibility"/>
          <p:cNvSpPr txBox="1"/>
          <p:nvPr/>
        </p:nvSpPr>
        <p:spPr>
          <a:xfrm>
            <a:off x="3196655" y="3905313"/>
            <a:ext cx="2222113" cy="601516"/>
          </a:xfrm>
          <a:prstGeom prst="rect">
            <a:avLst/>
          </a:prstGeom>
          <a:solidFill>
            <a:srgbClr val="FFFFFF"/>
          </a:solidFill>
          <a:ln w="12700"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63500" tIns="63500" rIns="63500" bIns="63500" anchor="b"/>
          <a:lstStyle>
            <a:lvl1pPr defTabSz="914400">
              <a:lnSpc>
                <a:spcPct val="80000"/>
              </a:lnSpc>
              <a:buClr>
                <a:srgbClr val="000000"/>
              </a:buClr>
              <a:buFont typeface="Century Gothic"/>
              <a:defRPr>
                <a:uFill>
                  <a:solidFill>
                    <a:srgbClr val="FFA57D"/>
                  </a:solidFill>
                </a:uFill>
              </a:defRPr>
            </a:lvl1pPr>
          </a:lstStyle>
          <a:p>
            <a:r>
              <a:t>Target Compatibility </a:t>
            </a:r>
          </a:p>
        </p:txBody>
      </p:sp>
      <p:sp>
        <p:nvSpPr>
          <p:cNvPr id="1092" name="Customer resources"/>
          <p:cNvSpPr/>
          <p:nvPr/>
        </p:nvSpPr>
        <p:spPr>
          <a:xfrm>
            <a:off x="6578423" y="4590481"/>
            <a:ext cx="1363851" cy="634742"/>
          </a:xfrm>
          <a:prstGeom prst="roundRect">
            <a:avLst>
              <a:gd name="adj" fmla="val 16294"/>
            </a:avLst>
          </a:prstGeom>
          <a:solidFill>
            <a:srgbClr val="FFD67E"/>
          </a:solidFill>
          <a:ln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 defTabSz="241300">
              <a:lnSpc>
                <a:spcPct val="80000"/>
              </a:lnSpc>
            </a:lvl1pPr>
          </a:lstStyle>
          <a:p>
            <a:r>
              <a:t>Customer resources</a:t>
            </a:r>
          </a:p>
        </p:txBody>
      </p:sp>
      <p:sp>
        <p:nvSpPr>
          <p:cNvPr id="1093" name="Arrow"/>
          <p:cNvSpPr/>
          <p:nvPr/>
        </p:nvSpPr>
        <p:spPr>
          <a:xfrm rot="21599925">
            <a:off x="8017595" y="4770477"/>
            <a:ext cx="1068583" cy="274761"/>
          </a:xfrm>
          <a:prstGeom prst="rightArrow">
            <a:avLst>
              <a:gd name="adj1" fmla="val 32944"/>
              <a:gd name="adj2" fmla="val 19401"/>
            </a:avLst>
          </a:prstGeom>
          <a:solidFill>
            <a:srgbClr val="3D749D"/>
          </a:solidFill>
          <a:ln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buClr>
                <a:srgbClr val="000000"/>
              </a:buClr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094" name="Company goals"/>
          <p:cNvSpPr/>
          <p:nvPr/>
        </p:nvSpPr>
        <p:spPr>
          <a:xfrm>
            <a:off x="9161831" y="4590481"/>
            <a:ext cx="1363851" cy="634742"/>
          </a:xfrm>
          <a:prstGeom prst="roundRect">
            <a:avLst>
              <a:gd name="adj" fmla="val 16294"/>
            </a:avLst>
          </a:prstGeom>
          <a:solidFill>
            <a:srgbClr val="FFD37D"/>
          </a:solidFill>
          <a:ln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 defTabSz="241300">
              <a:lnSpc>
                <a:spcPct val="80000"/>
              </a:lnSpc>
            </a:lvl1pPr>
          </a:lstStyle>
          <a:p>
            <a:r>
              <a:t>Company goals</a:t>
            </a:r>
          </a:p>
        </p:txBody>
      </p:sp>
      <p:sp>
        <p:nvSpPr>
          <p:cNvPr id="1095" name="Company value"/>
          <p:cNvSpPr txBox="1"/>
          <p:nvPr/>
        </p:nvSpPr>
        <p:spPr>
          <a:xfrm>
            <a:off x="7794456" y="4953965"/>
            <a:ext cx="1515206" cy="606167"/>
          </a:xfrm>
          <a:prstGeom prst="rect">
            <a:avLst/>
          </a:prstGeom>
          <a:ln w="12700"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63500" tIns="63500" rIns="63500" bIns="63500" anchor="b"/>
          <a:lstStyle>
            <a:lvl1pPr defTabSz="914400">
              <a:lnSpc>
                <a:spcPct val="80000"/>
              </a:lnSpc>
              <a:buClr>
                <a:srgbClr val="000000"/>
              </a:buClr>
              <a:buFont typeface="Century Gothic"/>
              <a:defRPr>
                <a:uFill>
                  <a:solidFill>
                    <a:srgbClr val="FFA57D"/>
                  </a:solidFill>
                </a:uFill>
              </a:defRPr>
            </a:lvl1pPr>
          </a:lstStyle>
          <a:p>
            <a:r>
              <a:t>Company value</a:t>
            </a:r>
          </a:p>
        </p:txBody>
      </p:sp>
      <p:sp>
        <p:nvSpPr>
          <p:cNvPr id="1096" name="Rounded Rectangle"/>
          <p:cNvSpPr/>
          <p:nvPr/>
        </p:nvSpPr>
        <p:spPr>
          <a:xfrm>
            <a:off x="6501363" y="4333253"/>
            <a:ext cx="4101391" cy="1246043"/>
          </a:xfrm>
          <a:prstGeom prst="roundRect">
            <a:avLst>
              <a:gd name="adj" fmla="val 12014"/>
            </a:avLst>
          </a:prstGeom>
          <a:ln w="15875">
            <a:solidFill>
              <a:srgbClr val="000000"/>
            </a:solidFill>
            <a:custDash>
              <a:ds d="200000" sp="200000"/>
            </a:custDash>
            <a:miter lim="400000"/>
          </a:ln>
        </p:spPr>
        <p:txBody>
          <a:bodyPr lIns="0" tIns="0" rIns="0" bIns="0" anchor="ctr"/>
          <a:lstStyle/>
          <a:p>
            <a:pPr defTabSz="241300">
              <a:lnSpc>
                <a:spcPct val="80000"/>
              </a:lnSpc>
              <a:defRPr sz="2400"/>
            </a:pPr>
            <a:endParaRPr/>
          </a:p>
        </p:txBody>
      </p:sp>
      <p:sp>
        <p:nvSpPr>
          <p:cNvPr id="1097" name="Target Attractiveness"/>
          <p:cNvSpPr txBox="1"/>
          <p:nvPr/>
        </p:nvSpPr>
        <p:spPr>
          <a:xfrm>
            <a:off x="7441003" y="3905313"/>
            <a:ext cx="2222113" cy="601516"/>
          </a:xfrm>
          <a:prstGeom prst="rect">
            <a:avLst/>
          </a:prstGeom>
          <a:solidFill>
            <a:srgbClr val="FFFFFF"/>
          </a:solidFill>
          <a:ln w="12700"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63500" tIns="63500" rIns="63500" bIns="63500" anchor="b"/>
          <a:lstStyle>
            <a:lvl1pPr defTabSz="914400">
              <a:lnSpc>
                <a:spcPct val="80000"/>
              </a:lnSpc>
              <a:buClr>
                <a:srgbClr val="000000"/>
              </a:buClr>
              <a:buFont typeface="Century Gothic"/>
              <a:defRPr>
                <a:uFill>
                  <a:solidFill>
                    <a:srgbClr val="FFA57D"/>
                  </a:solidFill>
                </a:uFill>
              </a:defRPr>
            </a:lvl1pPr>
          </a:lstStyle>
          <a:p>
            <a:r>
              <a:t>Target Attractiveness 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9" name="Line"/>
          <p:cNvSpPr/>
          <p:nvPr/>
        </p:nvSpPr>
        <p:spPr>
          <a:xfrm>
            <a:off x="243959" y="1131974"/>
            <a:ext cx="12484380" cy="2259"/>
          </a:xfrm>
          <a:prstGeom prst="line">
            <a:avLst/>
          </a:prstGeom>
          <a:solidFill>
            <a:srgbClr val="00E6B7"/>
          </a:solidFill>
          <a:ln w="635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100" name="Figure 3. The Resource Advantage Principl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Figure 3. The Resource Advantage Principle</a:t>
            </a:r>
          </a:p>
        </p:txBody>
      </p:sp>
      <p:sp>
        <p:nvSpPr>
          <p:cNvPr id="1101" name="Shape"/>
          <p:cNvSpPr/>
          <p:nvPr/>
        </p:nvSpPr>
        <p:spPr>
          <a:xfrm rot="10800000">
            <a:off x="5380339" y="4655981"/>
            <a:ext cx="988718" cy="4827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002" extrusionOk="0">
                <a:moveTo>
                  <a:pt x="0" y="12389"/>
                </a:moveTo>
                <a:cubicBezTo>
                  <a:pt x="5712" y="19073"/>
                  <a:pt x="13919" y="21600"/>
                  <a:pt x="21600" y="18992"/>
                </a:cubicBezTo>
                <a:cubicBezTo>
                  <a:pt x="19630" y="9781"/>
                  <a:pt x="13656" y="2527"/>
                  <a:pt x="5974" y="0"/>
                </a:cubicBezTo>
                <a:cubicBezTo>
                  <a:pt x="4990" y="4646"/>
                  <a:pt x="2889" y="8966"/>
                  <a:pt x="0" y="12389"/>
                </a:cubicBezTo>
              </a:path>
            </a:pathLst>
          </a:custGeom>
          <a:solidFill>
            <a:srgbClr val="3D749D"/>
          </a:solidFill>
          <a:ln w="4763" cap="rnd">
            <a:solidFill>
              <a:srgbClr val="000000"/>
            </a:solidFill>
          </a:ln>
        </p:spPr>
        <p:txBody>
          <a:bodyPr lIns="0" tIns="0" rIns="0" bIns="0"/>
          <a:lstStyle/>
          <a:p>
            <a:pPr algn="l" defTabSz="457200">
              <a:buClr>
                <a:srgbClr val="000000"/>
              </a:buClr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102" name="Shape"/>
          <p:cNvSpPr/>
          <p:nvPr/>
        </p:nvSpPr>
        <p:spPr>
          <a:xfrm rot="10800000" flipH="1">
            <a:off x="6358508" y="4657152"/>
            <a:ext cx="982655" cy="48210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002" extrusionOk="0">
                <a:moveTo>
                  <a:pt x="0" y="12389"/>
                </a:moveTo>
                <a:cubicBezTo>
                  <a:pt x="5712" y="19073"/>
                  <a:pt x="13919" y="21600"/>
                  <a:pt x="21600" y="18992"/>
                </a:cubicBezTo>
                <a:cubicBezTo>
                  <a:pt x="19630" y="9781"/>
                  <a:pt x="13656" y="2527"/>
                  <a:pt x="5974" y="0"/>
                </a:cubicBezTo>
                <a:cubicBezTo>
                  <a:pt x="4990" y="4646"/>
                  <a:pt x="2889" y="8966"/>
                  <a:pt x="0" y="12389"/>
                </a:cubicBezTo>
              </a:path>
            </a:pathLst>
          </a:custGeom>
          <a:solidFill>
            <a:srgbClr val="FFFFFF"/>
          </a:solidFill>
          <a:ln w="4763" cap="rnd">
            <a:solidFill>
              <a:srgbClr val="000000"/>
            </a:solidFill>
          </a:ln>
        </p:spPr>
        <p:txBody>
          <a:bodyPr lIns="0" tIns="0" rIns="0" bIns="0"/>
          <a:lstStyle/>
          <a:p>
            <a:pPr algn="l" defTabSz="457200">
              <a:buClr>
                <a:srgbClr val="000000"/>
              </a:buClr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103" name="Customer needs"/>
          <p:cNvSpPr txBox="1"/>
          <p:nvPr/>
        </p:nvSpPr>
        <p:spPr>
          <a:xfrm>
            <a:off x="4868386" y="5143801"/>
            <a:ext cx="1240925" cy="7730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>
            <a:lvl1pPr defTabSz="914400">
              <a:lnSpc>
                <a:spcPct val="90000"/>
              </a:lnSpc>
              <a:buClr>
                <a:srgbClr val="000000"/>
              </a:buClr>
              <a:buFont typeface="Century Gothic"/>
              <a:defRPr>
                <a:uFill>
                  <a:solidFill>
                    <a:srgbClr val="FFFFFF"/>
                  </a:solidFill>
                </a:uFill>
              </a:defRPr>
            </a:lvl1pPr>
          </a:lstStyle>
          <a:p>
            <a:r>
              <a:t>Customer needs</a:t>
            </a:r>
          </a:p>
        </p:txBody>
      </p:sp>
      <p:sp>
        <p:nvSpPr>
          <p:cNvPr id="1104" name="Oval"/>
          <p:cNvSpPr/>
          <p:nvPr/>
        </p:nvSpPr>
        <p:spPr>
          <a:xfrm>
            <a:off x="4640890" y="4656275"/>
            <a:ext cx="2023291" cy="1286975"/>
          </a:xfrm>
          <a:prstGeom prst="ellipse">
            <a:avLst/>
          </a:prstGeom>
          <a:ln>
            <a:solidFill>
              <a:srgbClr val="000000"/>
            </a:solidFill>
            <a:miter lim="400000"/>
          </a:ln>
        </p:spPr>
        <p:txBody>
          <a:bodyPr lIns="38100" tIns="38100" rIns="38100" bIns="38100"/>
          <a:lstStyle/>
          <a:p>
            <a:pPr algn="l" defTabSz="914400">
              <a:buClr>
                <a:srgbClr val="000000"/>
              </a:buClr>
              <a:defRPr sz="2400" b="1">
                <a:uFill>
                  <a:solidFill>
                    <a:srgbClr val="000000"/>
                  </a:solidFill>
                </a:uFill>
                <a:latin typeface="Tahoma"/>
                <a:ea typeface="Tahoma"/>
                <a:cs typeface="Tahoma"/>
                <a:sym typeface="Tahoma"/>
              </a:defRPr>
            </a:pPr>
            <a:endParaRPr/>
          </a:p>
        </p:txBody>
      </p:sp>
      <p:sp>
        <p:nvSpPr>
          <p:cNvPr id="1105" name="Competitive wasteland"/>
          <p:cNvSpPr txBox="1"/>
          <p:nvPr/>
        </p:nvSpPr>
        <p:spPr>
          <a:xfrm>
            <a:off x="7815866" y="4196236"/>
            <a:ext cx="1322297" cy="5696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38100" tIns="38100" rIns="38100" bIns="38100"/>
          <a:lstStyle>
            <a:lvl1pPr algn="l" defTabSz="914400">
              <a:lnSpc>
                <a:spcPct val="90000"/>
              </a:lnSpc>
              <a:buClr>
                <a:srgbClr val="000000"/>
              </a:buClr>
              <a:defRPr>
                <a:uFill>
                  <a:solidFill>
                    <a:srgbClr val="FFA57D"/>
                  </a:solidFill>
                </a:uFill>
              </a:defRPr>
            </a:lvl1pPr>
          </a:lstStyle>
          <a:p>
            <a:r>
              <a:t>Competitive wasteland</a:t>
            </a:r>
          </a:p>
        </p:txBody>
      </p:sp>
      <p:sp>
        <p:nvSpPr>
          <p:cNvPr id="1106" name="The company’s ideal customers"/>
          <p:cNvSpPr txBox="1"/>
          <p:nvPr/>
        </p:nvSpPr>
        <p:spPr>
          <a:xfrm>
            <a:off x="3231492" y="4166666"/>
            <a:ext cx="1682565" cy="5586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38100" tIns="38100" rIns="38100" bIns="38100"/>
          <a:lstStyle>
            <a:lvl1pPr algn="r" defTabSz="914400">
              <a:lnSpc>
                <a:spcPct val="90000"/>
              </a:lnSpc>
              <a:buClr>
                <a:srgbClr val="000000"/>
              </a:buClr>
              <a:defRPr>
                <a:uFill>
                  <a:solidFill>
                    <a:srgbClr val="FFA57D"/>
                  </a:solidFill>
                </a:uFill>
              </a:defRPr>
            </a:lvl1pPr>
          </a:lstStyle>
          <a:p>
            <a:r>
              <a:t>The company’s ideal customers</a:t>
            </a:r>
          </a:p>
        </p:txBody>
      </p:sp>
      <p:sp>
        <p:nvSpPr>
          <p:cNvPr id="1107" name="Unmet customer needs"/>
          <p:cNvSpPr txBox="1"/>
          <p:nvPr/>
        </p:nvSpPr>
        <p:spPr>
          <a:xfrm>
            <a:off x="3209441" y="4938795"/>
            <a:ext cx="1185889" cy="827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38100" tIns="38100" rIns="38100" bIns="38100"/>
          <a:lstStyle/>
          <a:p>
            <a:pPr algn="r" defTabSz="914400">
              <a:lnSpc>
                <a:spcPct val="90000"/>
              </a:lnSpc>
              <a:buClr>
                <a:srgbClr val="000000"/>
              </a:buClr>
              <a:defRPr>
                <a:uFill>
                  <a:solidFill>
                    <a:srgbClr val="FFA57D"/>
                  </a:solidFill>
                </a:uFill>
              </a:defRPr>
            </a:pPr>
            <a:r>
              <a:t>Unmet</a:t>
            </a:r>
            <a:br/>
            <a:r>
              <a:t>customer</a:t>
            </a:r>
            <a:br/>
            <a:r>
              <a:t>needs</a:t>
            </a:r>
          </a:p>
        </p:txBody>
      </p:sp>
      <p:sp>
        <p:nvSpPr>
          <p:cNvPr id="1108" name="Unutilized  company resources"/>
          <p:cNvSpPr txBox="1"/>
          <p:nvPr/>
        </p:nvSpPr>
        <p:spPr>
          <a:xfrm>
            <a:off x="5283827" y="3129179"/>
            <a:ext cx="2223297" cy="7118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38100" tIns="38100" rIns="38100" bIns="38100" anchor="ctr"/>
          <a:lstStyle/>
          <a:p>
            <a:pPr defTabSz="914400">
              <a:lnSpc>
                <a:spcPct val="90000"/>
              </a:lnSpc>
              <a:buClr>
                <a:srgbClr val="000000"/>
              </a:buClr>
              <a:defRPr>
                <a:uFill>
                  <a:solidFill>
                    <a:srgbClr val="FFA57D"/>
                  </a:solidFill>
                </a:uFill>
              </a:defRPr>
            </a:pPr>
            <a:r>
              <a:rPr dirty="0"/>
              <a:t>Unutilized </a:t>
            </a:r>
            <a:br>
              <a:rPr dirty="0"/>
            </a:br>
            <a:r>
              <a:rPr dirty="0"/>
              <a:t>company resources</a:t>
            </a:r>
          </a:p>
        </p:txBody>
      </p:sp>
      <p:sp>
        <p:nvSpPr>
          <p:cNvPr id="1109" name="Line"/>
          <p:cNvSpPr/>
          <p:nvPr/>
        </p:nvSpPr>
        <p:spPr>
          <a:xfrm flipV="1">
            <a:off x="6393338" y="3699535"/>
            <a:ext cx="1" cy="384730"/>
          </a:xfrm>
          <a:prstGeom prst="line">
            <a:avLst/>
          </a:prstGeom>
          <a:ln w="15875">
            <a:solidFill>
              <a:srgbClr val="000000"/>
            </a:solidFill>
            <a:miter lim="400000"/>
            <a:headEnd type="stealth"/>
          </a:ln>
        </p:spPr>
        <p:txBody>
          <a:bodyPr lIns="0" tIns="0" rIns="0" bIns="0"/>
          <a:lstStyle/>
          <a:p>
            <a:pPr algn="l" defTabSz="457200">
              <a:buClr>
                <a:srgbClr val="000000"/>
              </a:buClr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110" name="Intense  competition"/>
          <p:cNvSpPr txBox="1"/>
          <p:nvPr/>
        </p:nvSpPr>
        <p:spPr>
          <a:xfrm>
            <a:off x="5214767" y="5953216"/>
            <a:ext cx="2329277" cy="5696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38100" tIns="38100" rIns="38100" bIns="38100"/>
          <a:lstStyle/>
          <a:p>
            <a:pPr defTabSz="914400">
              <a:lnSpc>
                <a:spcPct val="90000"/>
              </a:lnSpc>
              <a:buClr>
                <a:srgbClr val="000000"/>
              </a:buClr>
              <a:defRPr>
                <a:uFill>
                  <a:solidFill>
                    <a:srgbClr val="FFA57D"/>
                  </a:solidFill>
                </a:uFill>
              </a:defRPr>
            </a:pPr>
            <a:r>
              <a:t>Intense </a:t>
            </a:r>
            <a:br/>
            <a:r>
              <a:t>competition</a:t>
            </a:r>
          </a:p>
        </p:txBody>
      </p:sp>
      <p:sp>
        <p:nvSpPr>
          <p:cNvPr id="1111" name="Line"/>
          <p:cNvSpPr/>
          <p:nvPr/>
        </p:nvSpPr>
        <p:spPr>
          <a:xfrm flipV="1">
            <a:off x="4447546" y="5293827"/>
            <a:ext cx="369516" cy="2693"/>
          </a:xfrm>
          <a:prstGeom prst="line">
            <a:avLst/>
          </a:prstGeom>
          <a:ln w="15875">
            <a:solidFill>
              <a:srgbClr val="000000"/>
            </a:solidFill>
            <a:miter lim="400000"/>
            <a:tailEnd type="stealth"/>
          </a:ln>
        </p:spPr>
        <p:txBody>
          <a:bodyPr lIns="0" tIns="0" rIns="0" bIns="0"/>
          <a:lstStyle/>
          <a:p>
            <a:pPr algn="l" defTabSz="457200">
              <a:buClr>
                <a:srgbClr val="000000"/>
              </a:buClr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112" name="Oval"/>
          <p:cNvSpPr/>
          <p:nvPr/>
        </p:nvSpPr>
        <p:spPr>
          <a:xfrm>
            <a:off x="6065741" y="4656275"/>
            <a:ext cx="2023292" cy="1286975"/>
          </a:xfrm>
          <a:prstGeom prst="ellipse">
            <a:avLst/>
          </a:prstGeom>
          <a:ln>
            <a:solidFill>
              <a:srgbClr val="000000"/>
            </a:solidFill>
            <a:miter lim="400000"/>
          </a:ln>
        </p:spPr>
        <p:txBody>
          <a:bodyPr lIns="38100" tIns="38100" rIns="38100" bIns="38100"/>
          <a:lstStyle/>
          <a:p>
            <a:pPr algn="l" defTabSz="914400">
              <a:buClr>
                <a:srgbClr val="000000"/>
              </a:buClr>
              <a:defRPr sz="2400" b="1">
                <a:uFill>
                  <a:solidFill>
                    <a:srgbClr val="000000"/>
                  </a:solidFill>
                </a:uFill>
                <a:latin typeface="Tahoma"/>
                <a:ea typeface="Tahoma"/>
                <a:cs typeface="Tahoma"/>
                <a:sym typeface="Tahoma"/>
              </a:defRPr>
            </a:pPr>
            <a:endParaRPr/>
          </a:p>
        </p:txBody>
      </p:sp>
      <p:sp>
        <p:nvSpPr>
          <p:cNvPr id="1113" name="Line"/>
          <p:cNvSpPr/>
          <p:nvPr/>
        </p:nvSpPr>
        <p:spPr>
          <a:xfrm>
            <a:off x="5381975" y="4685151"/>
            <a:ext cx="291420" cy="138123"/>
          </a:xfrm>
          <a:prstGeom prst="line">
            <a:avLst/>
          </a:prstGeom>
          <a:ln w="22225">
            <a:solidFill>
              <a:srgbClr val="FFFFFF"/>
            </a:solidFill>
            <a:miter lim="400000"/>
            <a:tailEnd type="stealth"/>
          </a:ln>
        </p:spPr>
        <p:txBody>
          <a:bodyPr lIns="0" tIns="0" rIns="0" bIns="0"/>
          <a:lstStyle/>
          <a:p>
            <a:pPr algn="l" defTabSz="457200">
              <a:buClr>
                <a:srgbClr val="000000"/>
              </a:buClr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114" name="Line"/>
          <p:cNvSpPr/>
          <p:nvPr/>
        </p:nvSpPr>
        <p:spPr>
          <a:xfrm>
            <a:off x="4961588" y="4479332"/>
            <a:ext cx="428524" cy="208476"/>
          </a:xfrm>
          <a:prstGeom prst="line">
            <a:avLst/>
          </a:prstGeom>
          <a:ln w="15875"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buClr>
                <a:srgbClr val="000000"/>
              </a:buClr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115" name="Line"/>
          <p:cNvSpPr/>
          <p:nvPr/>
        </p:nvSpPr>
        <p:spPr>
          <a:xfrm flipH="1">
            <a:off x="7000362" y="4501092"/>
            <a:ext cx="766688" cy="324111"/>
          </a:xfrm>
          <a:prstGeom prst="line">
            <a:avLst/>
          </a:prstGeom>
          <a:ln w="15875">
            <a:solidFill>
              <a:srgbClr val="000000"/>
            </a:solidFill>
            <a:miter lim="400000"/>
            <a:tailEnd type="stealth"/>
          </a:ln>
        </p:spPr>
        <p:txBody>
          <a:bodyPr lIns="0" tIns="0" rIns="0" bIns="0"/>
          <a:lstStyle/>
          <a:p>
            <a:pPr algn="l" defTabSz="457200">
              <a:buClr>
                <a:srgbClr val="000000"/>
              </a:buClr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116" name="Company  resources"/>
          <p:cNvSpPr txBox="1"/>
          <p:nvPr/>
        </p:nvSpPr>
        <p:spPr>
          <a:xfrm>
            <a:off x="5475684" y="4071414"/>
            <a:ext cx="1791026" cy="6549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/>
          <a:p>
            <a:pPr defTabSz="914400">
              <a:lnSpc>
                <a:spcPct val="90000"/>
              </a:lnSpc>
              <a:buClr>
                <a:srgbClr val="000000"/>
              </a:buClr>
              <a:buFont typeface="Century Gothic"/>
              <a:defRPr>
                <a:uFill>
                  <a:solidFill>
                    <a:srgbClr val="FFFFFF"/>
                  </a:solidFill>
                </a:uFill>
              </a:defRPr>
            </a:pPr>
            <a:r>
              <a:t>Company </a:t>
            </a:r>
            <a:br/>
            <a:r>
              <a:t>resources</a:t>
            </a:r>
          </a:p>
        </p:txBody>
      </p:sp>
      <p:sp>
        <p:nvSpPr>
          <p:cNvPr id="1117" name="Shape"/>
          <p:cNvSpPr/>
          <p:nvPr/>
        </p:nvSpPr>
        <p:spPr>
          <a:xfrm rot="10800000" flipH="1">
            <a:off x="6098175" y="4843760"/>
            <a:ext cx="540630" cy="3221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086" extrusionOk="0">
                <a:moveTo>
                  <a:pt x="0" y="1543"/>
                </a:moveTo>
                <a:cubicBezTo>
                  <a:pt x="1820" y="8957"/>
                  <a:pt x="5538" y="15729"/>
                  <a:pt x="10800" y="21086"/>
                </a:cubicBezTo>
                <a:cubicBezTo>
                  <a:pt x="16022" y="15729"/>
                  <a:pt x="19780" y="8957"/>
                  <a:pt x="21600" y="1543"/>
                </a:cubicBezTo>
                <a:cubicBezTo>
                  <a:pt x="14519" y="-514"/>
                  <a:pt x="7042" y="-514"/>
                  <a:pt x="0" y="1543"/>
                </a:cubicBezTo>
              </a:path>
            </a:pathLst>
          </a:custGeom>
          <a:solidFill>
            <a:srgbClr val="FFFFFF"/>
          </a:solidFill>
          <a:ln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buClr>
                <a:srgbClr val="000000"/>
              </a:buClr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118" name="Oval"/>
          <p:cNvSpPr/>
          <p:nvPr/>
        </p:nvSpPr>
        <p:spPr>
          <a:xfrm>
            <a:off x="5353315" y="3878432"/>
            <a:ext cx="2023292" cy="1286975"/>
          </a:xfrm>
          <a:prstGeom prst="ellipse">
            <a:avLst/>
          </a:prstGeom>
          <a:ln>
            <a:solidFill>
              <a:srgbClr val="000000"/>
            </a:solidFill>
            <a:miter lim="400000"/>
          </a:ln>
        </p:spPr>
        <p:txBody>
          <a:bodyPr lIns="38100" tIns="38100" rIns="38100" bIns="38100"/>
          <a:lstStyle/>
          <a:p>
            <a:pPr algn="l" defTabSz="914400">
              <a:buClr>
                <a:srgbClr val="000000"/>
              </a:buClr>
              <a:defRPr sz="2400" b="1">
                <a:uFill>
                  <a:solidFill>
                    <a:srgbClr val="000000"/>
                  </a:solidFill>
                </a:uFill>
                <a:latin typeface="Tahoma"/>
                <a:ea typeface="Tahoma"/>
                <a:cs typeface="Tahoma"/>
                <a:sym typeface="Tahoma"/>
              </a:defRPr>
            </a:pPr>
            <a:endParaRPr/>
          </a:p>
        </p:txBody>
      </p:sp>
      <p:sp>
        <p:nvSpPr>
          <p:cNvPr id="1119" name="Competitor  resources"/>
          <p:cNvSpPr txBox="1"/>
          <p:nvPr/>
        </p:nvSpPr>
        <p:spPr>
          <a:xfrm>
            <a:off x="6733439" y="5122128"/>
            <a:ext cx="1153355" cy="549262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>
            <a:lvl1pPr defTabSz="914400">
              <a:lnSpc>
                <a:spcPct val="90000"/>
              </a:lnSpc>
              <a:buClr>
                <a:srgbClr val="000000"/>
              </a:buClr>
              <a:buFont typeface="Century Gothic"/>
              <a:defRPr>
                <a:uFill>
                  <a:solidFill>
                    <a:srgbClr val="FFFFFF"/>
                  </a:solidFill>
                </a:uFill>
              </a:defRPr>
            </a:lvl1pPr>
          </a:lstStyle>
          <a:p>
            <a:r>
              <a:t>Competitor  resources</a:t>
            </a:r>
          </a:p>
        </p:txBody>
      </p:sp>
      <p:sp>
        <p:nvSpPr>
          <p:cNvPr id="1120" name="Line"/>
          <p:cNvSpPr/>
          <p:nvPr/>
        </p:nvSpPr>
        <p:spPr>
          <a:xfrm>
            <a:off x="6377414" y="5010221"/>
            <a:ext cx="1" cy="970915"/>
          </a:xfrm>
          <a:prstGeom prst="line">
            <a:avLst/>
          </a:prstGeom>
          <a:ln w="15875">
            <a:solidFill>
              <a:srgbClr val="000000"/>
            </a:solidFill>
            <a:miter lim="400000"/>
            <a:headEnd type="stealth"/>
          </a:ln>
        </p:spPr>
        <p:txBody>
          <a:bodyPr lIns="0" tIns="0" rIns="0" bIns="0"/>
          <a:lstStyle/>
          <a:p>
            <a:pPr algn="l" defTabSz="457200">
              <a:buClr>
                <a:srgbClr val="000000"/>
              </a:buClr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2" name="Line"/>
          <p:cNvSpPr/>
          <p:nvPr/>
        </p:nvSpPr>
        <p:spPr>
          <a:xfrm>
            <a:off x="243959" y="1131974"/>
            <a:ext cx="12484380" cy="2259"/>
          </a:xfrm>
          <a:prstGeom prst="line">
            <a:avLst/>
          </a:prstGeom>
          <a:solidFill>
            <a:srgbClr val="00E6B7"/>
          </a:solidFill>
          <a:ln w="635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123" name="Figure 4. Customer Profile and Customer Needs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Figure 4. Customer Profile and Customer Needs</a:t>
            </a:r>
          </a:p>
        </p:txBody>
      </p:sp>
      <p:sp>
        <p:nvSpPr>
          <p:cNvPr id="1124" name="Oval"/>
          <p:cNvSpPr/>
          <p:nvPr/>
        </p:nvSpPr>
        <p:spPr>
          <a:xfrm>
            <a:off x="4158050" y="4069792"/>
            <a:ext cx="1828165" cy="1224974"/>
          </a:xfrm>
          <a:prstGeom prst="ellipse">
            <a:avLst/>
          </a:prstGeom>
          <a:solidFill>
            <a:srgbClr val="FFD67E"/>
          </a:solidFill>
          <a:ln>
            <a:solidFill>
              <a:schemeClr val="accent1">
                <a:hueOff val="300931"/>
                <a:lumOff val="-21745"/>
              </a:schemeClr>
            </a:solidFill>
            <a:miter lim="400000"/>
          </a:ln>
        </p:spPr>
        <p:txBody>
          <a:bodyPr lIns="38100" tIns="38100" rIns="38100" bIns="38100"/>
          <a:lstStyle/>
          <a:p>
            <a:pPr algn="l" defTabSz="914400">
              <a:buClr>
                <a:srgbClr val="000000"/>
              </a:buClr>
              <a:defRPr sz="2400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ahoma"/>
                <a:ea typeface="Tahoma"/>
                <a:cs typeface="Tahoma"/>
                <a:sym typeface="Tahoma"/>
              </a:defRPr>
            </a:pPr>
            <a:endParaRPr/>
          </a:p>
        </p:txBody>
      </p:sp>
      <p:sp>
        <p:nvSpPr>
          <p:cNvPr id="1125" name="Oval"/>
          <p:cNvSpPr/>
          <p:nvPr/>
        </p:nvSpPr>
        <p:spPr>
          <a:xfrm>
            <a:off x="5636331" y="4069792"/>
            <a:ext cx="1828164" cy="1224974"/>
          </a:xfrm>
          <a:prstGeom prst="ellipse">
            <a:avLst/>
          </a:prstGeom>
          <a:solidFill>
            <a:schemeClr val="accent1">
              <a:hueOff val="71527"/>
              <a:satOff val="-27511"/>
              <a:lumOff val="32816"/>
            </a:schemeClr>
          </a:solidFill>
          <a:ln>
            <a:solidFill>
              <a:schemeClr val="accent1">
                <a:hueOff val="300931"/>
                <a:lumOff val="-21745"/>
              </a:schemeClr>
            </a:solidFill>
            <a:miter lim="400000"/>
          </a:ln>
        </p:spPr>
        <p:txBody>
          <a:bodyPr lIns="38100" tIns="38100" rIns="38100" bIns="38100"/>
          <a:lstStyle/>
          <a:p>
            <a:pPr algn="l" defTabSz="914400">
              <a:buClr>
                <a:srgbClr val="000000"/>
              </a:buClr>
              <a:defRPr sz="2400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ahoma"/>
                <a:ea typeface="Tahoma"/>
                <a:cs typeface="Tahoma"/>
                <a:sym typeface="Tahoma"/>
              </a:defRPr>
            </a:pPr>
            <a:endParaRPr/>
          </a:p>
        </p:txBody>
      </p:sp>
      <p:sp>
        <p:nvSpPr>
          <p:cNvPr id="1126" name="Need-based targeting"/>
          <p:cNvSpPr txBox="1"/>
          <p:nvPr/>
        </p:nvSpPr>
        <p:spPr>
          <a:xfrm>
            <a:off x="4223283" y="4455498"/>
            <a:ext cx="1407335" cy="5678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>
            <a:lvl1pPr defTabSz="914400">
              <a:lnSpc>
                <a:spcPct val="90000"/>
              </a:lnSpc>
              <a:buClr>
                <a:srgbClr val="000000"/>
              </a:buClr>
              <a:buFont typeface="Century Gothic"/>
              <a:defRPr>
                <a:uFill>
                  <a:solidFill>
                    <a:srgbClr val="000000"/>
                  </a:solidFill>
                </a:uFill>
              </a:defRPr>
            </a:lvl1pPr>
          </a:lstStyle>
          <a:p>
            <a:r>
              <a:t>Need-based targeting</a:t>
            </a:r>
          </a:p>
        </p:txBody>
      </p:sp>
      <p:sp>
        <p:nvSpPr>
          <p:cNvPr id="1127" name="Profile-based targeting"/>
          <p:cNvSpPr txBox="1"/>
          <p:nvPr/>
        </p:nvSpPr>
        <p:spPr>
          <a:xfrm>
            <a:off x="5989266" y="4455498"/>
            <a:ext cx="1407335" cy="5678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>
            <a:lvl1pPr defTabSz="914400">
              <a:lnSpc>
                <a:spcPct val="90000"/>
              </a:lnSpc>
              <a:buClr>
                <a:srgbClr val="000000"/>
              </a:buClr>
              <a:buFont typeface="Century Gothic"/>
              <a:defRPr>
                <a:uFill>
                  <a:solidFill>
                    <a:srgbClr val="000000"/>
                  </a:solidFill>
                </a:uFill>
              </a:defRPr>
            </a:lvl1pPr>
          </a:lstStyle>
          <a:p>
            <a:r>
              <a:t>Profile-based targeting</a:t>
            </a:r>
          </a:p>
        </p:txBody>
      </p:sp>
      <p:sp>
        <p:nvSpPr>
          <p:cNvPr id="1128" name="Identifiable  customer needs"/>
          <p:cNvSpPr txBox="1"/>
          <p:nvPr/>
        </p:nvSpPr>
        <p:spPr>
          <a:xfrm>
            <a:off x="4594221" y="5535777"/>
            <a:ext cx="2420954" cy="5678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/>
          <a:p>
            <a:pPr defTabSz="914400">
              <a:lnSpc>
                <a:spcPct val="90000"/>
              </a:lnSpc>
              <a:buClr>
                <a:srgbClr val="000000"/>
              </a:buClr>
              <a:buFont typeface="Century Gothic"/>
              <a:defRPr>
                <a:uFill>
                  <a:solidFill>
                    <a:srgbClr val="000000"/>
                  </a:solidFill>
                </a:uFill>
              </a:defRPr>
            </a:pPr>
            <a:r>
              <a:t>Identifiable </a:t>
            </a:r>
            <a:br/>
            <a:r>
              <a:t>customer needs</a:t>
            </a:r>
          </a:p>
        </p:txBody>
      </p:sp>
      <p:sp>
        <p:nvSpPr>
          <p:cNvPr id="1129" name="Oval"/>
          <p:cNvSpPr/>
          <p:nvPr/>
        </p:nvSpPr>
        <p:spPr>
          <a:xfrm>
            <a:off x="5623476" y="4318595"/>
            <a:ext cx="372932" cy="734087"/>
          </a:xfrm>
          <a:prstGeom prst="ellipse">
            <a:avLst/>
          </a:prstGeom>
          <a:solidFill>
            <a:srgbClr val="344D75"/>
          </a:solidFill>
          <a:ln>
            <a:solidFill>
              <a:schemeClr val="accent1">
                <a:hueOff val="300931"/>
                <a:lumOff val="-21745"/>
              </a:schemeClr>
            </a:solidFill>
            <a:miter lim="400000"/>
          </a:ln>
        </p:spPr>
        <p:txBody>
          <a:bodyPr lIns="38100" tIns="38100" rIns="38100" bIns="38100"/>
          <a:lstStyle/>
          <a:p>
            <a:pPr algn="l" defTabSz="914400">
              <a:buClr>
                <a:srgbClr val="000000"/>
              </a:buClr>
              <a:defRPr sz="2400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ahoma"/>
                <a:ea typeface="Tahoma"/>
                <a:cs typeface="Tahoma"/>
                <a:sym typeface="Tahoma"/>
              </a:defRPr>
            </a:pPr>
            <a:endParaRPr/>
          </a:p>
        </p:txBody>
      </p:sp>
      <p:sp>
        <p:nvSpPr>
          <p:cNvPr id="1130" name="Line"/>
          <p:cNvSpPr/>
          <p:nvPr/>
        </p:nvSpPr>
        <p:spPr>
          <a:xfrm flipV="1">
            <a:off x="5809942" y="4692551"/>
            <a:ext cx="1" cy="839418"/>
          </a:xfrm>
          <a:prstGeom prst="line">
            <a:avLst/>
          </a:prstGeom>
          <a:ln w="19050">
            <a:solidFill>
              <a:srgbClr val="FFFFFF"/>
            </a:solidFill>
            <a:miter lim="400000"/>
            <a:tailEnd type="stealth"/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131" name="Line"/>
          <p:cNvSpPr/>
          <p:nvPr/>
        </p:nvSpPr>
        <p:spPr>
          <a:xfrm flipH="1" flipV="1">
            <a:off x="5809942" y="5055403"/>
            <a:ext cx="1563" cy="464143"/>
          </a:xfrm>
          <a:prstGeom prst="line">
            <a:avLst/>
          </a:prstGeom>
          <a:ln w="19050"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3" name="Line"/>
          <p:cNvSpPr/>
          <p:nvPr/>
        </p:nvSpPr>
        <p:spPr>
          <a:xfrm>
            <a:off x="243959" y="1131974"/>
            <a:ext cx="12484380" cy="2259"/>
          </a:xfrm>
          <a:prstGeom prst="line">
            <a:avLst/>
          </a:prstGeom>
          <a:solidFill>
            <a:srgbClr val="00E6B7"/>
          </a:solidFill>
          <a:ln w="635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134" name="Figure 5. Linking Customer Value and Profil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Figure 5. Linking Customer Value and Profile</a:t>
            </a:r>
          </a:p>
        </p:txBody>
      </p:sp>
      <p:sp>
        <p:nvSpPr>
          <p:cNvPr id="1135" name="Target…"/>
          <p:cNvSpPr/>
          <p:nvPr/>
        </p:nvSpPr>
        <p:spPr>
          <a:xfrm>
            <a:off x="4142208" y="4858000"/>
            <a:ext cx="1420465" cy="596901"/>
          </a:xfrm>
          <a:prstGeom prst="roundRect">
            <a:avLst>
              <a:gd name="adj" fmla="val 17327"/>
            </a:avLst>
          </a:prstGeom>
          <a:solidFill>
            <a:schemeClr val="accent1">
              <a:hueOff val="71527"/>
              <a:satOff val="-27511"/>
              <a:lumOff val="32816"/>
            </a:schemeClr>
          </a:solidFill>
          <a:ln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/>
          <a:p>
            <a:pPr defTabSz="241300">
              <a:lnSpc>
                <a:spcPct val="80000"/>
              </a:lnSpc>
            </a:pPr>
            <a:r>
              <a:rPr dirty="0"/>
              <a:t>Target </a:t>
            </a:r>
          </a:p>
          <a:p>
            <a:pPr defTabSz="241300">
              <a:lnSpc>
                <a:spcPct val="80000"/>
              </a:lnSpc>
            </a:pPr>
            <a:r>
              <a:rPr dirty="0"/>
              <a:t>customers</a:t>
            </a:r>
          </a:p>
        </p:txBody>
      </p:sp>
      <p:sp>
        <p:nvSpPr>
          <p:cNvPr id="1136" name="Line"/>
          <p:cNvSpPr/>
          <p:nvPr/>
        </p:nvSpPr>
        <p:spPr>
          <a:xfrm flipH="1">
            <a:off x="7428524" y="3936669"/>
            <a:ext cx="127001" cy="7112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cubicBezTo>
                  <a:pt x="5965" y="21600"/>
                  <a:pt x="10800" y="21294"/>
                  <a:pt x="10800" y="20917"/>
                </a:cubicBezTo>
                <a:lnTo>
                  <a:pt x="10800" y="11526"/>
                </a:lnTo>
                <a:cubicBezTo>
                  <a:pt x="10800" y="11149"/>
                  <a:pt x="15635" y="10843"/>
                  <a:pt x="21600" y="10843"/>
                </a:cubicBezTo>
                <a:cubicBezTo>
                  <a:pt x="15635" y="10843"/>
                  <a:pt x="10800" y="10537"/>
                  <a:pt x="10800" y="10160"/>
                </a:cubicBezTo>
                <a:lnTo>
                  <a:pt x="10800" y="683"/>
                </a:lnTo>
                <a:cubicBezTo>
                  <a:pt x="10800" y="306"/>
                  <a:pt x="5965" y="0"/>
                  <a:pt x="0" y="0"/>
                </a:cubicBezTo>
              </a:path>
            </a:pathLst>
          </a:custGeom>
          <a:ln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defRPr sz="1200">
                <a:solidFill>
                  <a:srgbClr val="FFFB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137" name="Line"/>
          <p:cNvSpPr/>
          <p:nvPr/>
        </p:nvSpPr>
        <p:spPr>
          <a:xfrm flipV="1">
            <a:off x="6579920" y="4606047"/>
            <a:ext cx="1" cy="1098722"/>
          </a:xfrm>
          <a:prstGeom prst="line">
            <a:avLst/>
          </a:prstGeom>
          <a:ln w="25400">
            <a:solidFill>
              <a:srgbClr val="000000"/>
            </a:solidFill>
            <a:prstDash val="sysDot"/>
            <a:miter lim="400000"/>
            <a:headEnd type="stealth"/>
            <a:tailEnd type="stealth"/>
          </a:ln>
        </p:spPr>
        <p:txBody>
          <a:bodyPr lIns="0" tIns="0" rIns="0" bIns="0"/>
          <a:lstStyle/>
          <a:p>
            <a:pPr algn="l" defTabSz="457200">
              <a:defRPr sz="1200"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1138" name="Group"/>
          <p:cNvSpPr txBox="1"/>
          <p:nvPr/>
        </p:nvSpPr>
        <p:spPr>
          <a:xfrm>
            <a:off x="7473184" y="4725390"/>
            <a:ext cx="2040598" cy="4800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/>
          <a:p>
            <a:pPr defTabSz="914400">
              <a:lnSpc>
                <a:spcPct val="80000"/>
              </a:lnSpc>
              <a:buFont typeface="Century Gothic"/>
              <a:defRPr sz="1650">
                <a:uFill>
                  <a:solidFill>
                    <a:srgbClr val="000000"/>
                  </a:solidFill>
                </a:uFill>
              </a:defRPr>
            </a:pPr>
            <a:r>
              <a:rPr dirty="0"/>
              <a:t>Strategic targeting</a:t>
            </a:r>
            <a:br>
              <a:rPr dirty="0"/>
            </a:br>
            <a:endParaRPr dirty="0"/>
          </a:p>
        </p:txBody>
      </p:sp>
      <p:sp>
        <p:nvSpPr>
          <p:cNvPr id="1139" name="Group"/>
          <p:cNvSpPr txBox="1"/>
          <p:nvPr/>
        </p:nvSpPr>
        <p:spPr>
          <a:xfrm>
            <a:off x="7473184" y="6816767"/>
            <a:ext cx="2040598" cy="4800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/>
          <a:p>
            <a:pPr defTabSz="914400">
              <a:lnSpc>
                <a:spcPct val="80000"/>
              </a:lnSpc>
              <a:buFont typeface="Century Gothic"/>
              <a:defRPr sz="1650">
                <a:uFill>
                  <a:solidFill>
                    <a:srgbClr val="000000"/>
                  </a:solidFill>
                </a:uFill>
              </a:defRPr>
            </a:pPr>
            <a:r>
              <a:rPr dirty="0"/>
              <a:t>Tactical targeting</a:t>
            </a:r>
            <a:br>
              <a:rPr dirty="0"/>
            </a:br>
            <a:endParaRPr dirty="0"/>
          </a:p>
        </p:txBody>
      </p:sp>
      <p:sp>
        <p:nvSpPr>
          <p:cNvPr id="1140" name="Line"/>
          <p:cNvSpPr/>
          <p:nvPr/>
        </p:nvSpPr>
        <p:spPr>
          <a:xfrm flipH="1">
            <a:off x="5633531" y="4026609"/>
            <a:ext cx="124326" cy="225968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cubicBezTo>
                  <a:pt x="5965" y="21600"/>
                  <a:pt x="10800" y="21294"/>
                  <a:pt x="10800" y="20917"/>
                </a:cubicBezTo>
                <a:lnTo>
                  <a:pt x="10800" y="11526"/>
                </a:lnTo>
                <a:cubicBezTo>
                  <a:pt x="10800" y="11149"/>
                  <a:pt x="15635" y="10843"/>
                  <a:pt x="21600" y="10843"/>
                </a:cubicBezTo>
                <a:cubicBezTo>
                  <a:pt x="15635" y="10843"/>
                  <a:pt x="10800" y="10537"/>
                  <a:pt x="10800" y="10160"/>
                </a:cubicBezTo>
                <a:lnTo>
                  <a:pt x="10800" y="683"/>
                </a:lnTo>
                <a:cubicBezTo>
                  <a:pt x="10800" y="306"/>
                  <a:pt x="5965" y="0"/>
                  <a:pt x="0" y="0"/>
                </a:cubicBezTo>
              </a:path>
            </a:pathLst>
          </a:custGeom>
          <a:ln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defRPr sz="12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141" name="Customer identification"/>
          <p:cNvSpPr txBox="1"/>
          <p:nvPr/>
        </p:nvSpPr>
        <p:spPr>
          <a:xfrm>
            <a:off x="5823952" y="4914013"/>
            <a:ext cx="1513077" cy="514922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 defTabSz="914400">
              <a:lnSpc>
                <a:spcPct val="80000"/>
              </a:lnSpc>
              <a:buFont typeface="Century Gothic"/>
              <a:defRPr sz="1650">
                <a:uFill>
                  <a:solidFill>
                    <a:srgbClr val="000000"/>
                  </a:solidFill>
                </a:uFill>
              </a:defRPr>
            </a:lvl1pPr>
          </a:lstStyle>
          <a:p>
            <a:r>
              <a:t>Customer identification </a:t>
            </a:r>
          </a:p>
        </p:txBody>
      </p:sp>
      <p:sp>
        <p:nvSpPr>
          <p:cNvPr id="1142" name="Line"/>
          <p:cNvSpPr/>
          <p:nvPr/>
        </p:nvSpPr>
        <p:spPr>
          <a:xfrm flipH="1">
            <a:off x="7428464" y="5306492"/>
            <a:ext cx="124326" cy="142148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cubicBezTo>
                  <a:pt x="5965" y="21600"/>
                  <a:pt x="10800" y="21294"/>
                  <a:pt x="10800" y="20917"/>
                </a:cubicBezTo>
                <a:lnTo>
                  <a:pt x="10800" y="11526"/>
                </a:lnTo>
                <a:cubicBezTo>
                  <a:pt x="10800" y="11149"/>
                  <a:pt x="15635" y="10843"/>
                  <a:pt x="21600" y="10843"/>
                </a:cubicBezTo>
                <a:cubicBezTo>
                  <a:pt x="15635" y="10843"/>
                  <a:pt x="10800" y="10537"/>
                  <a:pt x="10800" y="10160"/>
                </a:cubicBezTo>
                <a:lnTo>
                  <a:pt x="10800" y="683"/>
                </a:lnTo>
                <a:cubicBezTo>
                  <a:pt x="10800" y="306"/>
                  <a:pt x="5965" y="0"/>
                  <a:pt x="0" y="0"/>
                </a:cubicBezTo>
              </a:path>
            </a:pathLst>
          </a:custGeom>
          <a:ln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defRPr sz="12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143" name="Customer value"/>
          <p:cNvSpPr/>
          <p:nvPr/>
        </p:nvSpPr>
        <p:spPr>
          <a:xfrm>
            <a:off x="5828715" y="4025262"/>
            <a:ext cx="1503551" cy="533401"/>
          </a:xfrm>
          <a:prstGeom prst="roundRect">
            <a:avLst>
              <a:gd name="adj" fmla="val 19390"/>
            </a:avLst>
          </a:prstGeom>
          <a:solidFill>
            <a:srgbClr val="FFD67E"/>
          </a:solidFill>
          <a:ln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 defTabSz="241300">
              <a:lnSpc>
                <a:spcPct val="80000"/>
              </a:lnSpc>
            </a:lvl1pPr>
          </a:lstStyle>
          <a:p>
            <a:r>
              <a:rPr dirty="0"/>
              <a:t>Customer value</a:t>
            </a:r>
          </a:p>
        </p:txBody>
      </p:sp>
      <p:sp>
        <p:nvSpPr>
          <p:cNvPr id="1144" name="Customer profile"/>
          <p:cNvSpPr/>
          <p:nvPr/>
        </p:nvSpPr>
        <p:spPr>
          <a:xfrm>
            <a:off x="5828715" y="5753919"/>
            <a:ext cx="1503551" cy="533401"/>
          </a:xfrm>
          <a:prstGeom prst="roundRect">
            <a:avLst>
              <a:gd name="adj" fmla="val 19390"/>
            </a:avLst>
          </a:prstGeom>
          <a:solidFill>
            <a:srgbClr val="FFD67E"/>
          </a:solidFill>
          <a:ln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 defTabSz="241300">
              <a:lnSpc>
                <a:spcPct val="80000"/>
              </a:lnSpc>
            </a:lvl1pPr>
          </a:lstStyle>
          <a:p>
            <a:r>
              <a:t>Customer profile</a:t>
            </a:r>
          </a:p>
        </p:txBody>
      </p:sp>
      <p:sp>
        <p:nvSpPr>
          <p:cNvPr id="1145" name="Psychographics"/>
          <p:cNvSpPr/>
          <p:nvPr/>
        </p:nvSpPr>
        <p:spPr>
          <a:xfrm>
            <a:off x="7598308" y="5661079"/>
            <a:ext cx="1824226" cy="312424"/>
          </a:xfrm>
          <a:prstGeom prst="roundRect">
            <a:avLst>
              <a:gd name="adj" fmla="val 39591"/>
            </a:avLst>
          </a:prstGeom>
          <a:solidFill>
            <a:srgbClr val="FFD67E"/>
          </a:solidFill>
          <a:ln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lnSpc>
                <a:spcPct val="90000"/>
              </a:lnSpc>
            </a:lvl1pPr>
          </a:lstStyle>
          <a:p>
            <a:r>
              <a:t>Psychographics</a:t>
            </a:r>
          </a:p>
        </p:txBody>
      </p:sp>
      <p:sp>
        <p:nvSpPr>
          <p:cNvPr id="1146" name="Geolocation"/>
          <p:cNvSpPr/>
          <p:nvPr/>
        </p:nvSpPr>
        <p:spPr>
          <a:xfrm>
            <a:off x="7598308" y="6035903"/>
            <a:ext cx="1824226" cy="312424"/>
          </a:xfrm>
          <a:prstGeom prst="roundRect">
            <a:avLst>
              <a:gd name="adj" fmla="val 39591"/>
            </a:avLst>
          </a:prstGeom>
          <a:solidFill>
            <a:srgbClr val="FFD67E"/>
          </a:solidFill>
          <a:ln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lnSpc>
                <a:spcPct val="90000"/>
              </a:lnSpc>
            </a:lvl1pPr>
          </a:lstStyle>
          <a:p>
            <a:r>
              <a:t>Geolocation</a:t>
            </a:r>
          </a:p>
        </p:txBody>
      </p:sp>
      <p:sp>
        <p:nvSpPr>
          <p:cNvPr id="1147" name="Behavior"/>
          <p:cNvSpPr/>
          <p:nvPr/>
        </p:nvSpPr>
        <p:spPr>
          <a:xfrm>
            <a:off x="7598308" y="6410728"/>
            <a:ext cx="1824226" cy="312424"/>
          </a:xfrm>
          <a:prstGeom prst="roundRect">
            <a:avLst>
              <a:gd name="adj" fmla="val 39591"/>
            </a:avLst>
          </a:prstGeom>
          <a:solidFill>
            <a:srgbClr val="FFD67E"/>
          </a:solidFill>
          <a:ln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lnSpc>
                <a:spcPct val="90000"/>
              </a:lnSpc>
            </a:lvl1pPr>
          </a:lstStyle>
          <a:p>
            <a:r>
              <a:t>Behavior</a:t>
            </a:r>
          </a:p>
        </p:txBody>
      </p:sp>
      <p:sp>
        <p:nvSpPr>
          <p:cNvPr id="1148" name="Needs"/>
          <p:cNvSpPr/>
          <p:nvPr/>
        </p:nvSpPr>
        <p:spPr>
          <a:xfrm>
            <a:off x="7598308" y="3948645"/>
            <a:ext cx="1824226" cy="312424"/>
          </a:xfrm>
          <a:prstGeom prst="roundRect">
            <a:avLst>
              <a:gd name="adj" fmla="val 39591"/>
            </a:avLst>
          </a:prstGeom>
          <a:solidFill>
            <a:srgbClr val="FFD67E"/>
          </a:solidFill>
          <a:ln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lnSpc>
                <a:spcPct val="90000"/>
              </a:lnSpc>
            </a:lvl1pPr>
          </a:lstStyle>
          <a:p>
            <a:r>
              <a:t>Needs</a:t>
            </a:r>
          </a:p>
        </p:txBody>
      </p:sp>
      <p:sp>
        <p:nvSpPr>
          <p:cNvPr id="1149" name="Resources"/>
          <p:cNvSpPr/>
          <p:nvPr/>
        </p:nvSpPr>
        <p:spPr>
          <a:xfrm>
            <a:off x="7598308" y="4323469"/>
            <a:ext cx="1824226" cy="312424"/>
          </a:xfrm>
          <a:prstGeom prst="roundRect">
            <a:avLst>
              <a:gd name="adj" fmla="val 39591"/>
            </a:avLst>
          </a:prstGeom>
          <a:solidFill>
            <a:srgbClr val="FFD67E"/>
          </a:solidFill>
          <a:ln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lnSpc>
                <a:spcPct val="90000"/>
              </a:lnSpc>
            </a:lvl1pPr>
          </a:lstStyle>
          <a:p>
            <a:r>
              <a:t>Resources</a:t>
            </a:r>
          </a:p>
        </p:txBody>
      </p:sp>
      <p:sp>
        <p:nvSpPr>
          <p:cNvPr id="1150" name="Demographics"/>
          <p:cNvSpPr/>
          <p:nvPr/>
        </p:nvSpPr>
        <p:spPr>
          <a:xfrm>
            <a:off x="7606769" y="5286255"/>
            <a:ext cx="1824227" cy="312424"/>
          </a:xfrm>
          <a:prstGeom prst="roundRect">
            <a:avLst>
              <a:gd name="adj" fmla="val 39591"/>
            </a:avLst>
          </a:prstGeom>
          <a:solidFill>
            <a:srgbClr val="FFD67E"/>
          </a:solidFill>
          <a:ln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lnSpc>
                <a:spcPct val="90000"/>
              </a:lnSpc>
            </a:lvl1pPr>
          </a:lstStyle>
          <a:p>
            <a:r>
              <a:t>Demographics</a:t>
            </a:r>
          </a:p>
        </p:txBody>
      </p:sp>
    </p:spTree>
  </p:cSld>
  <p:clrMapOvr>
    <a:masterClrMapping/>
  </p:clrMapOvr>
  <p:transition spd="med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Black">
  <a:themeElements>
    <a:clrScheme name="Black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00A6AC"/>
      </a:accent2>
      <a:accent3>
        <a:srgbClr val="308B16"/>
      </a:accent3>
      <a:accent4>
        <a:srgbClr val="BC8027"/>
      </a:accent4>
      <a:accent5>
        <a:srgbClr val="971817"/>
      </a:accent5>
      <a:accent6>
        <a:srgbClr val="5747C1"/>
      </a:accent6>
      <a:hlink>
        <a:srgbClr val="0000FF"/>
      </a:hlink>
      <a:folHlink>
        <a:srgbClr val="FF00FF"/>
      </a:folHlink>
    </a:clrScheme>
    <a:fontScheme name="Black">
      <a:majorFont>
        <a:latin typeface="Gill Sans"/>
        <a:ea typeface="Gill Sans"/>
        <a:cs typeface="Gill Sans"/>
      </a:majorFont>
      <a:minorFont>
        <a:latin typeface="Century Gothic"/>
        <a:ea typeface="Century Gothic"/>
        <a:cs typeface="Century Gothic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0" normalizeH="0" baseline="0">
            <a:ln>
              <a:noFill/>
            </a:ln>
            <a:solidFill>
              <a:srgbClr val="FFFFFF"/>
            </a:solidFill>
            <a:effectLst>
              <a:outerShdw blurRad="38100" dist="12700" dir="5400000" rotWithShape="0">
                <a:srgbClr val="000000">
                  <a:alpha val="50000"/>
                </a:srgbClr>
              </a:outerShdw>
            </a:effectLst>
            <a:uFillTx/>
            <a:latin typeface="+mj-lt"/>
            <a:ea typeface="+mj-ea"/>
            <a:cs typeface="+mj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entury Gothic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Black">
  <a:themeElements>
    <a:clrScheme name="Black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00A6AC"/>
      </a:accent2>
      <a:accent3>
        <a:srgbClr val="308B16"/>
      </a:accent3>
      <a:accent4>
        <a:srgbClr val="BC8027"/>
      </a:accent4>
      <a:accent5>
        <a:srgbClr val="971817"/>
      </a:accent5>
      <a:accent6>
        <a:srgbClr val="5747C1"/>
      </a:accent6>
      <a:hlink>
        <a:srgbClr val="0000FF"/>
      </a:hlink>
      <a:folHlink>
        <a:srgbClr val="FF00FF"/>
      </a:folHlink>
    </a:clrScheme>
    <a:fontScheme name="Black">
      <a:majorFont>
        <a:latin typeface="Gill Sans"/>
        <a:ea typeface="Gill Sans"/>
        <a:cs typeface="Gill Sans"/>
      </a:majorFont>
      <a:minorFont>
        <a:latin typeface="Century Gothic"/>
        <a:ea typeface="Century Gothic"/>
        <a:cs typeface="Century Gothic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0" normalizeH="0" baseline="0">
            <a:ln>
              <a:noFill/>
            </a:ln>
            <a:solidFill>
              <a:srgbClr val="FFFFFF"/>
            </a:solidFill>
            <a:effectLst>
              <a:outerShdw blurRad="38100" dist="12700" dir="5400000" rotWithShape="0">
                <a:srgbClr val="000000">
                  <a:alpha val="50000"/>
                </a:srgbClr>
              </a:outerShdw>
            </a:effectLst>
            <a:uFillTx/>
            <a:latin typeface="+mj-lt"/>
            <a:ea typeface="+mj-ea"/>
            <a:cs typeface="+mj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entury Gothic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</TotalTime>
  <Words>961</Words>
  <Application>Microsoft Macintosh PowerPoint</Application>
  <PresentationFormat>Custom</PresentationFormat>
  <Paragraphs>348</Paragraphs>
  <Slides>41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8" baseType="lpstr">
      <vt:lpstr>Calibri</vt:lpstr>
      <vt:lpstr>Century Gothic</vt:lpstr>
      <vt:lpstr>Gill Sans</vt:lpstr>
      <vt:lpstr>Helvetica</vt:lpstr>
      <vt:lpstr>Lucida Grande</vt:lpstr>
      <vt:lpstr>Tahoma</vt:lpstr>
      <vt:lpstr>Black</vt:lpstr>
      <vt:lpstr>PowerPoint Presentation</vt:lpstr>
      <vt:lpstr>PowerPoint Presentation</vt:lpstr>
      <vt:lpstr>Part III: Developing a Marketing Strategy</vt:lpstr>
      <vt:lpstr>Chapter 6</vt:lpstr>
      <vt:lpstr>Figure 1. Segment-Based Targeting</vt:lpstr>
      <vt:lpstr>Figure 2. Strategic Targeting: Key Principles</vt:lpstr>
      <vt:lpstr>Figure 3. The Resource Advantage Principle</vt:lpstr>
      <vt:lpstr>Figure 4. Customer Profile and Customer Needs</vt:lpstr>
      <vt:lpstr>Figure 5. Linking Customer Value and Profile</vt:lpstr>
      <vt:lpstr>Figure 6. Tactical Targeting: Effectiveness</vt:lpstr>
      <vt:lpstr>Figure 7. Tactical Targeting: Cost-Efficiency</vt:lpstr>
      <vt:lpstr>Figure 8. Targeting Multiple Segments</vt:lpstr>
      <vt:lpstr>Figure 9. Market Segmentation and Targeting</vt:lpstr>
      <vt:lpstr>Figure 10. Segmentation, Mass Marketing, &amp; One-to-One Marketing</vt:lpstr>
      <vt:lpstr>Figure 11. Strategic and Tactical Segmentation Facilitates the Process of Identifying Target Customers </vt:lpstr>
      <vt:lpstr>Figure 12. Common Segmentation Errors</vt:lpstr>
      <vt:lpstr>Figure 13. The Long Tail</vt:lpstr>
      <vt:lpstr>Chapter 7</vt:lpstr>
      <vt:lpstr>Figure 1. Value as a Function of Customer Needs and Offering Attributes</vt:lpstr>
      <vt:lpstr>Figure 2. Dimensions of Customer Value</vt:lpstr>
      <vt:lpstr>Figure 3. The Customer Value Proposition</vt:lpstr>
      <vt:lpstr>Figure 4. Competitive Value Map</vt:lpstr>
      <vt:lpstr>Figure 5. Customer Value Proposition and Positioning</vt:lpstr>
      <vt:lpstr>Figure 6. Single-Benefit Positioning</vt:lpstr>
      <vt:lpstr>Figure 7. Multi-Benefit Positioning</vt:lpstr>
      <vt:lpstr>Figure 8. Holistic Positioning</vt:lpstr>
      <vt:lpstr>Figure 9. Positioning Strategies Based on their Ability to Create a Sustainable Competitive Advantage </vt:lpstr>
      <vt:lpstr>Figure 10. Positioning Map</vt:lpstr>
      <vt:lpstr>Figure 11. Blue Ocean Strategy</vt:lpstr>
      <vt:lpstr>Chapter 8</vt:lpstr>
      <vt:lpstr>Figure 1. Dimensions of Company Value</vt:lpstr>
      <vt:lpstr>Figure 2. The Key Profit Drivers</vt:lpstr>
      <vt:lpstr>Figure 3. Strategies for Growing Sales Volume</vt:lpstr>
      <vt:lpstr>Figure 4. Managing Profits by Lowering Costs</vt:lpstr>
      <vt:lpstr>Figure 5. The Profit Impact of Strategic Offerings </vt:lpstr>
      <vt:lpstr>Figure 6. Economic Value Analysis</vt:lpstr>
      <vt:lpstr>Figure 7. Analyzing the Total Cost of a Company’s Offering in a Competitive Context</vt:lpstr>
      <vt:lpstr>Figure 8. Creating Market Value through Collaboration</vt:lpstr>
      <vt:lpstr>Figure 10. Calculating Trade Margins</vt:lpstr>
      <vt:lpstr>Figure 11. Break-Even of a Fixed Cost Investment </vt:lpstr>
      <vt:lpstr>PowerPoint Presentation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.</cp:lastModifiedBy>
  <cp:revision>29</cp:revision>
  <dcterms:modified xsi:type="dcterms:W3CDTF">2019-06-27T06:31:53Z</dcterms:modified>
</cp:coreProperties>
</file>