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449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450" r:id="rId23"/>
    <p:sldId id="354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446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AF1"/>
          </a:solidFill>
        </a:fill>
      </a:tcStyle>
    </a:wholeTbl>
    <a:band2H>
      <a:tcTxStyle/>
      <a:tcStyle>
        <a:tcBdr/>
        <a:fill>
          <a:solidFill>
            <a:srgbClr val="EBFCF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43"/>
    <p:restoredTop sz="94562"/>
  </p:normalViewPr>
  <p:slideViewPr>
    <p:cSldViewPr snapToGrid="0" snapToObjects="1">
      <p:cViewPr varScale="1">
        <p:scale>
          <a:sx n="61" d="100"/>
          <a:sy n="61" d="100"/>
        </p:scale>
        <p:origin x="2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5062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Shape 27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31" name="Shape 27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600"/>
              </a:spcBef>
              <a:buClr>
                <a:srgbClr val="000000"/>
              </a:buClr>
              <a:defRPr sz="1700"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318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239607" y="1030675"/>
            <a:ext cx="12229412" cy="3197261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51672" y="5528838"/>
            <a:ext cx="9311105" cy="4224762"/>
          </a:xfrm>
          <a:prstGeom prst="rect">
            <a:avLst/>
          </a:prstGeom>
        </p:spPr>
        <p:txBody>
          <a:bodyPr lIns="63500" tIns="63500" rIns="63500" bIns="63500"/>
          <a:lstStyle>
            <a:lvl1pPr marL="0" indent="0" algn="ctr" defTabSz="914400">
              <a:buClr>
                <a:srgbClr val="434ED6"/>
              </a:buClr>
              <a:buSzTx/>
              <a:buNone/>
              <a:defRPr b="1">
                <a:solidFill>
                  <a:srgbClr val="424242"/>
                </a:solidFill>
                <a:uFill>
                  <a:solidFill>
                    <a:srgbClr val="424242"/>
                  </a:solidFill>
                </a:uFill>
              </a:defRPr>
            </a:lvl1pPr>
            <a:lvl2pPr marL="1057069" indent="-406564" defTabSz="914400">
              <a:spcBef>
                <a:spcPts val="0"/>
              </a:spcBef>
              <a:buClr>
                <a:srgbClr val="FF2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</a:defRPr>
            </a:lvl2pPr>
            <a:lvl3pPr marL="1626260" indent="-325252" defTabSz="914400">
              <a:spcBef>
                <a:spcPts val="0"/>
              </a:spcBef>
              <a:buClr>
                <a:srgbClr val="434ED6"/>
              </a:buClr>
              <a:buChar char=""/>
              <a:defRPr sz="1800">
                <a:uFill>
                  <a:solidFill>
                    <a:srgbClr val="000000"/>
                  </a:solidFill>
                </a:uFill>
              </a:defRPr>
            </a:lvl3pPr>
            <a:lvl4pPr marL="2276764" indent="-325252" defTabSz="914400">
              <a:spcBef>
                <a:spcPts val="600"/>
              </a:spcBef>
              <a:buClr>
                <a:srgbClr val="FFD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2927268" indent="-325252" defTabSz="914400">
              <a:spcBef>
                <a:spcPts val="600"/>
              </a:spcBef>
              <a:buClr>
                <a:srgbClr val="00E6B7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6188" y="9280032"/>
            <a:ext cx="308373" cy="279401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914400">
              <a:defRPr sz="1200"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476944" cy="1054726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 sz="28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18478A-A9EB-6243-9746-6A52326E9351}"/>
              </a:ext>
            </a:extLst>
          </p:cNvPr>
          <p:cNvSpPr/>
          <p:nvPr userDrawn="1"/>
        </p:nvSpPr>
        <p:spPr>
          <a:xfrm>
            <a:off x="243959" y="9292774"/>
            <a:ext cx="21355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 2019 by Alexander </a:t>
            </a:r>
            <a:r>
              <a:rPr lang="en-US" sz="1050" dirty="0" err="1"/>
              <a:t>Chernev</a:t>
            </a:r>
            <a:endParaRPr lang="en-US" sz="1050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A68FC1-190B-1143-9BFD-343D72277CF0}"/>
              </a:ext>
            </a:extLst>
          </p:cNvPr>
          <p:cNvSpPr/>
          <p:nvPr userDrawn="1"/>
        </p:nvSpPr>
        <p:spPr>
          <a:xfrm>
            <a:off x="243959" y="9292774"/>
            <a:ext cx="21355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 2019 by Alexander </a:t>
            </a:r>
            <a:r>
              <a:rPr lang="en-US" sz="1050" dirty="0" err="1"/>
              <a:t>Chernev</a:t>
            </a:r>
            <a:endParaRPr lang="en-US" sz="1050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50239" y="-1"/>
            <a:ext cx="11704322" cy="201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b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 anchor="ctr">
            <a:spAutoFit/>
          </a:bodyPr>
          <a:lstStyle>
            <a:lvl1pPr algn="r" defTabSz="1300480">
              <a:defRPr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4572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9144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13716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18288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485775" marR="0" indent="-485775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6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942975" marR="0" indent="-485775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1346200" marR="0" indent="-43180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17602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22174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26746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31318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35890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40462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22860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27432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32004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36576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MMTP_Front.jpg" descr="SMMTP_Front.jpg"/>
          <p:cNvPicPr>
            <a:picLocks noChangeAspect="1"/>
          </p:cNvPicPr>
          <p:nvPr/>
        </p:nvPicPr>
        <p:blipFill>
          <a:blip r:embed="rId2">
            <a:extLst/>
          </a:blip>
          <a:srcRect t="11062" b="8785"/>
          <a:stretch>
            <a:fillRect/>
          </a:stretch>
        </p:blipFill>
        <p:spPr>
          <a:xfrm>
            <a:off x="1574204" y="198"/>
            <a:ext cx="9856255" cy="9753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88" name="Figure 6. Managing the Product Lifecyc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6. Managing the Product Lifecycle</a:t>
            </a:r>
          </a:p>
        </p:txBody>
      </p:sp>
      <p:sp>
        <p:nvSpPr>
          <p:cNvPr id="2589" name="Introduction"/>
          <p:cNvSpPr txBox="1"/>
          <p:nvPr/>
        </p:nvSpPr>
        <p:spPr>
          <a:xfrm>
            <a:off x="3248771" y="5826243"/>
            <a:ext cx="1205508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Introduction</a:t>
            </a:r>
          </a:p>
        </p:txBody>
      </p:sp>
      <p:sp>
        <p:nvSpPr>
          <p:cNvPr id="2590" name="Growth"/>
          <p:cNvSpPr txBox="1"/>
          <p:nvPr/>
        </p:nvSpPr>
        <p:spPr>
          <a:xfrm>
            <a:off x="5430822" y="5826243"/>
            <a:ext cx="744935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Growth</a:t>
            </a:r>
          </a:p>
        </p:txBody>
      </p:sp>
      <p:sp>
        <p:nvSpPr>
          <p:cNvPr id="2591" name="Maturity"/>
          <p:cNvSpPr txBox="1"/>
          <p:nvPr/>
        </p:nvSpPr>
        <p:spPr>
          <a:xfrm>
            <a:off x="7163506" y="5826243"/>
            <a:ext cx="81022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Maturity</a:t>
            </a:r>
          </a:p>
        </p:txBody>
      </p:sp>
      <p:sp>
        <p:nvSpPr>
          <p:cNvPr id="2592" name="Decline"/>
          <p:cNvSpPr txBox="1"/>
          <p:nvPr/>
        </p:nvSpPr>
        <p:spPr>
          <a:xfrm>
            <a:off x="8689478" y="5826243"/>
            <a:ext cx="764779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Decline</a:t>
            </a:r>
          </a:p>
        </p:txBody>
      </p:sp>
      <p:sp>
        <p:nvSpPr>
          <p:cNvPr id="2593" name="Financial performance"/>
          <p:cNvSpPr txBox="1"/>
          <p:nvPr/>
        </p:nvSpPr>
        <p:spPr>
          <a:xfrm>
            <a:off x="2683724" y="3603349"/>
            <a:ext cx="143045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Financial performance </a:t>
            </a:r>
          </a:p>
        </p:txBody>
      </p:sp>
      <p:sp>
        <p:nvSpPr>
          <p:cNvPr id="2594" name="Time"/>
          <p:cNvSpPr txBox="1"/>
          <p:nvPr/>
        </p:nvSpPr>
        <p:spPr>
          <a:xfrm>
            <a:off x="9597058" y="5648673"/>
            <a:ext cx="468809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Time</a:t>
            </a:r>
          </a:p>
        </p:txBody>
      </p:sp>
      <p:sp>
        <p:nvSpPr>
          <p:cNvPr id="2595" name="Line"/>
          <p:cNvSpPr/>
          <p:nvPr/>
        </p:nvSpPr>
        <p:spPr>
          <a:xfrm flipH="1" flipV="1">
            <a:off x="2935552" y="4115169"/>
            <a:ext cx="5565" cy="2523171"/>
          </a:xfrm>
          <a:prstGeom prst="line">
            <a:avLst/>
          </a:prstGeom>
          <a:ln w="12700" cap="rnd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96" name="Line"/>
          <p:cNvSpPr/>
          <p:nvPr/>
        </p:nvSpPr>
        <p:spPr>
          <a:xfrm flipV="1">
            <a:off x="2935553" y="5774251"/>
            <a:ext cx="6605853" cy="2526"/>
          </a:xfrm>
          <a:prstGeom prst="line">
            <a:avLst/>
          </a:prstGeom>
          <a:ln w="12700" cap="rnd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97" name="Line"/>
          <p:cNvSpPr/>
          <p:nvPr/>
        </p:nvSpPr>
        <p:spPr>
          <a:xfrm flipV="1">
            <a:off x="4845036" y="5378724"/>
            <a:ext cx="1845" cy="394421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98" name="Line"/>
          <p:cNvSpPr/>
          <p:nvPr/>
        </p:nvSpPr>
        <p:spPr>
          <a:xfrm flipV="1">
            <a:off x="6597855" y="4153302"/>
            <a:ext cx="1" cy="1628363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99" name="Line"/>
          <p:cNvSpPr/>
          <p:nvPr/>
        </p:nvSpPr>
        <p:spPr>
          <a:xfrm flipV="1">
            <a:off x="8389380" y="3846645"/>
            <a:ext cx="1" cy="1929929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00" name="Line"/>
          <p:cNvSpPr/>
          <p:nvPr/>
        </p:nvSpPr>
        <p:spPr>
          <a:xfrm>
            <a:off x="2938269" y="4744024"/>
            <a:ext cx="6137927" cy="1699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41" extrusionOk="0">
                <a:moveTo>
                  <a:pt x="0" y="17903"/>
                </a:moveTo>
                <a:cubicBezTo>
                  <a:pt x="942" y="20191"/>
                  <a:pt x="2090" y="21191"/>
                  <a:pt x="3225" y="20733"/>
                </a:cubicBezTo>
                <a:cubicBezTo>
                  <a:pt x="4329" y="20287"/>
                  <a:pt x="5292" y="18588"/>
                  <a:pt x="6175" y="16280"/>
                </a:cubicBezTo>
                <a:cubicBezTo>
                  <a:pt x="7005" y="14112"/>
                  <a:pt x="7755" y="11422"/>
                  <a:pt x="8543" y="9023"/>
                </a:cubicBezTo>
                <a:cubicBezTo>
                  <a:pt x="9867" y="4998"/>
                  <a:pt x="11370" y="1713"/>
                  <a:pt x="13073" y="521"/>
                </a:cubicBezTo>
                <a:cubicBezTo>
                  <a:pt x="14401" y="-409"/>
                  <a:pt x="15788" y="3"/>
                  <a:pt x="17151" y="995"/>
                </a:cubicBezTo>
                <a:cubicBezTo>
                  <a:pt x="18701" y="2122"/>
                  <a:pt x="20198" y="3998"/>
                  <a:pt x="21600" y="6560"/>
                </a:cubicBezTo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601" name="Line"/>
          <p:cNvSpPr/>
          <p:nvPr/>
        </p:nvSpPr>
        <p:spPr>
          <a:xfrm>
            <a:off x="2930062" y="3746820"/>
            <a:ext cx="6163769" cy="200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09" extrusionOk="0">
                <a:moveTo>
                  <a:pt x="0" y="21059"/>
                </a:moveTo>
                <a:cubicBezTo>
                  <a:pt x="1007" y="21204"/>
                  <a:pt x="2008" y="21032"/>
                  <a:pt x="2988" y="20559"/>
                </a:cubicBezTo>
                <a:cubicBezTo>
                  <a:pt x="3986" y="20078"/>
                  <a:pt x="4966" y="19284"/>
                  <a:pt x="5897" y="18099"/>
                </a:cubicBezTo>
                <a:cubicBezTo>
                  <a:pt x="7347" y="16255"/>
                  <a:pt x="8652" y="13496"/>
                  <a:pt x="9928" y="10607"/>
                </a:cubicBezTo>
                <a:cubicBezTo>
                  <a:pt x="12008" y="5903"/>
                  <a:pt x="14123" y="763"/>
                  <a:pt x="16722" y="75"/>
                </a:cubicBezTo>
                <a:cubicBezTo>
                  <a:pt x="18502" y="-396"/>
                  <a:pt x="20267" y="1367"/>
                  <a:pt x="21600" y="4946"/>
                </a:cubicBezTo>
              </a:path>
            </a:pathLst>
          </a:custGeom>
          <a:ln w="38100">
            <a:solidFill>
              <a:srgbClr val="3D749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602" name="Revenues"/>
          <p:cNvSpPr txBox="1"/>
          <p:nvPr/>
        </p:nvSpPr>
        <p:spPr>
          <a:xfrm>
            <a:off x="9158325" y="4080865"/>
            <a:ext cx="971154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Revenues</a:t>
            </a:r>
          </a:p>
        </p:txBody>
      </p:sp>
      <p:sp>
        <p:nvSpPr>
          <p:cNvPr id="2603" name="Profits"/>
          <p:cNvSpPr txBox="1"/>
          <p:nvPr/>
        </p:nvSpPr>
        <p:spPr>
          <a:xfrm>
            <a:off x="9158325" y="5166763"/>
            <a:ext cx="57854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Profits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06" name="Figure 7. Extending Product Lifestyle through Innov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7. Extending Product Lifestyle through Innovation</a:t>
            </a:r>
          </a:p>
        </p:txBody>
      </p:sp>
      <p:sp>
        <p:nvSpPr>
          <p:cNvPr id="2607" name="Sales"/>
          <p:cNvSpPr txBox="1"/>
          <p:nvPr/>
        </p:nvSpPr>
        <p:spPr>
          <a:xfrm>
            <a:off x="3164805" y="4749800"/>
            <a:ext cx="1358901" cy="2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Sales </a:t>
            </a:r>
          </a:p>
        </p:txBody>
      </p:sp>
      <p:sp>
        <p:nvSpPr>
          <p:cNvPr id="2608" name="Line"/>
          <p:cNvSpPr/>
          <p:nvPr/>
        </p:nvSpPr>
        <p:spPr>
          <a:xfrm flipH="1">
            <a:off x="3844254" y="7282329"/>
            <a:ext cx="5711710" cy="2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09" name="Line"/>
          <p:cNvSpPr/>
          <p:nvPr/>
        </p:nvSpPr>
        <p:spPr>
          <a:xfrm flipV="1">
            <a:off x="3844255" y="5076933"/>
            <a:ext cx="1" cy="2198175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10" name="Time"/>
          <p:cNvSpPr txBox="1"/>
          <p:nvPr/>
        </p:nvSpPr>
        <p:spPr>
          <a:xfrm>
            <a:off x="9077827" y="7360953"/>
            <a:ext cx="468809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Time</a:t>
            </a:r>
          </a:p>
        </p:txBody>
      </p:sp>
      <p:sp>
        <p:nvSpPr>
          <p:cNvPr id="2626" name="Connection Line"/>
          <p:cNvSpPr/>
          <p:nvPr/>
        </p:nvSpPr>
        <p:spPr>
          <a:xfrm>
            <a:off x="3847732" y="6255127"/>
            <a:ext cx="1751173" cy="1014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594" y="20627"/>
                  <a:pt x="12794" y="13427"/>
                  <a:pt x="21600" y="0"/>
                </a:cubicBezTo>
              </a:path>
            </a:pathLst>
          </a:custGeom>
          <a:ln w="38100">
            <a:solidFill>
              <a:srgbClr val="3D749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627" name="Connection Line"/>
          <p:cNvSpPr/>
          <p:nvPr/>
        </p:nvSpPr>
        <p:spPr>
          <a:xfrm>
            <a:off x="5483549" y="6120816"/>
            <a:ext cx="995359" cy="383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391" extrusionOk="0">
                <a:moveTo>
                  <a:pt x="0" y="10072"/>
                </a:moveTo>
                <a:cubicBezTo>
                  <a:pt x="8660" y="-5209"/>
                  <a:pt x="15860" y="-3103"/>
                  <a:pt x="21600" y="16391"/>
                </a:cubicBezTo>
              </a:path>
            </a:pathLst>
          </a:custGeom>
          <a:ln w="38100">
            <a:solidFill>
              <a:srgbClr val="3D749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628" name="Connection Line"/>
          <p:cNvSpPr/>
          <p:nvPr/>
        </p:nvSpPr>
        <p:spPr>
          <a:xfrm>
            <a:off x="6475588" y="6499580"/>
            <a:ext cx="1107275" cy="455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2950" y="12854"/>
                  <a:pt x="10150" y="20054"/>
                  <a:pt x="21600" y="21600"/>
                </a:cubicBezTo>
              </a:path>
            </a:pathLst>
          </a:custGeom>
          <a:ln w="38100">
            <a:solidFill>
              <a:srgbClr val="3D749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614" name="Line"/>
          <p:cNvSpPr/>
          <p:nvPr/>
        </p:nvSpPr>
        <p:spPr>
          <a:xfrm>
            <a:off x="7580210" y="6954882"/>
            <a:ext cx="1747218" cy="64674"/>
          </a:xfrm>
          <a:prstGeom prst="line">
            <a:avLst/>
          </a:prstGeom>
          <a:ln w="38100">
            <a:solidFill>
              <a:srgbClr val="3D749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2618" name="Group"/>
          <p:cNvGrpSpPr/>
          <p:nvPr/>
        </p:nvGrpSpPr>
        <p:grpSpPr>
          <a:xfrm>
            <a:off x="6173210" y="5449790"/>
            <a:ext cx="3155203" cy="850526"/>
            <a:chOff x="0" y="0"/>
            <a:chExt cx="3155201" cy="850525"/>
          </a:xfrm>
        </p:grpSpPr>
        <p:sp>
          <p:nvSpPr>
            <p:cNvPr id="2629" name="Connection Line"/>
            <p:cNvSpPr/>
            <p:nvPr/>
          </p:nvSpPr>
          <p:spPr>
            <a:xfrm>
              <a:off x="0" y="0"/>
              <a:ext cx="1061249" cy="36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67" extrusionOk="0">
                  <a:moveTo>
                    <a:pt x="0" y="12367"/>
                  </a:moveTo>
                  <a:cubicBezTo>
                    <a:pt x="7756" y="-5333"/>
                    <a:pt x="14956" y="-4033"/>
                    <a:pt x="21600" y="16267"/>
                  </a:cubicBezTo>
                </a:path>
              </a:pathLst>
            </a:custGeom>
            <a:noFill/>
            <a:ln w="38100" cap="flat">
              <a:solidFill>
                <a:srgbClr val="3D749D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630" name="Connection Line"/>
            <p:cNvSpPr/>
            <p:nvPr/>
          </p:nvSpPr>
          <p:spPr>
            <a:xfrm>
              <a:off x="1057935" y="357652"/>
              <a:ext cx="1105335" cy="45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612" y="14004"/>
                    <a:pt x="11812" y="21204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3D749D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617" name="Line"/>
            <p:cNvSpPr/>
            <p:nvPr/>
          </p:nvSpPr>
          <p:spPr>
            <a:xfrm>
              <a:off x="2150923" y="811787"/>
              <a:ext cx="1004279" cy="38739"/>
            </a:xfrm>
            <a:prstGeom prst="line">
              <a:avLst/>
            </a:prstGeom>
            <a:noFill/>
            <a:ln w="38100" cap="flat">
              <a:solidFill>
                <a:srgbClr val="3D749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sp>
        <p:nvSpPr>
          <p:cNvPr id="2631" name="Connection Line"/>
          <p:cNvSpPr/>
          <p:nvPr/>
        </p:nvSpPr>
        <p:spPr>
          <a:xfrm>
            <a:off x="6858693" y="4846424"/>
            <a:ext cx="1040309" cy="331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301" extrusionOk="0">
                <a:moveTo>
                  <a:pt x="0" y="11563"/>
                </a:moveTo>
                <a:cubicBezTo>
                  <a:pt x="7466" y="-5299"/>
                  <a:pt x="14666" y="-3720"/>
                  <a:pt x="21600" y="16301"/>
                </a:cubicBezTo>
              </a:path>
            </a:pathLst>
          </a:custGeom>
          <a:ln w="38100">
            <a:solidFill>
              <a:srgbClr val="3D749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632" name="Connection Line"/>
          <p:cNvSpPr/>
          <p:nvPr/>
        </p:nvSpPr>
        <p:spPr>
          <a:xfrm>
            <a:off x="7890867" y="5170453"/>
            <a:ext cx="904105" cy="421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115" y="13045"/>
                  <a:pt x="12315" y="20245"/>
                  <a:pt x="21600" y="21600"/>
                </a:cubicBezTo>
              </a:path>
            </a:pathLst>
          </a:custGeom>
          <a:ln w="38100">
            <a:solidFill>
              <a:srgbClr val="3D749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621" name="Line"/>
          <p:cNvSpPr/>
          <p:nvPr/>
        </p:nvSpPr>
        <p:spPr>
          <a:xfrm>
            <a:off x="8770929" y="5591013"/>
            <a:ext cx="556792" cy="38936"/>
          </a:xfrm>
          <a:prstGeom prst="line">
            <a:avLst/>
          </a:prstGeom>
          <a:ln w="38100">
            <a:solidFill>
              <a:srgbClr val="3D749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633" name="Connection Line"/>
          <p:cNvSpPr/>
          <p:nvPr/>
        </p:nvSpPr>
        <p:spPr>
          <a:xfrm>
            <a:off x="5592481" y="5073766"/>
            <a:ext cx="1272230" cy="1185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38100">
            <a:solidFill>
              <a:srgbClr val="3D749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623" name="Third…"/>
          <p:cNvSpPr txBox="1"/>
          <p:nvPr/>
        </p:nvSpPr>
        <p:spPr>
          <a:xfrm>
            <a:off x="8422526" y="4966251"/>
            <a:ext cx="13589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Third </a:t>
            </a:r>
          </a:p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generation</a:t>
            </a:r>
          </a:p>
        </p:txBody>
      </p:sp>
      <p:sp>
        <p:nvSpPr>
          <p:cNvPr id="2624" name="Second…"/>
          <p:cNvSpPr txBox="1"/>
          <p:nvPr/>
        </p:nvSpPr>
        <p:spPr>
          <a:xfrm>
            <a:off x="7738467" y="5646031"/>
            <a:ext cx="13589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Second</a:t>
            </a:r>
          </a:p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generation</a:t>
            </a:r>
          </a:p>
        </p:txBody>
      </p:sp>
      <p:sp>
        <p:nvSpPr>
          <p:cNvPr id="2625" name="First…"/>
          <p:cNvSpPr txBox="1"/>
          <p:nvPr/>
        </p:nvSpPr>
        <p:spPr>
          <a:xfrm>
            <a:off x="7111799" y="6333456"/>
            <a:ext cx="13589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First </a:t>
            </a:r>
          </a:p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generation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Line"/>
          <p:cNvSpPr/>
          <p:nvPr/>
        </p:nvSpPr>
        <p:spPr>
          <a:xfrm>
            <a:off x="5631947" y="5186189"/>
            <a:ext cx="688223" cy="492703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  <a:head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36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37" name="Figure 8. Benefit Visibility in Product Desig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8. Benefit Visibility in Product Design</a:t>
            </a:r>
          </a:p>
        </p:txBody>
      </p:sp>
      <p:sp>
        <p:nvSpPr>
          <p:cNvPr id="2638" name="Arrow"/>
          <p:cNvSpPr/>
          <p:nvPr/>
        </p:nvSpPr>
        <p:spPr>
          <a:xfrm rot="5400000" flipH="1">
            <a:off x="7154657" y="4933189"/>
            <a:ext cx="1708223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39" name="Observability of benefits"/>
          <p:cNvSpPr txBox="1"/>
          <p:nvPr/>
        </p:nvSpPr>
        <p:spPr>
          <a:xfrm>
            <a:off x="8125745" y="4654889"/>
            <a:ext cx="1333966" cy="764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Observability of benefits</a:t>
            </a:r>
          </a:p>
        </p:txBody>
      </p:sp>
      <p:sp>
        <p:nvSpPr>
          <p:cNvPr id="2640" name="Line"/>
          <p:cNvSpPr/>
          <p:nvPr/>
        </p:nvSpPr>
        <p:spPr>
          <a:xfrm flipH="1">
            <a:off x="5641966" y="5030513"/>
            <a:ext cx="676381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41" name="Line"/>
          <p:cNvSpPr/>
          <p:nvPr/>
        </p:nvSpPr>
        <p:spPr>
          <a:xfrm flipH="1">
            <a:off x="5622538" y="4387299"/>
            <a:ext cx="688223" cy="492702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42" name="Rounded Rectangle"/>
          <p:cNvSpPr/>
          <p:nvPr/>
        </p:nvSpPr>
        <p:spPr>
          <a:xfrm>
            <a:off x="6230077" y="4161548"/>
            <a:ext cx="1585515" cy="531451"/>
          </a:xfrm>
          <a:prstGeom prst="roundRect">
            <a:avLst>
              <a:gd name="adj" fmla="val 10596"/>
            </a:avLst>
          </a:prstGeom>
          <a:solidFill>
            <a:srgbClr val="FFD37D"/>
          </a:solidFill>
          <a:ln>
            <a:solidFill>
              <a:srgbClr val="000000"/>
            </a:solidFill>
          </a:ln>
        </p:spPr>
        <p:txBody>
          <a:bodyPr lIns="38100" tIns="38100" rIns="38100" bIns="38100" anchor="ctr"/>
          <a:lstStyle/>
          <a:p>
            <a: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43" name="Search attributes"/>
          <p:cNvSpPr txBox="1"/>
          <p:nvPr/>
        </p:nvSpPr>
        <p:spPr>
          <a:xfrm>
            <a:off x="6230077" y="4168076"/>
            <a:ext cx="1585515" cy="49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Search attributes </a:t>
            </a:r>
          </a:p>
        </p:txBody>
      </p:sp>
      <p:sp>
        <p:nvSpPr>
          <p:cNvPr id="2644" name="Rounded Rectangle"/>
          <p:cNvSpPr/>
          <p:nvPr/>
        </p:nvSpPr>
        <p:spPr>
          <a:xfrm>
            <a:off x="6230077" y="4771610"/>
            <a:ext cx="1585515" cy="531451"/>
          </a:xfrm>
          <a:prstGeom prst="roundRect">
            <a:avLst>
              <a:gd name="adj" fmla="val 10596"/>
            </a:avLst>
          </a:prstGeom>
          <a:solidFill>
            <a:srgbClr val="FFD37D"/>
          </a:solidFill>
          <a:ln>
            <a:solidFill>
              <a:srgbClr val="000000"/>
            </a:solidFill>
          </a:ln>
        </p:spPr>
        <p:txBody>
          <a:bodyPr lIns="38100" tIns="38100" rIns="38100" bIns="38100" anchor="ctr"/>
          <a:lstStyle/>
          <a:p>
            <a: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45" name="Experience attributes"/>
          <p:cNvSpPr txBox="1"/>
          <p:nvPr/>
        </p:nvSpPr>
        <p:spPr>
          <a:xfrm>
            <a:off x="6355852" y="4778007"/>
            <a:ext cx="1333965" cy="49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Experience attributes</a:t>
            </a:r>
          </a:p>
        </p:txBody>
      </p:sp>
      <p:sp>
        <p:nvSpPr>
          <p:cNvPr id="2646" name="Rounded Rectangle"/>
          <p:cNvSpPr/>
          <p:nvPr/>
        </p:nvSpPr>
        <p:spPr>
          <a:xfrm>
            <a:off x="6230077" y="5381672"/>
            <a:ext cx="1585515" cy="531450"/>
          </a:xfrm>
          <a:prstGeom prst="roundRect">
            <a:avLst>
              <a:gd name="adj" fmla="val 10596"/>
            </a:avLst>
          </a:prstGeom>
          <a:solidFill>
            <a:srgbClr val="FFD37D"/>
          </a:solidFill>
          <a:ln>
            <a:solidFill>
              <a:srgbClr val="000000"/>
            </a:solidFill>
          </a:ln>
        </p:spPr>
        <p:txBody>
          <a:bodyPr lIns="38100" tIns="38100" rIns="38100" bIns="38100" anchor="ctr"/>
          <a:lstStyle/>
          <a:p>
            <a: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47" name="Credence attributes"/>
          <p:cNvSpPr txBox="1"/>
          <p:nvPr/>
        </p:nvSpPr>
        <p:spPr>
          <a:xfrm>
            <a:off x="6456554" y="5387938"/>
            <a:ext cx="1132560" cy="49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Credence attributes</a:t>
            </a:r>
          </a:p>
        </p:txBody>
      </p:sp>
      <p:sp>
        <p:nvSpPr>
          <p:cNvPr id="2648" name="Oval"/>
          <p:cNvSpPr/>
          <p:nvPr/>
        </p:nvSpPr>
        <p:spPr>
          <a:xfrm>
            <a:off x="4192483" y="4613519"/>
            <a:ext cx="1424919" cy="834932"/>
          </a:xfrm>
          <a:prstGeom prst="ellipse">
            <a:avLst/>
          </a:prstGeom>
          <a:solidFill>
            <a:schemeClr val="accent6">
              <a:hueOff val="-13368928"/>
              <a:satOff val="50343"/>
              <a:lumOff val="-1738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2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649" name="Customer value"/>
          <p:cNvSpPr txBox="1"/>
          <p:nvPr/>
        </p:nvSpPr>
        <p:spPr>
          <a:xfrm>
            <a:off x="4160208" y="4758948"/>
            <a:ext cx="1468090" cy="57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Customer value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52" name="Chapter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10</a:t>
            </a:r>
          </a:p>
        </p:txBody>
      </p:sp>
      <p:sp>
        <p:nvSpPr>
          <p:cNvPr id="2653" name="Managing Services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Managing Services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56" name="Figure 1. Service Management as a Value-Creation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Service Management as a Value-Creation Process</a:t>
            </a:r>
          </a:p>
        </p:txBody>
      </p:sp>
      <p:grpSp>
        <p:nvGrpSpPr>
          <p:cNvPr id="2665" name="Group"/>
          <p:cNvGrpSpPr/>
          <p:nvPr/>
        </p:nvGrpSpPr>
        <p:grpSpPr>
          <a:xfrm>
            <a:off x="4943143" y="3150693"/>
            <a:ext cx="3277797" cy="1801561"/>
            <a:chOff x="0" y="0"/>
            <a:chExt cx="3277796" cy="1801559"/>
          </a:xfrm>
        </p:grpSpPr>
        <p:sp>
          <p:nvSpPr>
            <p:cNvPr id="2657" name="Customer value"/>
            <p:cNvSpPr txBox="1"/>
            <p:nvPr/>
          </p:nvSpPr>
          <p:spPr>
            <a:xfrm>
              <a:off x="21492" y="1037690"/>
              <a:ext cx="1324442" cy="718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Customer value</a:t>
              </a:r>
            </a:p>
          </p:txBody>
        </p:sp>
        <p:sp>
          <p:nvSpPr>
            <p:cNvPr id="2658" name="Oval"/>
            <p:cNvSpPr/>
            <p:nvPr/>
          </p:nvSpPr>
          <p:spPr>
            <a:xfrm rot="10800000" flipH="1">
              <a:off x="0" y="682017"/>
              <a:ext cx="1932514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659" name="Collaborator value"/>
            <p:cNvSpPr txBox="1"/>
            <p:nvPr/>
          </p:nvSpPr>
          <p:spPr>
            <a:xfrm>
              <a:off x="1982737" y="1083932"/>
              <a:ext cx="1236146" cy="618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pc="-16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Collaborator value</a:t>
              </a:r>
            </a:p>
          </p:txBody>
        </p:sp>
        <p:sp>
          <p:nvSpPr>
            <p:cNvPr id="2660" name="Oval"/>
            <p:cNvSpPr/>
            <p:nvPr/>
          </p:nvSpPr>
          <p:spPr>
            <a:xfrm rot="10800000" flipH="1">
              <a:off x="1345282" y="682017"/>
              <a:ext cx="1932515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661" name="Company  value"/>
            <p:cNvSpPr txBox="1"/>
            <p:nvPr/>
          </p:nvSpPr>
          <p:spPr>
            <a:xfrm>
              <a:off x="849372" y="117851"/>
              <a:ext cx="1589329" cy="541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Company </a:t>
              </a:r>
              <a:br>
                <a:rPr dirty="0"/>
              </a:br>
              <a:r>
                <a:rPr dirty="0"/>
                <a:t>value</a:t>
              </a:r>
            </a:p>
          </p:txBody>
        </p:sp>
        <p:sp>
          <p:nvSpPr>
            <p:cNvPr id="2662" name="Oval"/>
            <p:cNvSpPr/>
            <p:nvPr/>
          </p:nvSpPr>
          <p:spPr>
            <a:xfrm rot="10800000" flipH="1">
              <a:off x="672641" y="0"/>
              <a:ext cx="1932515" cy="1119542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663" name="Shape"/>
            <p:cNvSpPr/>
            <p:nvPr/>
          </p:nvSpPr>
          <p:spPr>
            <a:xfrm rot="10800000" flipH="1">
              <a:off x="1375851" y="830785"/>
              <a:ext cx="533842" cy="28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extrusionOk="0">
                  <a:moveTo>
                    <a:pt x="0" y="1543"/>
                  </a:moveTo>
                  <a:cubicBezTo>
                    <a:pt x="1780" y="8872"/>
                    <a:pt x="5578" y="15686"/>
                    <a:pt x="10800" y="21086"/>
                  </a:cubicBezTo>
                  <a:cubicBezTo>
                    <a:pt x="16022" y="15686"/>
                    <a:pt x="19820" y="8872"/>
                    <a:pt x="21600" y="1543"/>
                  </a:cubicBezTo>
                  <a:cubicBezTo>
                    <a:pt x="14598" y="-514"/>
                    <a:pt x="7002" y="-514"/>
                    <a:pt x="0" y="1543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4" name="OVP"/>
            <p:cNvSpPr txBox="1"/>
            <p:nvPr/>
          </p:nvSpPr>
          <p:spPr>
            <a:xfrm>
              <a:off x="1504300" y="927245"/>
              <a:ext cx="416398" cy="186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buClr>
                  <a:srgbClr val="000000"/>
                </a:buClr>
                <a:buFont typeface="Century Gothic"/>
                <a:defRPr sz="1000"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OVP</a:t>
              </a:r>
            </a:p>
          </p:txBody>
        </p:sp>
      </p:grpSp>
      <p:grpSp>
        <p:nvGrpSpPr>
          <p:cNvPr id="2675" name="Group"/>
          <p:cNvGrpSpPr/>
          <p:nvPr/>
        </p:nvGrpSpPr>
        <p:grpSpPr>
          <a:xfrm>
            <a:off x="4805657" y="5279781"/>
            <a:ext cx="3552769" cy="1323126"/>
            <a:chOff x="0" y="0"/>
            <a:chExt cx="3552767" cy="1323124"/>
          </a:xfrm>
        </p:grpSpPr>
        <p:sp>
          <p:nvSpPr>
            <p:cNvPr id="2666" name="Rounded Rectangle"/>
            <p:cNvSpPr/>
            <p:nvPr/>
          </p:nvSpPr>
          <p:spPr>
            <a:xfrm>
              <a:off x="0" y="137680"/>
              <a:ext cx="3552768" cy="1185445"/>
            </a:xfrm>
            <a:prstGeom prst="roundRect">
              <a:avLst>
                <a:gd name="adj" fmla="val 1253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b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667" name="Product"/>
            <p:cNvSpPr/>
            <p:nvPr/>
          </p:nvSpPr>
          <p:spPr>
            <a:xfrm>
              <a:off x="54737" y="30215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Product</a:t>
              </a:r>
            </a:p>
          </p:txBody>
        </p:sp>
        <p:sp>
          <p:nvSpPr>
            <p:cNvPr id="2668" name="Service"/>
            <p:cNvSpPr/>
            <p:nvPr/>
          </p:nvSpPr>
          <p:spPr>
            <a:xfrm>
              <a:off x="1205816" y="30849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Service</a:t>
              </a:r>
            </a:p>
          </p:txBody>
        </p:sp>
        <p:sp>
          <p:nvSpPr>
            <p:cNvPr id="2669" name="Brand"/>
            <p:cNvSpPr/>
            <p:nvPr/>
          </p:nvSpPr>
          <p:spPr>
            <a:xfrm>
              <a:off x="2351281" y="300824"/>
              <a:ext cx="1142704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Brand</a:t>
              </a:r>
            </a:p>
          </p:txBody>
        </p:sp>
        <p:sp>
          <p:nvSpPr>
            <p:cNvPr id="2670" name="Communication"/>
            <p:cNvSpPr/>
            <p:nvPr/>
          </p:nvSpPr>
          <p:spPr>
            <a:xfrm>
              <a:off x="54737" y="970991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Communication</a:t>
              </a:r>
            </a:p>
          </p:txBody>
        </p:sp>
        <p:sp>
          <p:nvSpPr>
            <p:cNvPr id="2671" name="Distribution"/>
            <p:cNvSpPr/>
            <p:nvPr/>
          </p:nvSpPr>
          <p:spPr>
            <a:xfrm>
              <a:off x="1931884" y="970991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Distribution</a:t>
              </a:r>
            </a:p>
          </p:txBody>
        </p:sp>
        <p:sp>
          <p:nvSpPr>
            <p:cNvPr id="2672" name="Price"/>
            <p:cNvSpPr/>
            <p:nvPr/>
          </p:nvSpPr>
          <p:spPr>
            <a:xfrm>
              <a:off x="54737" y="633982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Price</a:t>
              </a:r>
            </a:p>
          </p:txBody>
        </p:sp>
        <p:sp>
          <p:nvSpPr>
            <p:cNvPr id="2673" name="Incentives"/>
            <p:cNvSpPr/>
            <p:nvPr/>
          </p:nvSpPr>
          <p:spPr>
            <a:xfrm>
              <a:off x="1931884" y="633982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Incentives</a:t>
              </a:r>
            </a:p>
          </p:txBody>
        </p:sp>
        <p:sp>
          <p:nvSpPr>
            <p:cNvPr id="2674" name="Market Offering"/>
            <p:cNvSpPr/>
            <p:nvPr/>
          </p:nvSpPr>
          <p:spPr>
            <a:xfrm>
              <a:off x="889017" y="0"/>
              <a:ext cx="1737841" cy="2906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buFont typeface="Century Gothic"/>
                <a:defRPr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Market Offering</a:t>
              </a:r>
            </a:p>
          </p:txBody>
        </p:sp>
      </p:grpSp>
      <p:sp>
        <p:nvSpPr>
          <p:cNvPr id="2676" name="Arrow"/>
          <p:cNvSpPr/>
          <p:nvPr/>
        </p:nvSpPr>
        <p:spPr>
          <a:xfrm rot="16200000">
            <a:off x="6137707" y="4688555"/>
            <a:ext cx="914068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79" name="Figure 2. Creating Market Value Through Superior Customer Service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476943" cy="1054726"/>
          </a:xfrm>
          <a:prstGeom prst="rect">
            <a:avLst/>
          </a:prstGeom>
        </p:spPr>
        <p:txBody>
          <a:bodyPr/>
          <a:lstStyle/>
          <a:p>
            <a:r>
              <a:t>Figure 2. Creating Market Value Through Superior Customer Service</a:t>
            </a:r>
          </a:p>
        </p:txBody>
      </p:sp>
      <p:sp>
        <p:nvSpPr>
          <p:cNvPr id="2680" name="Arrow"/>
          <p:cNvSpPr/>
          <p:nvPr/>
        </p:nvSpPr>
        <p:spPr>
          <a:xfrm rot="16200000" flipH="1">
            <a:off x="9057691" y="5274677"/>
            <a:ext cx="208939" cy="260278"/>
          </a:xfrm>
          <a:prstGeom prst="rightArrow">
            <a:avLst>
              <a:gd name="adj1" fmla="val 32944"/>
              <a:gd name="adj2" fmla="val 4957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81" name="Arrow"/>
          <p:cNvSpPr/>
          <p:nvPr/>
        </p:nvSpPr>
        <p:spPr>
          <a:xfrm rot="5400000" flipH="1">
            <a:off x="4536523" y="5276001"/>
            <a:ext cx="208939" cy="260278"/>
          </a:xfrm>
          <a:prstGeom prst="rightArrow">
            <a:avLst>
              <a:gd name="adj1" fmla="val 32944"/>
              <a:gd name="adj2" fmla="val 4957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82" name="Arrow"/>
          <p:cNvSpPr/>
          <p:nvPr/>
        </p:nvSpPr>
        <p:spPr>
          <a:xfrm>
            <a:off x="5712364" y="4704356"/>
            <a:ext cx="208939" cy="256650"/>
          </a:xfrm>
          <a:prstGeom prst="rightArrow">
            <a:avLst>
              <a:gd name="adj1" fmla="val 32944"/>
              <a:gd name="adj2" fmla="val 42639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83" name="Arrow"/>
          <p:cNvSpPr/>
          <p:nvPr/>
        </p:nvSpPr>
        <p:spPr>
          <a:xfrm>
            <a:off x="7933080" y="4704356"/>
            <a:ext cx="208938" cy="260278"/>
          </a:xfrm>
          <a:prstGeom prst="rightArrow">
            <a:avLst>
              <a:gd name="adj1" fmla="val 32944"/>
              <a:gd name="adj2" fmla="val 4957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84" name="Superior  service delivery"/>
          <p:cNvSpPr/>
          <p:nvPr/>
        </p:nvSpPr>
        <p:spPr>
          <a:xfrm>
            <a:off x="8198560" y="4463636"/>
            <a:ext cx="1927200" cy="779818"/>
          </a:xfrm>
          <a:prstGeom prst="roundRect">
            <a:avLst>
              <a:gd name="adj" fmla="val 17939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t>Superior </a:t>
            </a:r>
            <a:br/>
            <a:r>
              <a:t>service delivery </a:t>
            </a:r>
          </a:p>
        </p:txBody>
      </p:sp>
      <p:sp>
        <p:nvSpPr>
          <p:cNvPr id="2685" name="Employee competence  and satisfaction"/>
          <p:cNvSpPr/>
          <p:nvPr/>
        </p:nvSpPr>
        <p:spPr>
          <a:xfrm>
            <a:off x="5976077" y="4463636"/>
            <a:ext cx="1901799" cy="779818"/>
          </a:xfrm>
          <a:prstGeom prst="roundRect">
            <a:avLst>
              <a:gd name="adj" fmla="val 17939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dirty="0"/>
              <a:t>Employee competence </a:t>
            </a:r>
            <a:br>
              <a:rPr dirty="0"/>
            </a:br>
            <a:r>
              <a:rPr dirty="0"/>
              <a:t>and satisfaction</a:t>
            </a:r>
          </a:p>
        </p:txBody>
      </p:sp>
      <p:sp>
        <p:nvSpPr>
          <p:cNvPr id="2686" name="Employee selection, training and motivation"/>
          <p:cNvSpPr/>
          <p:nvPr/>
        </p:nvSpPr>
        <p:spPr>
          <a:xfrm>
            <a:off x="3690093" y="4463636"/>
            <a:ext cx="1952599" cy="779818"/>
          </a:xfrm>
          <a:prstGeom prst="roundRect">
            <a:avLst>
              <a:gd name="adj" fmla="val 17939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Employee selection, training and motivation</a:t>
            </a:r>
          </a:p>
        </p:txBody>
      </p:sp>
      <p:sp>
        <p:nvSpPr>
          <p:cNvPr id="2687" name="Arrow"/>
          <p:cNvSpPr/>
          <p:nvPr/>
        </p:nvSpPr>
        <p:spPr>
          <a:xfrm flipH="1">
            <a:off x="5712364" y="5808222"/>
            <a:ext cx="208939" cy="256650"/>
          </a:xfrm>
          <a:prstGeom prst="rightArrow">
            <a:avLst>
              <a:gd name="adj1" fmla="val 32944"/>
              <a:gd name="adj2" fmla="val 42639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88" name="Arrow"/>
          <p:cNvSpPr/>
          <p:nvPr/>
        </p:nvSpPr>
        <p:spPr>
          <a:xfrm flipH="1">
            <a:off x="7933080" y="5808222"/>
            <a:ext cx="208938" cy="260278"/>
          </a:xfrm>
          <a:prstGeom prst="rightArrow">
            <a:avLst>
              <a:gd name="adj1" fmla="val 32944"/>
              <a:gd name="adj2" fmla="val 4957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89" name="Customer  value"/>
          <p:cNvSpPr/>
          <p:nvPr/>
        </p:nvSpPr>
        <p:spPr>
          <a:xfrm>
            <a:off x="8198560" y="5567502"/>
            <a:ext cx="1927200" cy="779818"/>
          </a:xfrm>
          <a:prstGeom prst="roundRect">
            <a:avLst>
              <a:gd name="adj" fmla="val 17939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t>Customer </a:t>
            </a:r>
            <a:br/>
            <a:r>
              <a:t>value</a:t>
            </a:r>
          </a:p>
        </p:txBody>
      </p:sp>
      <p:sp>
        <p:nvSpPr>
          <p:cNvPr id="2690" name="Customer  loyalty"/>
          <p:cNvSpPr/>
          <p:nvPr/>
        </p:nvSpPr>
        <p:spPr>
          <a:xfrm>
            <a:off x="5976077" y="5567502"/>
            <a:ext cx="1901799" cy="779818"/>
          </a:xfrm>
          <a:prstGeom prst="roundRect">
            <a:avLst>
              <a:gd name="adj" fmla="val 17939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t>Customer </a:t>
            </a:r>
            <a:br/>
            <a:r>
              <a:t>loyalty</a:t>
            </a:r>
          </a:p>
        </p:txBody>
      </p:sp>
      <p:sp>
        <p:nvSpPr>
          <p:cNvPr id="2691" name="Company…"/>
          <p:cNvSpPr/>
          <p:nvPr/>
        </p:nvSpPr>
        <p:spPr>
          <a:xfrm>
            <a:off x="3690093" y="5567502"/>
            <a:ext cx="1952599" cy="779818"/>
          </a:xfrm>
          <a:prstGeom prst="roundRect">
            <a:avLst>
              <a:gd name="adj" fmla="val 17939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pPr>
            <a:r>
              <a:t>Company </a:t>
            </a:r>
          </a:p>
          <a:p>
            <a: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pPr>
            <a:r>
              <a:t>profits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94" name="Figure 3. Managing Employee Perform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3. Managing Employee Performance</a:t>
            </a:r>
          </a:p>
        </p:txBody>
      </p:sp>
      <p:grpSp>
        <p:nvGrpSpPr>
          <p:cNvPr id="2729" name="Group"/>
          <p:cNvGrpSpPr/>
          <p:nvPr/>
        </p:nvGrpSpPr>
        <p:grpSpPr>
          <a:xfrm>
            <a:off x="3558869" y="4254113"/>
            <a:ext cx="4451062" cy="3202763"/>
            <a:chOff x="0" y="0"/>
            <a:chExt cx="4451060" cy="3202761"/>
          </a:xfrm>
        </p:grpSpPr>
        <p:sp>
          <p:nvSpPr>
            <p:cNvPr id="2695" name="Oval"/>
            <p:cNvSpPr/>
            <p:nvPr/>
          </p:nvSpPr>
          <p:spPr>
            <a:xfrm>
              <a:off x="20797" y="0"/>
              <a:ext cx="4430264" cy="293089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lgDash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2698" name="Group"/>
            <p:cNvGrpSpPr/>
            <p:nvPr/>
          </p:nvGrpSpPr>
          <p:grpSpPr>
            <a:xfrm>
              <a:off x="0" y="1066850"/>
              <a:ext cx="1453355" cy="728567"/>
              <a:chOff x="0" y="0"/>
              <a:chExt cx="1453354" cy="728565"/>
            </a:xfrm>
          </p:grpSpPr>
          <p:sp>
            <p:nvSpPr>
              <p:cNvPr id="2696" name="Oval"/>
              <p:cNvSpPr/>
              <p:nvPr/>
            </p:nvSpPr>
            <p:spPr>
              <a:xfrm>
                <a:off x="112772" y="0"/>
                <a:ext cx="1276723" cy="728566"/>
              </a:xfrm>
              <a:prstGeom prst="ellipse">
                <a:avLst/>
              </a:prstGeom>
              <a:solidFill>
                <a:srgbClr val="FFD67E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697" name="Recruit"/>
              <p:cNvSpPr txBox="1"/>
              <p:nvPr/>
            </p:nvSpPr>
            <p:spPr>
              <a:xfrm>
                <a:off x="0" y="243702"/>
                <a:ext cx="1453355" cy="242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914400">
                  <a:lnSpc>
                    <a:spcPct val="90000"/>
                  </a:lnSpc>
                  <a:buFont typeface="Century Gothic"/>
                  <a:defRPr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r>
                  <a:t>Recruit</a:t>
                </a:r>
              </a:p>
            </p:txBody>
          </p:sp>
        </p:grpSp>
        <p:sp>
          <p:nvSpPr>
            <p:cNvPr id="2699" name="Arrow"/>
            <p:cNvSpPr/>
            <p:nvPr/>
          </p:nvSpPr>
          <p:spPr>
            <a:xfrm rot="10800000" flipH="1">
              <a:off x="1341485" y="1331821"/>
              <a:ext cx="199417" cy="206169"/>
            </a:xfrm>
            <a:prstGeom prst="rightArrow">
              <a:avLst>
                <a:gd name="adj1" fmla="val 32944"/>
                <a:gd name="adj2" fmla="val 35888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2704" name="Group"/>
            <p:cNvGrpSpPr/>
            <p:nvPr/>
          </p:nvGrpSpPr>
          <p:grpSpPr>
            <a:xfrm>
              <a:off x="2920301" y="1066850"/>
              <a:ext cx="1485662" cy="728567"/>
              <a:chOff x="0" y="0"/>
              <a:chExt cx="1485660" cy="728565"/>
            </a:xfrm>
          </p:grpSpPr>
          <p:grpSp>
            <p:nvGrpSpPr>
              <p:cNvPr id="2702" name="Group"/>
              <p:cNvGrpSpPr/>
              <p:nvPr/>
            </p:nvGrpSpPr>
            <p:grpSpPr>
              <a:xfrm>
                <a:off x="140263" y="0"/>
                <a:ext cx="1345398" cy="728566"/>
                <a:chOff x="0" y="0"/>
                <a:chExt cx="1345397" cy="728565"/>
              </a:xfrm>
            </p:grpSpPr>
            <p:sp>
              <p:nvSpPr>
                <p:cNvPr id="2700" name="Oval"/>
                <p:cNvSpPr/>
                <p:nvPr/>
              </p:nvSpPr>
              <p:spPr>
                <a:xfrm>
                  <a:off x="13138" y="0"/>
                  <a:ext cx="1276724" cy="728566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2701" name="Motivate"/>
                <p:cNvSpPr txBox="1"/>
                <p:nvPr/>
              </p:nvSpPr>
              <p:spPr>
                <a:xfrm>
                  <a:off x="0" y="232165"/>
                  <a:ext cx="1345398" cy="2892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defTabSz="914400">
                    <a:lnSpc>
                      <a:spcPct val="90000"/>
                    </a:lnSpc>
                    <a:buFont typeface="Century Gothic"/>
                    <a:defRPr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r>
                    <a:t>Motivate</a:t>
                  </a:r>
                </a:p>
              </p:txBody>
            </p:sp>
          </p:grpSp>
          <p:sp>
            <p:nvSpPr>
              <p:cNvPr id="2703" name="Arrow"/>
              <p:cNvSpPr/>
              <p:nvPr/>
            </p:nvSpPr>
            <p:spPr>
              <a:xfrm rot="10800000">
                <a:off x="0" y="262958"/>
                <a:ext cx="199417" cy="206169"/>
              </a:xfrm>
              <a:prstGeom prst="rightArrow">
                <a:avLst>
                  <a:gd name="adj1" fmla="val 32944"/>
                  <a:gd name="adj2" fmla="val 35888"/>
                </a:avLst>
              </a:prstGeom>
              <a:solidFill>
                <a:srgbClr val="3D749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2709" name="Group"/>
            <p:cNvGrpSpPr/>
            <p:nvPr/>
          </p:nvGrpSpPr>
          <p:grpSpPr>
            <a:xfrm>
              <a:off x="2305765" y="1774028"/>
              <a:ext cx="1344376" cy="853798"/>
              <a:chOff x="0" y="0"/>
              <a:chExt cx="1344375" cy="853797"/>
            </a:xfrm>
          </p:grpSpPr>
          <p:grpSp>
            <p:nvGrpSpPr>
              <p:cNvPr id="2707" name="Group"/>
              <p:cNvGrpSpPr/>
              <p:nvPr/>
            </p:nvGrpSpPr>
            <p:grpSpPr>
              <a:xfrm>
                <a:off x="0" y="125231"/>
                <a:ext cx="1344376" cy="728567"/>
                <a:chOff x="0" y="0"/>
                <a:chExt cx="1344375" cy="728565"/>
              </a:xfrm>
            </p:grpSpPr>
            <p:sp>
              <p:nvSpPr>
                <p:cNvPr id="2705" name="Oval"/>
                <p:cNvSpPr/>
                <p:nvPr/>
              </p:nvSpPr>
              <p:spPr>
                <a:xfrm>
                  <a:off x="26407" y="0"/>
                  <a:ext cx="1276723" cy="728566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2706" name="Empower"/>
                <p:cNvSpPr txBox="1"/>
                <p:nvPr/>
              </p:nvSpPr>
              <p:spPr>
                <a:xfrm>
                  <a:off x="0" y="245298"/>
                  <a:ext cx="1344376" cy="3440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defTabSz="914400">
                    <a:lnSpc>
                      <a:spcPct val="90000"/>
                    </a:lnSpc>
                    <a:buFont typeface="Century Gothic"/>
                    <a:defRPr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r>
                    <a:t>Empower</a:t>
                  </a:r>
                </a:p>
              </p:txBody>
            </p:sp>
          </p:grpSp>
          <p:sp>
            <p:nvSpPr>
              <p:cNvPr id="2708" name="Arrow"/>
              <p:cNvSpPr/>
              <p:nvPr/>
            </p:nvSpPr>
            <p:spPr>
              <a:xfrm rot="3300000" flipH="1">
                <a:off x="174606" y="37718"/>
                <a:ext cx="199417" cy="206169"/>
              </a:xfrm>
              <a:prstGeom prst="rightArrow">
                <a:avLst>
                  <a:gd name="adj1" fmla="val 32944"/>
                  <a:gd name="adj2" fmla="val 35888"/>
                </a:avLst>
              </a:prstGeom>
              <a:solidFill>
                <a:srgbClr val="3D749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2714" name="Group"/>
            <p:cNvGrpSpPr/>
            <p:nvPr/>
          </p:nvGrpSpPr>
          <p:grpSpPr>
            <a:xfrm>
              <a:off x="892025" y="1773929"/>
              <a:ext cx="1344376" cy="853897"/>
              <a:chOff x="0" y="0"/>
              <a:chExt cx="1344375" cy="853895"/>
            </a:xfrm>
          </p:grpSpPr>
          <p:grpSp>
            <p:nvGrpSpPr>
              <p:cNvPr id="2712" name="Group"/>
              <p:cNvGrpSpPr/>
              <p:nvPr/>
            </p:nvGrpSpPr>
            <p:grpSpPr>
              <a:xfrm>
                <a:off x="0" y="125330"/>
                <a:ext cx="1344376" cy="728566"/>
                <a:chOff x="0" y="0"/>
                <a:chExt cx="1344375" cy="728565"/>
              </a:xfrm>
            </p:grpSpPr>
            <p:sp>
              <p:nvSpPr>
                <p:cNvPr id="2710" name="Oval"/>
                <p:cNvSpPr/>
                <p:nvPr/>
              </p:nvSpPr>
              <p:spPr>
                <a:xfrm>
                  <a:off x="26406" y="0"/>
                  <a:ext cx="1276723" cy="728566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2711" name="Control"/>
                <p:cNvSpPr txBox="1"/>
                <p:nvPr/>
              </p:nvSpPr>
              <p:spPr>
                <a:xfrm>
                  <a:off x="0" y="245297"/>
                  <a:ext cx="1344376" cy="3440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defTabSz="914400">
                    <a:lnSpc>
                      <a:spcPct val="90000"/>
                    </a:lnSpc>
                    <a:buFont typeface="Century Gothic"/>
                    <a:defRPr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r>
                    <a:t>Control</a:t>
                  </a:r>
                </a:p>
              </p:txBody>
            </p:sp>
          </p:grpSp>
          <p:sp>
            <p:nvSpPr>
              <p:cNvPr id="2713" name="Arrow"/>
              <p:cNvSpPr/>
              <p:nvPr/>
            </p:nvSpPr>
            <p:spPr>
              <a:xfrm rot="18240000">
                <a:off x="946833" y="37221"/>
                <a:ext cx="199418" cy="206169"/>
              </a:xfrm>
              <a:prstGeom prst="rightArrow">
                <a:avLst>
                  <a:gd name="adj1" fmla="val 32944"/>
                  <a:gd name="adj2" fmla="val 35888"/>
                </a:avLst>
              </a:prstGeom>
              <a:solidFill>
                <a:srgbClr val="3D749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2719" name="Group"/>
            <p:cNvGrpSpPr/>
            <p:nvPr/>
          </p:nvGrpSpPr>
          <p:grpSpPr>
            <a:xfrm>
              <a:off x="904124" y="258872"/>
              <a:ext cx="1344376" cy="845878"/>
              <a:chOff x="0" y="0"/>
              <a:chExt cx="1344375" cy="845877"/>
            </a:xfrm>
          </p:grpSpPr>
          <p:grpSp>
            <p:nvGrpSpPr>
              <p:cNvPr id="2717" name="Group"/>
              <p:cNvGrpSpPr/>
              <p:nvPr/>
            </p:nvGrpSpPr>
            <p:grpSpPr>
              <a:xfrm>
                <a:off x="0" y="0"/>
                <a:ext cx="1344376" cy="728566"/>
                <a:chOff x="0" y="0"/>
                <a:chExt cx="1344375" cy="728565"/>
              </a:xfrm>
            </p:grpSpPr>
            <p:sp>
              <p:nvSpPr>
                <p:cNvPr id="2715" name="Oval"/>
                <p:cNvSpPr/>
                <p:nvPr/>
              </p:nvSpPr>
              <p:spPr>
                <a:xfrm>
                  <a:off x="14306" y="0"/>
                  <a:ext cx="1276724" cy="728566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2716" name="Train"/>
                <p:cNvSpPr txBox="1"/>
                <p:nvPr/>
              </p:nvSpPr>
              <p:spPr>
                <a:xfrm>
                  <a:off x="0" y="227701"/>
                  <a:ext cx="1344376" cy="3440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defTabSz="914400">
                    <a:lnSpc>
                      <a:spcPct val="90000"/>
                    </a:lnSpc>
                    <a:buFont typeface="Century Gothic"/>
                    <a:defRPr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r>
                    <a:t>Train</a:t>
                  </a:r>
                </a:p>
              </p:txBody>
            </p:sp>
          </p:grpSp>
          <p:sp>
            <p:nvSpPr>
              <p:cNvPr id="2718" name="Arrow"/>
              <p:cNvSpPr/>
              <p:nvPr/>
            </p:nvSpPr>
            <p:spPr>
              <a:xfrm rot="3300000">
                <a:off x="935706" y="601990"/>
                <a:ext cx="199417" cy="206169"/>
              </a:xfrm>
              <a:prstGeom prst="rightArrow">
                <a:avLst>
                  <a:gd name="adj1" fmla="val 32944"/>
                  <a:gd name="adj2" fmla="val 35888"/>
                </a:avLst>
              </a:prstGeom>
              <a:solidFill>
                <a:srgbClr val="3D749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2724" name="Group"/>
            <p:cNvGrpSpPr/>
            <p:nvPr/>
          </p:nvGrpSpPr>
          <p:grpSpPr>
            <a:xfrm>
              <a:off x="2317865" y="271087"/>
              <a:ext cx="1344376" cy="833171"/>
              <a:chOff x="0" y="0"/>
              <a:chExt cx="1344375" cy="833169"/>
            </a:xfrm>
          </p:grpSpPr>
          <p:grpSp>
            <p:nvGrpSpPr>
              <p:cNvPr id="2722" name="Group"/>
              <p:cNvGrpSpPr/>
              <p:nvPr/>
            </p:nvGrpSpPr>
            <p:grpSpPr>
              <a:xfrm>
                <a:off x="0" y="0"/>
                <a:ext cx="1344376" cy="728566"/>
                <a:chOff x="0" y="0"/>
                <a:chExt cx="1344375" cy="728565"/>
              </a:xfrm>
            </p:grpSpPr>
            <p:sp>
              <p:nvSpPr>
                <p:cNvPr id="2720" name="Oval"/>
                <p:cNvSpPr/>
                <p:nvPr/>
              </p:nvSpPr>
              <p:spPr>
                <a:xfrm>
                  <a:off x="14306" y="0"/>
                  <a:ext cx="1276724" cy="728566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2721" name="Inform"/>
                <p:cNvSpPr txBox="1"/>
                <p:nvPr/>
              </p:nvSpPr>
              <p:spPr>
                <a:xfrm>
                  <a:off x="0" y="227701"/>
                  <a:ext cx="1344376" cy="3440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defTabSz="914400">
                    <a:lnSpc>
                      <a:spcPct val="90000"/>
                    </a:lnSpc>
                    <a:buFont typeface="Century Gothic"/>
                    <a:defRPr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r>
                    <a:t>Inform</a:t>
                  </a:r>
                </a:p>
              </p:txBody>
            </p:sp>
          </p:grpSp>
          <p:sp>
            <p:nvSpPr>
              <p:cNvPr id="2723" name="Arrow"/>
              <p:cNvSpPr/>
              <p:nvPr/>
            </p:nvSpPr>
            <p:spPr>
              <a:xfrm rot="18240000" flipH="1">
                <a:off x="155197" y="589780"/>
                <a:ext cx="199417" cy="206169"/>
              </a:xfrm>
              <a:prstGeom prst="rightArrow">
                <a:avLst>
                  <a:gd name="adj1" fmla="val 32944"/>
                  <a:gd name="adj2" fmla="val 35888"/>
                </a:avLst>
              </a:prstGeom>
              <a:solidFill>
                <a:srgbClr val="3D749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2725" name="Company culture"/>
            <p:cNvSpPr/>
            <p:nvPr/>
          </p:nvSpPr>
          <p:spPr>
            <a:xfrm>
              <a:off x="1647283" y="2711289"/>
              <a:ext cx="1187247" cy="4914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Company culture</a:t>
              </a:r>
            </a:p>
          </p:txBody>
        </p:sp>
        <p:grpSp>
          <p:nvGrpSpPr>
            <p:cNvPr id="2728" name="Group"/>
            <p:cNvGrpSpPr/>
            <p:nvPr/>
          </p:nvGrpSpPr>
          <p:grpSpPr>
            <a:xfrm>
              <a:off x="1571978" y="1075341"/>
              <a:ext cx="1345398" cy="728567"/>
              <a:chOff x="-12700" y="0"/>
              <a:chExt cx="1345397" cy="728565"/>
            </a:xfrm>
          </p:grpSpPr>
          <p:sp>
            <p:nvSpPr>
              <p:cNvPr id="2726" name="Oval"/>
              <p:cNvSpPr/>
              <p:nvPr/>
            </p:nvSpPr>
            <p:spPr>
              <a:xfrm>
                <a:off x="13138" y="0"/>
                <a:ext cx="1276724" cy="728566"/>
              </a:xfrm>
              <a:prstGeom prst="ellipse">
                <a:avLst/>
              </a:pr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727" name="Service delivery"/>
              <p:cNvSpPr txBox="1"/>
              <p:nvPr/>
            </p:nvSpPr>
            <p:spPr>
              <a:xfrm>
                <a:off x="-12701" y="117865"/>
                <a:ext cx="1345399" cy="4987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914400">
                  <a:lnSpc>
                    <a:spcPct val="90000"/>
                  </a:lnSpc>
                  <a:buFont typeface="Century Gothic"/>
                  <a:defRPr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r>
                  <a:rPr dirty="0"/>
                  <a:t>Service delivery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34" name="Figure 4. Building a Service-Oriented Company Cul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4. Building a Service-Oriented Company Culture</a:t>
            </a:r>
          </a:p>
        </p:txBody>
      </p:sp>
      <p:sp>
        <p:nvSpPr>
          <p:cNvPr id="2735" name="Company policies"/>
          <p:cNvSpPr/>
          <p:nvPr/>
        </p:nvSpPr>
        <p:spPr>
          <a:xfrm>
            <a:off x="5081564" y="3844261"/>
            <a:ext cx="2316056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Company policies</a:t>
            </a:r>
          </a:p>
        </p:txBody>
      </p:sp>
      <p:sp>
        <p:nvSpPr>
          <p:cNvPr id="2736" name="Employee selection"/>
          <p:cNvSpPr/>
          <p:nvPr/>
        </p:nvSpPr>
        <p:spPr>
          <a:xfrm>
            <a:off x="5081564" y="4377285"/>
            <a:ext cx="2316056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Employee selection</a:t>
            </a:r>
          </a:p>
        </p:txBody>
      </p:sp>
      <p:sp>
        <p:nvSpPr>
          <p:cNvPr id="2737" name="Management beliefs"/>
          <p:cNvSpPr/>
          <p:nvPr/>
        </p:nvSpPr>
        <p:spPr>
          <a:xfrm>
            <a:off x="5081564" y="3311237"/>
            <a:ext cx="2316056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Management beliefs</a:t>
            </a:r>
          </a:p>
        </p:txBody>
      </p:sp>
      <p:sp>
        <p:nvSpPr>
          <p:cNvPr id="2738" name="Arrow"/>
          <p:cNvSpPr/>
          <p:nvPr/>
        </p:nvSpPr>
        <p:spPr>
          <a:xfrm rot="16200000" flipH="1">
            <a:off x="6169518" y="3617129"/>
            <a:ext cx="140148" cy="234382"/>
          </a:xfrm>
          <a:prstGeom prst="rightArrow">
            <a:avLst>
              <a:gd name="adj1" fmla="val 32944"/>
              <a:gd name="adj2" fmla="val 46858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39" name="Norms of behavior"/>
          <p:cNvSpPr/>
          <p:nvPr/>
        </p:nvSpPr>
        <p:spPr>
          <a:xfrm>
            <a:off x="5081564" y="4910308"/>
            <a:ext cx="2316056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Norms of behavior</a:t>
            </a:r>
          </a:p>
        </p:txBody>
      </p:sp>
      <p:sp>
        <p:nvSpPr>
          <p:cNvPr id="2740" name="Teamwork"/>
          <p:cNvSpPr/>
          <p:nvPr/>
        </p:nvSpPr>
        <p:spPr>
          <a:xfrm>
            <a:off x="5081564" y="5443332"/>
            <a:ext cx="2316056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Teamwork </a:t>
            </a:r>
          </a:p>
        </p:txBody>
      </p:sp>
      <p:sp>
        <p:nvSpPr>
          <p:cNvPr id="2741" name="Service quality"/>
          <p:cNvSpPr/>
          <p:nvPr/>
        </p:nvSpPr>
        <p:spPr>
          <a:xfrm>
            <a:off x="5081564" y="5976355"/>
            <a:ext cx="2316056" cy="313607"/>
          </a:xfrm>
          <a:prstGeom prst="roundRect">
            <a:avLst>
              <a:gd name="adj" fmla="val 47541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Service quality</a:t>
            </a:r>
          </a:p>
        </p:txBody>
      </p:sp>
      <p:sp>
        <p:nvSpPr>
          <p:cNvPr id="2742" name="Arrow"/>
          <p:cNvSpPr/>
          <p:nvPr/>
        </p:nvSpPr>
        <p:spPr>
          <a:xfrm rot="16200000" flipH="1">
            <a:off x="6169517" y="4150153"/>
            <a:ext cx="140149" cy="234382"/>
          </a:xfrm>
          <a:prstGeom prst="rightArrow">
            <a:avLst>
              <a:gd name="adj1" fmla="val 32944"/>
              <a:gd name="adj2" fmla="val 46858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43" name="Arrow"/>
          <p:cNvSpPr/>
          <p:nvPr/>
        </p:nvSpPr>
        <p:spPr>
          <a:xfrm rot="16200000" flipH="1">
            <a:off x="6169517" y="4683176"/>
            <a:ext cx="140149" cy="234383"/>
          </a:xfrm>
          <a:prstGeom prst="rightArrow">
            <a:avLst>
              <a:gd name="adj1" fmla="val 32944"/>
              <a:gd name="adj2" fmla="val 46858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44" name="Arrow"/>
          <p:cNvSpPr/>
          <p:nvPr/>
        </p:nvSpPr>
        <p:spPr>
          <a:xfrm rot="16200000" flipH="1">
            <a:off x="6169517" y="5216200"/>
            <a:ext cx="140149" cy="234382"/>
          </a:xfrm>
          <a:prstGeom prst="rightArrow">
            <a:avLst>
              <a:gd name="adj1" fmla="val 32944"/>
              <a:gd name="adj2" fmla="val 46858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45" name="Arrow"/>
          <p:cNvSpPr/>
          <p:nvPr/>
        </p:nvSpPr>
        <p:spPr>
          <a:xfrm rot="16200000" flipH="1">
            <a:off x="6169517" y="5749224"/>
            <a:ext cx="140149" cy="234382"/>
          </a:xfrm>
          <a:prstGeom prst="rightArrow">
            <a:avLst>
              <a:gd name="adj1" fmla="val 32944"/>
              <a:gd name="adj2" fmla="val 46858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Line"/>
          <p:cNvSpPr/>
          <p:nvPr/>
        </p:nvSpPr>
        <p:spPr>
          <a:xfrm flipV="1">
            <a:off x="5579884" y="5756623"/>
            <a:ext cx="400658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4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49" name="Figure 5. Customer Reaction to Service Failu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5. Customer Reaction to Service Failures</a:t>
            </a:r>
          </a:p>
        </p:txBody>
      </p:sp>
      <p:sp>
        <p:nvSpPr>
          <p:cNvPr id="2750" name="Stay less loyal"/>
          <p:cNvSpPr txBox="1"/>
          <p:nvPr/>
        </p:nvSpPr>
        <p:spPr>
          <a:xfrm>
            <a:off x="7927629" y="5005387"/>
            <a:ext cx="127032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Stay less loyal</a:t>
            </a:r>
          </a:p>
        </p:txBody>
      </p:sp>
      <p:sp>
        <p:nvSpPr>
          <p:cNvPr id="2751" name="Stay disloyal or leave quietly"/>
          <p:cNvSpPr txBox="1"/>
          <p:nvPr/>
        </p:nvSpPr>
        <p:spPr>
          <a:xfrm>
            <a:off x="7927629" y="5476164"/>
            <a:ext cx="160503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Stay disloyal or leave quietly </a:t>
            </a:r>
          </a:p>
        </p:txBody>
      </p:sp>
      <p:sp>
        <p:nvSpPr>
          <p:cNvPr id="2752" name="Stay and disparage or…"/>
          <p:cNvSpPr txBox="1"/>
          <p:nvPr/>
        </p:nvSpPr>
        <p:spPr>
          <a:xfrm>
            <a:off x="7927629" y="6026421"/>
            <a:ext cx="231258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Stay and disparage or </a:t>
            </a:r>
          </a:p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leave and disparage </a:t>
            </a:r>
          </a:p>
        </p:txBody>
      </p:sp>
      <p:sp>
        <p:nvSpPr>
          <p:cNvPr id="2753" name="Stay loyal and endorse"/>
          <p:cNvSpPr txBox="1"/>
          <p:nvPr/>
        </p:nvSpPr>
        <p:spPr>
          <a:xfrm>
            <a:off x="7927629" y="3863331"/>
            <a:ext cx="143435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Stay loyal and endorse </a:t>
            </a:r>
          </a:p>
        </p:txBody>
      </p:sp>
      <p:grpSp>
        <p:nvGrpSpPr>
          <p:cNvPr id="2756" name="Group"/>
          <p:cNvGrpSpPr/>
          <p:nvPr/>
        </p:nvGrpSpPr>
        <p:grpSpPr>
          <a:xfrm>
            <a:off x="6306877" y="6602074"/>
            <a:ext cx="1229746" cy="656322"/>
            <a:chOff x="0" y="0"/>
            <a:chExt cx="1229745" cy="656321"/>
          </a:xfrm>
        </p:grpSpPr>
        <p:sp>
          <p:nvSpPr>
            <p:cNvPr id="2754" name="Customer experience"/>
            <p:cNvSpPr txBox="1"/>
            <p:nvPr/>
          </p:nvSpPr>
          <p:spPr>
            <a:xfrm>
              <a:off x="0" y="122921"/>
              <a:ext cx="1229746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0">
                  <a:latin typeface="+mn-lt"/>
                  <a:ea typeface="+mn-ea"/>
                  <a:cs typeface="+mn-cs"/>
                  <a:sym typeface="Century Gothic"/>
                </a:rPr>
                <a:t>Customer experience</a:t>
              </a:r>
            </a:p>
          </p:txBody>
        </p:sp>
        <p:sp>
          <p:nvSpPr>
            <p:cNvPr id="2755" name="Arrow"/>
            <p:cNvSpPr/>
            <p:nvPr/>
          </p:nvSpPr>
          <p:spPr>
            <a:xfrm rot="16200000">
              <a:off x="542045" y="-33993"/>
              <a:ext cx="127449" cy="195433"/>
            </a:xfrm>
            <a:prstGeom prst="rightArrow">
              <a:avLst>
                <a:gd name="adj1" fmla="val 32944"/>
                <a:gd name="adj2" fmla="val 44920"/>
              </a:avLst>
            </a:prstGeom>
            <a:solidFill>
              <a:srgbClr val="3D749D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759" name="Group"/>
          <p:cNvGrpSpPr/>
          <p:nvPr/>
        </p:nvGrpSpPr>
        <p:grpSpPr>
          <a:xfrm>
            <a:off x="8039077" y="6610725"/>
            <a:ext cx="1229746" cy="647671"/>
            <a:chOff x="0" y="0"/>
            <a:chExt cx="1229745" cy="647670"/>
          </a:xfrm>
        </p:grpSpPr>
        <p:sp>
          <p:nvSpPr>
            <p:cNvPr id="2757" name="Customer behavior"/>
            <p:cNvSpPr txBox="1"/>
            <p:nvPr/>
          </p:nvSpPr>
          <p:spPr>
            <a:xfrm>
              <a:off x="0" y="114270"/>
              <a:ext cx="1229746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0">
                  <a:latin typeface="+mn-lt"/>
                  <a:ea typeface="+mn-ea"/>
                  <a:cs typeface="+mn-cs"/>
                  <a:sym typeface="Century Gothic"/>
                </a:rPr>
                <a:t>Customer behavior</a:t>
              </a:r>
            </a:p>
          </p:txBody>
        </p:sp>
        <p:sp>
          <p:nvSpPr>
            <p:cNvPr id="2758" name="Arrow"/>
            <p:cNvSpPr/>
            <p:nvPr/>
          </p:nvSpPr>
          <p:spPr>
            <a:xfrm rot="16200000">
              <a:off x="531674" y="-33993"/>
              <a:ext cx="127448" cy="195433"/>
            </a:xfrm>
            <a:prstGeom prst="rightArrow">
              <a:avLst>
                <a:gd name="adj1" fmla="val 32944"/>
                <a:gd name="adj2" fmla="val 44920"/>
              </a:avLst>
            </a:prstGeom>
            <a:solidFill>
              <a:srgbClr val="3D749D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762" name="Group"/>
          <p:cNvGrpSpPr/>
          <p:nvPr/>
        </p:nvGrpSpPr>
        <p:grpSpPr>
          <a:xfrm>
            <a:off x="4464001" y="6610725"/>
            <a:ext cx="1229747" cy="647671"/>
            <a:chOff x="0" y="0"/>
            <a:chExt cx="1229745" cy="647670"/>
          </a:xfrm>
        </p:grpSpPr>
        <p:sp>
          <p:nvSpPr>
            <p:cNvPr id="2760" name="Company action"/>
            <p:cNvSpPr txBox="1"/>
            <p:nvPr/>
          </p:nvSpPr>
          <p:spPr>
            <a:xfrm>
              <a:off x="0" y="114270"/>
              <a:ext cx="1229746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0">
                  <a:latin typeface="+mn-lt"/>
                  <a:ea typeface="+mn-ea"/>
                  <a:cs typeface="+mn-cs"/>
                  <a:sym typeface="Century Gothic"/>
                </a:rPr>
                <a:t>Company action</a:t>
              </a:r>
            </a:p>
          </p:txBody>
        </p:sp>
        <p:sp>
          <p:nvSpPr>
            <p:cNvPr id="2761" name="Arrow"/>
            <p:cNvSpPr/>
            <p:nvPr/>
          </p:nvSpPr>
          <p:spPr>
            <a:xfrm rot="16200000">
              <a:off x="575191" y="-33993"/>
              <a:ext cx="127448" cy="195433"/>
            </a:xfrm>
            <a:prstGeom prst="rightArrow">
              <a:avLst>
                <a:gd name="adj1" fmla="val 32944"/>
                <a:gd name="adj2" fmla="val 44920"/>
              </a:avLst>
            </a:prstGeom>
            <a:solidFill>
              <a:srgbClr val="3D749D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765" name="Group"/>
          <p:cNvGrpSpPr/>
          <p:nvPr/>
        </p:nvGrpSpPr>
        <p:grpSpPr>
          <a:xfrm>
            <a:off x="3971252" y="4360662"/>
            <a:ext cx="476357" cy="1344874"/>
            <a:chOff x="118687" y="0"/>
            <a:chExt cx="476355" cy="1344872"/>
          </a:xfrm>
        </p:grpSpPr>
        <p:sp>
          <p:nvSpPr>
            <p:cNvPr id="2763" name="Line"/>
            <p:cNvSpPr/>
            <p:nvPr/>
          </p:nvSpPr>
          <p:spPr>
            <a:xfrm>
              <a:off x="120140" y="674745"/>
              <a:ext cx="474904" cy="67012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64" name="Line"/>
            <p:cNvSpPr/>
            <p:nvPr/>
          </p:nvSpPr>
          <p:spPr>
            <a:xfrm flipV="1">
              <a:off x="118687" y="0"/>
              <a:ext cx="476037" cy="6779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766" name="Resolve"/>
          <p:cNvSpPr/>
          <p:nvPr/>
        </p:nvSpPr>
        <p:spPr>
          <a:xfrm>
            <a:off x="4481974" y="4093130"/>
            <a:ext cx="1193801" cy="558801"/>
          </a:xfrm>
          <a:prstGeom prst="roundRect">
            <a:avLst>
              <a:gd name="adj" fmla="val 2668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Resolve</a:t>
            </a:r>
          </a:p>
        </p:txBody>
      </p:sp>
      <p:sp>
        <p:nvSpPr>
          <p:cNvPr id="2767" name="Ignore"/>
          <p:cNvSpPr/>
          <p:nvPr/>
        </p:nvSpPr>
        <p:spPr>
          <a:xfrm>
            <a:off x="4469844" y="5438117"/>
            <a:ext cx="1192661" cy="561976"/>
          </a:xfrm>
          <a:prstGeom prst="roundRect">
            <a:avLst>
              <a:gd name="adj" fmla="val 26530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Ignore</a:t>
            </a:r>
          </a:p>
        </p:txBody>
      </p:sp>
      <p:sp>
        <p:nvSpPr>
          <p:cNvPr id="2768" name="Service failure"/>
          <p:cNvSpPr/>
          <p:nvPr/>
        </p:nvSpPr>
        <p:spPr>
          <a:xfrm>
            <a:off x="2769346" y="4742542"/>
            <a:ext cx="1192660" cy="561976"/>
          </a:xfrm>
          <a:prstGeom prst="roundRect">
            <a:avLst>
              <a:gd name="adj" fmla="val 2653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rPr dirty="0"/>
              <a:t>Service failure</a:t>
            </a:r>
          </a:p>
        </p:txBody>
      </p:sp>
      <p:grpSp>
        <p:nvGrpSpPr>
          <p:cNvPr id="2771" name="Group"/>
          <p:cNvGrpSpPr/>
          <p:nvPr/>
        </p:nvGrpSpPr>
        <p:grpSpPr>
          <a:xfrm>
            <a:off x="5657174" y="5323202"/>
            <a:ext cx="325484" cy="858031"/>
            <a:chOff x="12486" y="0"/>
            <a:chExt cx="325483" cy="858029"/>
          </a:xfrm>
        </p:grpSpPr>
        <p:sp>
          <p:nvSpPr>
            <p:cNvPr id="2769" name="Line"/>
            <p:cNvSpPr/>
            <p:nvPr/>
          </p:nvSpPr>
          <p:spPr>
            <a:xfrm>
              <a:off x="12486" y="424724"/>
              <a:ext cx="322061" cy="43330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70" name="Line"/>
            <p:cNvSpPr/>
            <p:nvPr/>
          </p:nvSpPr>
          <p:spPr>
            <a:xfrm flipV="1">
              <a:off x="15972" y="0"/>
              <a:ext cx="321998" cy="42963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772" name="Dissatisfaction"/>
          <p:cNvSpPr/>
          <p:nvPr/>
        </p:nvSpPr>
        <p:spPr>
          <a:xfrm>
            <a:off x="6020137" y="5618122"/>
            <a:ext cx="1671708" cy="320219"/>
          </a:xfrm>
          <a:prstGeom prst="roundRect">
            <a:avLst>
              <a:gd name="adj" fmla="val 46560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Dissatisfaction</a:t>
            </a:r>
          </a:p>
        </p:txBody>
      </p:sp>
      <p:sp>
        <p:nvSpPr>
          <p:cNvPr id="2773" name="Anger"/>
          <p:cNvSpPr/>
          <p:nvPr/>
        </p:nvSpPr>
        <p:spPr>
          <a:xfrm>
            <a:off x="6020137" y="6129148"/>
            <a:ext cx="1671708" cy="320219"/>
          </a:xfrm>
          <a:prstGeom prst="roundRect">
            <a:avLst>
              <a:gd name="adj" fmla="val 46560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rPr dirty="0"/>
              <a:t>Anger</a:t>
            </a:r>
          </a:p>
        </p:txBody>
      </p:sp>
      <p:sp>
        <p:nvSpPr>
          <p:cNvPr id="2774" name="Acquiescence"/>
          <p:cNvSpPr/>
          <p:nvPr/>
        </p:nvSpPr>
        <p:spPr>
          <a:xfrm>
            <a:off x="6020137" y="5107095"/>
            <a:ext cx="1671708" cy="320219"/>
          </a:xfrm>
          <a:prstGeom prst="roundRect">
            <a:avLst>
              <a:gd name="adj" fmla="val 46560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Acquiescence</a:t>
            </a:r>
          </a:p>
        </p:txBody>
      </p:sp>
      <p:sp>
        <p:nvSpPr>
          <p:cNvPr id="2775" name="Delight"/>
          <p:cNvSpPr/>
          <p:nvPr/>
        </p:nvSpPr>
        <p:spPr>
          <a:xfrm>
            <a:off x="6020137" y="3965408"/>
            <a:ext cx="1671708" cy="320219"/>
          </a:xfrm>
          <a:prstGeom prst="roundRect">
            <a:avLst>
              <a:gd name="adj" fmla="val 46560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Delight</a:t>
            </a:r>
          </a:p>
        </p:txBody>
      </p:sp>
      <p:sp>
        <p:nvSpPr>
          <p:cNvPr id="2776" name="Triangle"/>
          <p:cNvSpPr/>
          <p:nvPr/>
        </p:nvSpPr>
        <p:spPr>
          <a:xfrm rot="13500000">
            <a:off x="7754467" y="5712173"/>
            <a:ext cx="88901" cy="8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777" name="Triangle"/>
          <p:cNvSpPr/>
          <p:nvPr/>
        </p:nvSpPr>
        <p:spPr>
          <a:xfrm rot="13500000">
            <a:off x="7754467" y="6252741"/>
            <a:ext cx="88901" cy="8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778" name="Triangle"/>
          <p:cNvSpPr/>
          <p:nvPr/>
        </p:nvSpPr>
        <p:spPr>
          <a:xfrm rot="13500000">
            <a:off x="7754467" y="5216417"/>
            <a:ext cx="88901" cy="8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779" name="Triangle"/>
          <p:cNvSpPr/>
          <p:nvPr/>
        </p:nvSpPr>
        <p:spPr>
          <a:xfrm rot="13500000">
            <a:off x="7754467" y="4094841"/>
            <a:ext cx="88901" cy="8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780" name="Stay loyal"/>
          <p:cNvSpPr txBox="1"/>
          <p:nvPr/>
        </p:nvSpPr>
        <p:spPr>
          <a:xfrm>
            <a:off x="7927629" y="4475180"/>
            <a:ext cx="1270323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Stay loyal</a:t>
            </a:r>
          </a:p>
        </p:txBody>
      </p:sp>
      <p:sp>
        <p:nvSpPr>
          <p:cNvPr id="2781" name="Satisfaction"/>
          <p:cNvSpPr/>
          <p:nvPr/>
        </p:nvSpPr>
        <p:spPr>
          <a:xfrm>
            <a:off x="6020137" y="4479578"/>
            <a:ext cx="1671708" cy="320219"/>
          </a:xfrm>
          <a:prstGeom prst="roundRect">
            <a:avLst>
              <a:gd name="adj" fmla="val 46560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rPr dirty="0"/>
              <a:t>Satisfaction</a:t>
            </a:r>
          </a:p>
        </p:txBody>
      </p:sp>
      <p:sp>
        <p:nvSpPr>
          <p:cNvPr id="2782" name="Triangle"/>
          <p:cNvSpPr/>
          <p:nvPr/>
        </p:nvSpPr>
        <p:spPr>
          <a:xfrm rot="13500000">
            <a:off x="7754467" y="4584610"/>
            <a:ext cx="88901" cy="8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2785" name="Group"/>
          <p:cNvGrpSpPr/>
          <p:nvPr/>
        </p:nvGrpSpPr>
        <p:grpSpPr>
          <a:xfrm>
            <a:off x="5659414" y="4101874"/>
            <a:ext cx="325402" cy="571561"/>
            <a:chOff x="7719" y="0"/>
            <a:chExt cx="325400" cy="571559"/>
          </a:xfrm>
        </p:grpSpPr>
        <p:sp>
          <p:nvSpPr>
            <p:cNvPr id="2783" name="Line"/>
            <p:cNvSpPr/>
            <p:nvPr/>
          </p:nvSpPr>
          <p:spPr>
            <a:xfrm>
              <a:off x="7719" y="282921"/>
              <a:ext cx="321980" cy="28863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84" name="Line"/>
            <p:cNvSpPr/>
            <p:nvPr/>
          </p:nvSpPr>
          <p:spPr>
            <a:xfrm flipV="1">
              <a:off x="11205" y="-1"/>
              <a:ext cx="321916" cy="28619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88" name="Figure 6. The Gap Model of Service Qua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6. The Gap Model of Service Quality</a:t>
            </a:r>
          </a:p>
        </p:txBody>
      </p:sp>
      <p:sp>
        <p:nvSpPr>
          <p:cNvPr id="2789" name="Line"/>
          <p:cNvSpPr/>
          <p:nvPr/>
        </p:nvSpPr>
        <p:spPr>
          <a:xfrm>
            <a:off x="3958359" y="4625082"/>
            <a:ext cx="5785040" cy="3"/>
          </a:xfrm>
          <a:prstGeom prst="line">
            <a:avLst/>
          </a:prstGeom>
          <a:ln w="31750">
            <a:solidFill>
              <a:srgbClr val="000000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90" name="Management beliefs"/>
          <p:cNvSpPr/>
          <p:nvPr/>
        </p:nvSpPr>
        <p:spPr>
          <a:xfrm>
            <a:off x="5521100" y="2480398"/>
            <a:ext cx="2362201" cy="320219"/>
          </a:xfrm>
          <a:prstGeom prst="roundRect">
            <a:avLst>
              <a:gd name="adj" fmla="val 46560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Management beliefs</a:t>
            </a:r>
          </a:p>
        </p:txBody>
      </p:sp>
      <p:sp>
        <p:nvSpPr>
          <p:cNvPr id="2791" name="Arrow"/>
          <p:cNvSpPr/>
          <p:nvPr/>
        </p:nvSpPr>
        <p:spPr>
          <a:xfrm rot="16200000" flipH="1">
            <a:off x="6545109" y="2904648"/>
            <a:ext cx="314183" cy="234382"/>
          </a:xfrm>
          <a:prstGeom prst="rightArrow">
            <a:avLst>
              <a:gd name="adj1" fmla="val 32944"/>
              <a:gd name="adj2" fmla="val 29294"/>
            </a:avLst>
          </a:prstGeom>
          <a:solidFill>
            <a:srgbClr val="3D749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92" name="Service design"/>
          <p:cNvSpPr/>
          <p:nvPr/>
        </p:nvSpPr>
        <p:spPr>
          <a:xfrm>
            <a:off x="5521100" y="3232267"/>
            <a:ext cx="2362201" cy="320219"/>
          </a:xfrm>
          <a:prstGeom prst="roundRect">
            <a:avLst>
              <a:gd name="adj" fmla="val 46560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Service design</a:t>
            </a:r>
          </a:p>
        </p:txBody>
      </p:sp>
      <p:sp>
        <p:nvSpPr>
          <p:cNvPr id="2793" name="Service delivery"/>
          <p:cNvSpPr/>
          <p:nvPr/>
        </p:nvSpPr>
        <p:spPr>
          <a:xfrm>
            <a:off x="5521100" y="3984136"/>
            <a:ext cx="2362201" cy="320219"/>
          </a:xfrm>
          <a:prstGeom prst="roundRect">
            <a:avLst>
              <a:gd name="adj" fmla="val 46560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Service delivery</a:t>
            </a:r>
          </a:p>
        </p:txBody>
      </p:sp>
      <p:sp>
        <p:nvSpPr>
          <p:cNvPr id="2794" name="Perceived service"/>
          <p:cNvSpPr/>
          <p:nvPr/>
        </p:nvSpPr>
        <p:spPr>
          <a:xfrm>
            <a:off x="5521100" y="4913804"/>
            <a:ext cx="2362201" cy="320219"/>
          </a:xfrm>
          <a:prstGeom prst="roundRect">
            <a:avLst>
              <a:gd name="adj" fmla="val 4656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Perceived service</a:t>
            </a:r>
          </a:p>
        </p:txBody>
      </p:sp>
      <p:sp>
        <p:nvSpPr>
          <p:cNvPr id="2795" name="Expected service"/>
          <p:cNvSpPr/>
          <p:nvPr/>
        </p:nvSpPr>
        <p:spPr>
          <a:xfrm>
            <a:off x="5521100" y="5665673"/>
            <a:ext cx="2362201" cy="320219"/>
          </a:xfrm>
          <a:prstGeom prst="roundRect">
            <a:avLst>
              <a:gd name="adj" fmla="val 4656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Expected service</a:t>
            </a:r>
          </a:p>
        </p:txBody>
      </p:sp>
      <p:sp>
        <p:nvSpPr>
          <p:cNvPr id="2796" name="Arrow"/>
          <p:cNvSpPr/>
          <p:nvPr/>
        </p:nvSpPr>
        <p:spPr>
          <a:xfrm rot="16200000" flipH="1">
            <a:off x="6545109" y="3657217"/>
            <a:ext cx="314183" cy="234383"/>
          </a:xfrm>
          <a:prstGeom prst="rightArrow">
            <a:avLst>
              <a:gd name="adj1" fmla="val 32944"/>
              <a:gd name="adj2" fmla="val 29294"/>
            </a:avLst>
          </a:prstGeom>
          <a:solidFill>
            <a:srgbClr val="3D749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97" name="Arrow"/>
          <p:cNvSpPr/>
          <p:nvPr/>
        </p:nvSpPr>
        <p:spPr>
          <a:xfrm rot="16200000" flipH="1">
            <a:off x="6462559" y="4488885"/>
            <a:ext cx="479283" cy="234382"/>
          </a:xfrm>
          <a:prstGeom prst="rightArrow">
            <a:avLst>
              <a:gd name="adj1" fmla="val 32944"/>
              <a:gd name="adj2" fmla="val 29294"/>
            </a:avLst>
          </a:prstGeom>
          <a:solidFill>
            <a:srgbClr val="3D749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98" name="Line"/>
          <p:cNvSpPr/>
          <p:nvPr/>
        </p:nvSpPr>
        <p:spPr>
          <a:xfrm>
            <a:off x="5241227" y="2640507"/>
            <a:ext cx="257782" cy="1"/>
          </a:xfrm>
          <a:prstGeom prst="line">
            <a:avLst/>
          </a:prstGeom>
          <a:ln w="1905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801" name="Group"/>
          <p:cNvGrpSpPr/>
          <p:nvPr/>
        </p:nvGrpSpPr>
        <p:grpSpPr>
          <a:xfrm>
            <a:off x="7488223" y="2835785"/>
            <a:ext cx="720378" cy="359065"/>
            <a:chOff x="914895" y="0"/>
            <a:chExt cx="720377" cy="359063"/>
          </a:xfrm>
        </p:grpSpPr>
        <p:sp>
          <p:nvSpPr>
            <p:cNvPr id="2799" name="Line"/>
            <p:cNvSpPr/>
            <p:nvPr/>
          </p:nvSpPr>
          <p:spPr>
            <a:xfrm flipV="1">
              <a:off x="914895" y="0"/>
              <a:ext cx="1" cy="35906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0" name="Gap 2"/>
            <p:cNvSpPr txBox="1"/>
            <p:nvPr/>
          </p:nvSpPr>
          <p:spPr>
            <a:xfrm>
              <a:off x="965135" y="3684"/>
              <a:ext cx="670138" cy="321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r"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>
                  <a:latin typeface="Tahoma"/>
                  <a:ea typeface="Tahoma"/>
                  <a:cs typeface="Tahoma"/>
                  <a:sym typeface="Tahoma"/>
                </a:defRPr>
              </a:pPr>
              <a:r>
                <a:rPr>
                  <a:latin typeface="+mn-lt"/>
                  <a:ea typeface="+mn-ea"/>
                  <a:cs typeface="+mn-cs"/>
                  <a:sym typeface="Century Gothic"/>
                </a:rPr>
                <a:t>Gap 2</a:t>
              </a:r>
            </a:p>
          </p:txBody>
        </p:sp>
      </p:grpSp>
      <p:grpSp>
        <p:nvGrpSpPr>
          <p:cNvPr id="2804" name="Group"/>
          <p:cNvGrpSpPr/>
          <p:nvPr/>
        </p:nvGrpSpPr>
        <p:grpSpPr>
          <a:xfrm>
            <a:off x="7488223" y="3584319"/>
            <a:ext cx="720378" cy="359065"/>
            <a:chOff x="914895" y="0"/>
            <a:chExt cx="720377" cy="359063"/>
          </a:xfrm>
        </p:grpSpPr>
        <p:sp>
          <p:nvSpPr>
            <p:cNvPr id="2802" name="Line"/>
            <p:cNvSpPr/>
            <p:nvPr/>
          </p:nvSpPr>
          <p:spPr>
            <a:xfrm flipV="1">
              <a:off x="914895" y="0"/>
              <a:ext cx="1" cy="35906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3" name="Gap 3"/>
            <p:cNvSpPr txBox="1"/>
            <p:nvPr/>
          </p:nvSpPr>
          <p:spPr>
            <a:xfrm>
              <a:off x="980542" y="3684"/>
              <a:ext cx="654731" cy="321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r"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>
                  <a:latin typeface="Tahoma"/>
                  <a:ea typeface="Tahoma"/>
                  <a:cs typeface="Tahoma"/>
                  <a:sym typeface="Tahoma"/>
                </a:defRPr>
              </a:pPr>
              <a:r>
                <a:rPr>
                  <a:latin typeface="+mn-lt"/>
                  <a:ea typeface="+mn-ea"/>
                  <a:cs typeface="+mn-cs"/>
                  <a:sym typeface="Century Gothic"/>
                </a:rPr>
                <a:t>Gap 3</a:t>
              </a:r>
            </a:p>
          </p:txBody>
        </p:sp>
      </p:grpSp>
      <p:grpSp>
        <p:nvGrpSpPr>
          <p:cNvPr id="2807" name="Group"/>
          <p:cNvGrpSpPr/>
          <p:nvPr/>
        </p:nvGrpSpPr>
        <p:grpSpPr>
          <a:xfrm>
            <a:off x="7488223" y="5270858"/>
            <a:ext cx="720378" cy="359065"/>
            <a:chOff x="914895" y="0"/>
            <a:chExt cx="720377" cy="359063"/>
          </a:xfrm>
        </p:grpSpPr>
        <p:sp>
          <p:nvSpPr>
            <p:cNvPr id="2805" name="Line"/>
            <p:cNvSpPr/>
            <p:nvPr/>
          </p:nvSpPr>
          <p:spPr>
            <a:xfrm flipV="1">
              <a:off x="914895" y="0"/>
              <a:ext cx="1" cy="35906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6" name="Gap 5"/>
            <p:cNvSpPr txBox="1"/>
            <p:nvPr/>
          </p:nvSpPr>
          <p:spPr>
            <a:xfrm>
              <a:off x="992782" y="3684"/>
              <a:ext cx="642491" cy="321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r"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>
                  <a:latin typeface="Tahoma"/>
                  <a:ea typeface="Tahoma"/>
                  <a:cs typeface="Tahoma"/>
                  <a:sym typeface="Tahoma"/>
                </a:defRPr>
              </a:pPr>
              <a:r>
                <a:rPr>
                  <a:latin typeface="+mn-lt"/>
                  <a:ea typeface="+mn-ea"/>
                  <a:cs typeface="+mn-cs"/>
                  <a:sym typeface="Century Gothic"/>
                </a:rPr>
                <a:t>Gap 5</a:t>
              </a:r>
            </a:p>
          </p:txBody>
        </p:sp>
      </p:grpSp>
      <p:grpSp>
        <p:nvGrpSpPr>
          <p:cNvPr id="2810" name="Group"/>
          <p:cNvGrpSpPr/>
          <p:nvPr/>
        </p:nvGrpSpPr>
        <p:grpSpPr>
          <a:xfrm>
            <a:off x="7745333" y="4159850"/>
            <a:ext cx="797073" cy="376976"/>
            <a:chOff x="-284032" y="-842831"/>
            <a:chExt cx="797072" cy="376974"/>
          </a:xfrm>
        </p:grpSpPr>
        <p:sp>
          <p:nvSpPr>
            <p:cNvPr id="2808" name="Line"/>
            <p:cNvSpPr/>
            <p:nvPr/>
          </p:nvSpPr>
          <p:spPr>
            <a:xfrm flipH="1">
              <a:off x="-82233" y="-842832"/>
              <a:ext cx="393474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9" name="Gap 4"/>
            <p:cNvSpPr txBox="1"/>
            <p:nvPr/>
          </p:nvSpPr>
          <p:spPr>
            <a:xfrm>
              <a:off x="-284033" y="-786893"/>
              <a:ext cx="797074" cy="321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>
                  <a:latin typeface="Tahoma"/>
                  <a:ea typeface="Tahoma"/>
                  <a:cs typeface="Tahoma"/>
                  <a:sym typeface="Tahoma"/>
                </a:defRPr>
              </a:pPr>
              <a:r>
                <a:rPr>
                  <a:latin typeface="+mn-lt"/>
                  <a:ea typeface="+mn-ea"/>
                  <a:cs typeface="+mn-cs"/>
                  <a:sym typeface="Century Gothic"/>
                </a:rPr>
                <a:t>Gap 4</a:t>
              </a:r>
            </a:p>
          </p:txBody>
        </p:sp>
      </p:grpSp>
      <p:grpSp>
        <p:nvGrpSpPr>
          <p:cNvPr id="2814" name="Group"/>
          <p:cNvGrpSpPr/>
          <p:nvPr/>
        </p:nvGrpSpPr>
        <p:grpSpPr>
          <a:xfrm>
            <a:off x="5521100" y="6375837"/>
            <a:ext cx="2362201" cy="669957"/>
            <a:chOff x="0" y="0"/>
            <a:chExt cx="2362200" cy="669956"/>
          </a:xfrm>
        </p:grpSpPr>
        <p:sp>
          <p:nvSpPr>
            <p:cNvPr id="2811" name="Experience"/>
            <p:cNvSpPr/>
            <p:nvPr/>
          </p:nvSpPr>
          <p:spPr>
            <a:xfrm>
              <a:off x="972111" y="358445"/>
              <a:ext cx="1390036" cy="311512"/>
            </a:xfrm>
            <a:prstGeom prst="roundRect">
              <a:avLst>
                <a:gd name="adj" fmla="val 47861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Experience</a:t>
              </a:r>
            </a:p>
          </p:txBody>
        </p:sp>
        <p:sp>
          <p:nvSpPr>
            <p:cNvPr id="2812" name="Needs"/>
            <p:cNvSpPr/>
            <p:nvPr/>
          </p:nvSpPr>
          <p:spPr>
            <a:xfrm>
              <a:off x="53" y="358445"/>
              <a:ext cx="931433" cy="311512"/>
            </a:xfrm>
            <a:prstGeom prst="roundRect">
              <a:avLst>
                <a:gd name="adj" fmla="val 47861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Needs</a:t>
              </a:r>
            </a:p>
          </p:txBody>
        </p:sp>
        <p:sp>
          <p:nvSpPr>
            <p:cNvPr id="2813" name="Word of mouth"/>
            <p:cNvSpPr/>
            <p:nvPr/>
          </p:nvSpPr>
          <p:spPr>
            <a:xfrm>
              <a:off x="0" y="0"/>
              <a:ext cx="2362200" cy="320219"/>
            </a:xfrm>
            <a:prstGeom prst="roundRect">
              <a:avLst>
                <a:gd name="adj" fmla="val 4656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Word of mouth</a:t>
              </a:r>
            </a:p>
          </p:txBody>
        </p:sp>
      </p:grpSp>
      <p:sp>
        <p:nvSpPr>
          <p:cNvPr id="2815" name="Arrow"/>
          <p:cNvSpPr/>
          <p:nvPr/>
        </p:nvSpPr>
        <p:spPr>
          <a:xfrm rot="16200000">
            <a:off x="6576859" y="6059378"/>
            <a:ext cx="250683" cy="234382"/>
          </a:xfrm>
          <a:prstGeom prst="rightArrow">
            <a:avLst>
              <a:gd name="adj1" fmla="val 32944"/>
              <a:gd name="adj2" fmla="val 29294"/>
            </a:avLst>
          </a:prstGeom>
          <a:solidFill>
            <a:srgbClr val="3D749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16" name="Line"/>
          <p:cNvSpPr/>
          <p:nvPr/>
        </p:nvSpPr>
        <p:spPr>
          <a:xfrm flipH="1" flipV="1">
            <a:off x="5236286" y="2641777"/>
            <a:ext cx="1" cy="3199609"/>
          </a:xfrm>
          <a:prstGeom prst="line">
            <a:avLst/>
          </a:prstGeom>
          <a:ln w="19050">
            <a:solidFill>
              <a:srgbClr val="000000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17" name="Line"/>
          <p:cNvSpPr/>
          <p:nvPr/>
        </p:nvSpPr>
        <p:spPr>
          <a:xfrm>
            <a:off x="5241227" y="5839061"/>
            <a:ext cx="257782" cy="1"/>
          </a:xfrm>
          <a:prstGeom prst="line">
            <a:avLst/>
          </a:prstGeom>
          <a:ln w="1905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18" name="Gap 1"/>
          <p:cNvSpPr txBox="1"/>
          <p:nvPr/>
        </p:nvSpPr>
        <p:spPr>
          <a:xfrm>
            <a:off x="4910269" y="2877063"/>
            <a:ext cx="654731" cy="3210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Century Gothic"/>
              </a:rPr>
              <a:t>Gap 1</a:t>
            </a:r>
          </a:p>
        </p:txBody>
      </p:sp>
      <p:sp>
        <p:nvSpPr>
          <p:cNvPr id="2819" name="Arrow"/>
          <p:cNvSpPr/>
          <p:nvPr/>
        </p:nvSpPr>
        <p:spPr>
          <a:xfrm flipH="1">
            <a:off x="7950631" y="5708592"/>
            <a:ext cx="1397177" cy="234382"/>
          </a:xfrm>
          <a:prstGeom prst="rightArrow">
            <a:avLst>
              <a:gd name="adj1" fmla="val 32944"/>
              <a:gd name="adj2" fmla="val 29294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20" name="Arrow"/>
          <p:cNvSpPr/>
          <p:nvPr/>
        </p:nvSpPr>
        <p:spPr>
          <a:xfrm flipH="1">
            <a:off x="7941617" y="4970002"/>
            <a:ext cx="1397176" cy="234382"/>
          </a:xfrm>
          <a:prstGeom prst="rightArrow">
            <a:avLst>
              <a:gd name="adj1" fmla="val 32944"/>
              <a:gd name="adj2" fmla="val 29294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21" name="Rectangle"/>
          <p:cNvSpPr/>
          <p:nvPr/>
        </p:nvSpPr>
        <p:spPr>
          <a:xfrm>
            <a:off x="7956191" y="2612352"/>
            <a:ext cx="1384301" cy="81712"/>
          </a:xfrm>
          <a:prstGeom prst="rect">
            <a:avLst/>
          </a:prstGeom>
          <a:solidFill>
            <a:srgbClr val="3D749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822" name="Rectangle"/>
          <p:cNvSpPr/>
          <p:nvPr/>
        </p:nvSpPr>
        <p:spPr>
          <a:xfrm rot="16200000">
            <a:off x="8557994" y="5065387"/>
            <a:ext cx="1506907" cy="81711"/>
          </a:xfrm>
          <a:prstGeom prst="rect">
            <a:avLst/>
          </a:prstGeom>
          <a:solidFill>
            <a:srgbClr val="3D749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823" name="Communication"/>
          <p:cNvSpPr/>
          <p:nvPr/>
        </p:nvSpPr>
        <p:spPr>
          <a:xfrm>
            <a:off x="8404500" y="3983435"/>
            <a:ext cx="1861091" cy="311512"/>
          </a:xfrm>
          <a:prstGeom prst="roundRect">
            <a:avLst>
              <a:gd name="adj" fmla="val 4786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Communication</a:t>
            </a:r>
          </a:p>
        </p:txBody>
      </p:sp>
      <p:sp>
        <p:nvSpPr>
          <p:cNvPr id="2824" name="Company"/>
          <p:cNvSpPr txBox="1"/>
          <p:nvPr/>
        </p:nvSpPr>
        <p:spPr>
          <a:xfrm>
            <a:off x="3903855" y="4226253"/>
            <a:ext cx="1138936" cy="32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 dirty="0">
                <a:latin typeface="+mn-lt"/>
                <a:ea typeface="+mn-ea"/>
                <a:cs typeface="+mn-cs"/>
                <a:sym typeface="Century Gothic"/>
              </a:rPr>
              <a:t>Company</a:t>
            </a:r>
          </a:p>
        </p:txBody>
      </p:sp>
      <p:sp>
        <p:nvSpPr>
          <p:cNvPr id="2825" name="Customer"/>
          <p:cNvSpPr txBox="1"/>
          <p:nvPr/>
        </p:nvSpPr>
        <p:spPr>
          <a:xfrm>
            <a:off x="3903855" y="4648081"/>
            <a:ext cx="1138936" cy="32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 dirty="0">
                <a:latin typeface="+mn-lt"/>
                <a:ea typeface="+mn-ea"/>
                <a:cs typeface="+mn-cs"/>
                <a:sym typeface="Century Gothic"/>
              </a:rPr>
              <a:t>Customer</a:t>
            </a:r>
          </a:p>
        </p:txBody>
      </p:sp>
      <p:sp>
        <p:nvSpPr>
          <p:cNvPr id="2826" name="Arrow"/>
          <p:cNvSpPr/>
          <p:nvPr/>
        </p:nvSpPr>
        <p:spPr>
          <a:xfrm rot="16200000" flipH="1">
            <a:off x="8660651" y="3155442"/>
            <a:ext cx="1301594" cy="234382"/>
          </a:xfrm>
          <a:prstGeom prst="rightArrow">
            <a:avLst>
              <a:gd name="adj1" fmla="val 32944"/>
              <a:gd name="adj2" fmla="val 29294"/>
            </a:avLst>
          </a:prstGeom>
          <a:solidFill>
            <a:srgbClr val="3D749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27" name="Triangle"/>
          <p:cNvSpPr/>
          <p:nvPr/>
        </p:nvSpPr>
        <p:spPr>
          <a:xfrm rot="10800000">
            <a:off x="9055834" y="2378859"/>
            <a:ext cx="359065" cy="359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828" name="Triangle"/>
          <p:cNvSpPr/>
          <p:nvPr/>
        </p:nvSpPr>
        <p:spPr>
          <a:xfrm flipH="1">
            <a:off x="9130113" y="5666389"/>
            <a:ext cx="359065" cy="359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829" name="Arrow"/>
          <p:cNvSpPr/>
          <p:nvPr/>
        </p:nvSpPr>
        <p:spPr>
          <a:xfrm rot="5400000" flipH="1">
            <a:off x="6545109" y="5333200"/>
            <a:ext cx="314183" cy="234382"/>
          </a:xfrm>
          <a:prstGeom prst="rightArrow">
            <a:avLst>
              <a:gd name="adj1" fmla="val 32944"/>
              <a:gd name="adj2" fmla="val 29294"/>
            </a:avLst>
          </a:prstGeom>
          <a:solidFill>
            <a:srgbClr val="3D749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"/>
          <p:cNvGrpSpPr/>
          <p:nvPr/>
        </p:nvGrpSpPr>
        <p:grpSpPr>
          <a:xfrm>
            <a:off x="1077384" y="1739898"/>
            <a:ext cx="10850032" cy="6553202"/>
            <a:chOff x="-215901" y="-139701"/>
            <a:chExt cx="10850031" cy="6553201"/>
          </a:xfrm>
        </p:grpSpPr>
        <p:grpSp>
          <p:nvGrpSpPr>
            <p:cNvPr id="90" name="Text"/>
            <p:cNvGrpSpPr/>
            <p:nvPr/>
          </p:nvGrpSpPr>
          <p:grpSpPr>
            <a:xfrm>
              <a:off x="-215901" y="-139701"/>
              <a:ext cx="10850031" cy="6553201"/>
              <a:chOff x="0" y="0"/>
              <a:chExt cx="10850029" cy="6553200"/>
            </a:xfrm>
          </p:grpSpPr>
          <p:sp>
            <p:nvSpPr>
              <p:cNvPr id="89" name="Text"/>
              <p:cNvSpPr txBox="1"/>
              <p:nvPr/>
            </p:nvSpPr>
            <p:spPr>
              <a:xfrm>
                <a:off x="215900" y="139700"/>
                <a:ext cx="10418230" cy="5994400"/>
              </a:xfrm>
              <a:prstGeom prst="rect">
                <a:avLst/>
              </a:prstGeom>
              <a:solidFill>
                <a:srgbClr val="FFD37D">
                  <a:alpha val="20000"/>
                </a:srgbClr>
              </a:solidFill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</p:txBody>
          </p:sp>
          <p:pic>
            <p:nvPicPr>
              <p:cNvPr id="88" name="Text" descr="Text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" y="-1"/>
                <a:ext cx="10850031" cy="6553201"/>
              </a:xfrm>
              <a:prstGeom prst="rect">
                <a:avLst/>
              </a:prstGeom>
              <a:effectLst/>
            </p:spPr>
          </p:pic>
        </p:grpSp>
        <p:sp>
          <p:nvSpPr>
            <p:cNvPr id="91" name="Strategic Marketing Management | Theory and Practice…"/>
            <p:cNvSpPr txBox="1"/>
            <p:nvPr/>
          </p:nvSpPr>
          <p:spPr>
            <a:xfrm>
              <a:off x="385629" y="1327430"/>
              <a:ext cx="9646971" cy="3618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indent="182879"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Strategic Marketing Management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Theory and Practice </a:t>
              </a:r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ISBN: 978-1-936572-58-8</a:t>
              </a:r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January 2019</a:t>
              </a:r>
            </a:p>
            <a:p>
              <a:pPr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Copyright © 2019 by Alexander </a:t>
              </a:r>
              <a:r>
                <a:rPr dirty="0" err="1"/>
                <a:t>Chernev</a:t>
              </a:r>
              <a:endParaRPr dirty="0"/>
            </a:p>
            <a:p>
              <a:pPr indent="182879"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Author website: </a:t>
              </a:r>
              <a:r>
                <a:rPr dirty="0" err="1"/>
                <a:t>Chernev.com</a:t>
              </a:r>
              <a:endParaRPr dirty="0"/>
            </a:p>
            <a:p>
              <a:pPr algn="just" defTabSz="457200">
                <a:spcBef>
                  <a:spcPts val="900"/>
                </a:spcBef>
              </a:pPr>
              <a:r>
                <a:rPr dirty="0"/>
                <a:t>Supplemental materials: </a:t>
              </a:r>
              <a:r>
                <a:rPr dirty="0" err="1"/>
                <a:t>MarketingToolbox.com</a:t>
              </a: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Published by Cerebellum Press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Chicago, IL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USA</a:t>
              </a:r>
            </a:p>
            <a:p>
              <a:pPr algn="just" defTabSz="457200">
                <a:spcBef>
                  <a:spcPts val="600"/>
                </a:spcBef>
              </a:pPr>
              <a:endParaRPr dirty="0"/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32" name="Chapter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11</a:t>
            </a:r>
          </a:p>
        </p:txBody>
      </p:sp>
      <p:sp>
        <p:nvSpPr>
          <p:cNvPr id="2833" name="Managing Brands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Managing Brands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36" name="Figure 1. Branding as a Value-Creation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sz="2800" dirty="0"/>
              <a:t>Figure 1. Branding as a Value-Creation Process</a:t>
            </a:r>
          </a:p>
        </p:txBody>
      </p:sp>
      <p:grpSp>
        <p:nvGrpSpPr>
          <p:cNvPr id="2845" name="Group"/>
          <p:cNvGrpSpPr/>
          <p:nvPr/>
        </p:nvGrpSpPr>
        <p:grpSpPr>
          <a:xfrm>
            <a:off x="4943143" y="3150693"/>
            <a:ext cx="3277797" cy="1801561"/>
            <a:chOff x="0" y="0"/>
            <a:chExt cx="3277796" cy="1801559"/>
          </a:xfrm>
        </p:grpSpPr>
        <p:sp>
          <p:nvSpPr>
            <p:cNvPr id="2837" name="Customer value"/>
            <p:cNvSpPr txBox="1"/>
            <p:nvPr/>
          </p:nvSpPr>
          <p:spPr>
            <a:xfrm>
              <a:off x="21492" y="1037690"/>
              <a:ext cx="1324442" cy="718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Customer value</a:t>
              </a:r>
            </a:p>
          </p:txBody>
        </p:sp>
        <p:sp>
          <p:nvSpPr>
            <p:cNvPr id="2838" name="Oval"/>
            <p:cNvSpPr/>
            <p:nvPr/>
          </p:nvSpPr>
          <p:spPr>
            <a:xfrm rot="10800000" flipH="1">
              <a:off x="0" y="682017"/>
              <a:ext cx="1932514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839" name="Collaborator value"/>
            <p:cNvSpPr txBox="1"/>
            <p:nvPr/>
          </p:nvSpPr>
          <p:spPr>
            <a:xfrm>
              <a:off x="1982737" y="1083932"/>
              <a:ext cx="1236146" cy="618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pc="-16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Collaborator value</a:t>
              </a:r>
            </a:p>
          </p:txBody>
        </p:sp>
        <p:sp>
          <p:nvSpPr>
            <p:cNvPr id="2840" name="Oval"/>
            <p:cNvSpPr/>
            <p:nvPr/>
          </p:nvSpPr>
          <p:spPr>
            <a:xfrm rot="10800000" flipH="1">
              <a:off x="1345282" y="682017"/>
              <a:ext cx="1932515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841" name="Company  value"/>
            <p:cNvSpPr txBox="1"/>
            <p:nvPr/>
          </p:nvSpPr>
          <p:spPr>
            <a:xfrm>
              <a:off x="849372" y="117851"/>
              <a:ext cx="1589329" cy="541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Company </a:t>
              </a:r>
              <a:br>
                <a:rPr dirty="0"/>
              </a:br>
              <a:r>
                <a:rPr dirty="0"/>
                <a:t>value</a:t>
              </a:r>
            </a:p>
          </p:txBody>
        </p:sp>
        <p:sp>
          <p:nvSpPr>
            <p:cNvPr id="2842" name="Oval"/>
            <p:cNvSpPr/>
            <p:nvPr/>
          </p:nvSpPr>
          <p:spPr>
            <a:xfrm rot="10800000" flipH="1">
              <a:off x="672641" y="0"/>
              <a:ext cx="1932515" cy="1119542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843" name="Shape"/>
            <p:cNvSpPr/>
            <p:nvPr/>
          </p:nvSpPr>
          <p:spPr>
            <a:xfrm rot="10800000" flipH="1">
              <a:off x="1375851" y="830785"/>
              <a:ext cx="533842" cy="28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extrusionOk="0">
                  <a:moveTo>
                    <a:pt x="0" y="1543"/>
                  </a:moveTo>
                  <a:cubicBezTo>
                    <a:pt x="1780" y="8872"/>
                    <a:pt x="5578" y="15686"/>
                    <a:pt x="10800" y="21086"/>
                  </a:cubicBezTo>
                  <a:cubicBezTo>
                    <a:pt x="16022" y="15686"/>
                    <a:pt x="19820" y="8872"/>
                    <a:pt x="21600" y="1543"/>
                  </a:cubicBezTo>
                  <a:cubicBezTo>
                    <a:pt x="14598" y="-514"/>
                    <a:pt x="7002" y="-514"/>
                    <a:pt x="0" y="1543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44" name="OVP"/>
            <p:cNvSpPr txBox="1"/>
            <p:nvPr/>
          </p:nvSpPr>
          <p:spPr>
            <a:xfrm>
              <a:off x="1504300" y="927245"/>
              <a:ext cx="416398" cy="186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buClr>
                  <a:srgbClr val="000000"/>
                </a:buClr>
                <a:buFont typeface="Century Gothic"/>
                <a:defRPr sz="1000"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OVP</a:t>
              </a:r>
            </a:p>
          </p:txBody>
        </p:sp>
      </p:grpSp>
      <p:grpSp>
        <p:nvGrpSpPr>
          <p:cNvPr id="2855" name="Group"/>
          <p:cNvGrpSpPr/>
          <p:nvPr/>
        </p:nvGrpSpPr>
        <p:grpSpPr>
          <a:xfrm>
            <a:off x="4805657" y="5279781"/>
            <a:ext cx="3552769" cy="1323126"/>
            <a:chOff x="0" y="0"/>
            <a:chExt cx="3552767" cy="1323124"/>
          </a:xfrm>
        </p:grpSpPr>
        <p:sp>
          <p:nvSpPr>
            <p:cNvPr id="2846" name="Rounded Rectangle"/>
            <p:cNvSpPr/>
            <p:nvPr/>
          </p:nvSpPr>
          <p:spPr>
            <a:xfrm>
              <a:off x="0" y="137680"/>
              <a:ext cx="3552768" cy="1185445"/>
            </a:xfrm>
            <a:prstGeom prst="roundRect">
              <a:avLst>
                <a:gd name="adj" fmla="val 1253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b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847" name="Product"/>
            <p:cNvSpPr/>
            <p:nvPr/>
          </p:nvSpPr>
          <p:spPr>
            <a:xfrm>
              <a:off x="54737" y="30215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Product</a:t>
              </a:r>
            </a:p>
          </p:txBody>
        </p:sp>
        <p:sp>
          <p:nvSpPr>
            <p:cNvPr id="2848" name="Service"/>
            <p:cNvSpPr/>
            <p:nvPr/>
          </p:nvSpPr>
          <p:spPr>
            <a:xfrm>
              <a:off x="1205816" y="30849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Service</a:t>
              </a:r>
            </a:p>
          </p:txBody>
        </p:sp>
        <p:sp>
          <p:nvSpPr>
            <p:cNvPr id="2849" name="Brand"/>
            <p:cNvSpPr/>
            <p:nvPr/>
          </p:nvSpPr>
          <p:spPr>
            <a:xfrm>
              <a:off x="2351281" y="300824"/>
              <a:ext cx="1142704" cy="2908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Brand</a:t>
              </a:r>
            </a:p>
          </p:txBody>
        </p:sp>
        <p:sp>
          <p:nvSpPr>
            <p:cNvPr id="2850" name="Communication"/>
            <p:cNvSpPr/>
            <p:nvPr/>
          </p:nvSpPr>
          <p:spPr>
            <a:xfrm>
              <a:off x="54737" y="970991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Communication</a:t>
              </a:r>
            </a:p>
          </p:txBody>
        </p:sp>
        <p:sp>
          <p:nvSpPr>
            <p:cNvPr id="2851" name="Distribution"/>
            <p:cNvSpPr/>
            <p:nvPr/>
          </p:nvSpPr>
          <p:spPr>
            <a:xfrm>
              <a:off x="1931884" y="970991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Distribution</a:t>
              </a:r>
            </a:p>
          </p:txBody>
        </p:sp>
        <p:sp>
          <p:nvSpPr>
            <p:cNvPr id="2852" name="Price"/>
            <p:cNvSpPr/>
            <p:nvPr/>
          </p:nvSpPr>
          <p:spPr>
            <a:xfrm>
              <a:off x="54737" y="633982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Price</a:t>
              </a:r>
            </a:p>
          </p:txBody>
        </p:sp>
        <p:sp>
          <p:nvSpPr>
            <p:cNvPr id="2853" name="Incentives"/>
            <p:cNvSpPr/>
            <p:nvPr/>
          </p:nvSpPr>
          <p:spPr>
            <a:xfrm>
              <a:off x="1931884" y="633982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Incentives</a:t>
              </a:r>
            </a:p>
          </p:txBody>
        </p:sp>
        <p:sp>
          <p:nvSpPr>
            <p:cNvPr id="2854" name="Market Offering"/>
            <p:cNvSpPr/>
            <p:nvPr/>
          </p:nvSpPr>
          <p:spPr>
            <a:xfrm>
              <a:off x="889017" y="0"/>
              <a:ext cx="1737841" cy="2906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buFont typeface="Century Gothic"/>
                <a:defRPr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Market Offering</a:t>
              </a:r>
            </a:p>
          </p:txBody>
        </p:sp>
      </p:grpSp>
      <p:sp>
        <p:nvSpPr>
          <p:cNvPr id="2856" name="Arrow"/>
          <p:cNvSpPr/>
          <p:nvPr/>
        </p:nvSpPr>
        <p:spPr>
          <a:xfrm rot="16200000">
            <a:off x="6137707" y="4688555"/>
            <a:ext cx="914068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5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59" name="Figure 2. Brand Association Maps of Starbucks and Ap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sz="2800" dirty="0"/>
              <a:t>Figure 2. Brand Association Maps of Starbucks and Apple</a:t>
            </a:r>
          </a:p>
        </p:txBody>
      </p:sp>
      <p:grpSp>
        <p:nvGrpSpPr>
          <p:cNvPr id="2905" name="Group"/>
          <p:cNvGrpSpPr/>
          <p:nvPr/>
        </p:nvGrpSpPr>
        <p:grpSpPr>
          <a:xfrm>
            <a:off x="999155" y="3112758"/>
            <a:ext cx="5722898" cy="4010638"/>
            <a:chOff x="-240716" y="9128"/>
            <a:chExt cx="5722897" cy="4010637"/>
          </a:xfrm>
        </p:grpSpPr>
        <p:sp>
          <p:nvSpPr>
            <p:cNvPr id="2954" name="Connection Line"/>
            <p:cNvSpPr/>
            <p:nvPr/>
          </p:nvSpPr>
          <p:spPr>
            <a:xfrm>
              <a:off x="1987339" y="65917"/>
              <a:ext cx="661439" cy="957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1600" extrusionOk="0">
                  <a:moveTo>
                    <a:pt x="20669" y="21600"/>
                  </a:moveTo>
                  <a:cubicBezTo>
                    <a:pt x="5925" y="18462"/>
                    <a:pt x="-931" y="11262"/>
                    <a:pt x="101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861" name="Line"/>
            <p:cNvSpPr/>
            <p:nvPr/>
          </p:nvSpPr>
          <p:spPr>
            <a:xfrm rot="13140000" flipH="1">
              <a:off x="2620519" y="2471467"/>
              <a:ext cx="1985221" cy="313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79" extrusionOk="0">
                  <a:moveTo>
                    <a:pt x="21600" y="19279"/>
                  </a:moveTo>
                  <a:cubicBezTo>
                    <a:pt x="20281" y="11073"/>
                    <a:pt x="18166" y="5532"/>
                    <a:pt x="15782" y="4038"/>
                  </a:cubicBezTo>
                  <a:cubicBezTo>
                    <a:pt x="13113" y="2365"/>
                    <a:pt x="10407" y="5909"/>
                    <a:pt x="8481" y="13598"/>
                  </a:cubicBezTo>
                  <a:cubicBezTo>
                    <a:pt x="5588" y="21600"/>
                    <a:pt x="1615" y="16784"/>
                    <a:pt x="274" y="3649"/>
                  </a:cubicBezTo>
                  <a:cubicBezTo>
                    <a:pt x="214" y="3060"/>
                    <a:pt x="161" y="2460"/>
                    <a:pt x="115" y="1851"/>
                  </a:cubicBezTo>
                  <a:cubicBezTo>
                    <a:pt x="69" y="1243"/>
                    <a:pt x="31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62" name="Line"/>
            <p:cNvSpPr/>
            <p:nvPr/>
          </p:nvSpPr>
          <p:spPr>
            <a:xfrm rot="1080000" flipH="1">
              <a:off x="2995207" y="1904709"/>
              <a:ext cx="1828559" cy="222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79" extrusionOk="0">
                  <a:moveTo>
                    <a:pt x="21600" y="19279"/>
                  </a:moveTo>
                  <a:cubicBezTo>
                    <a:pt x="20281" y="11073"/>
                    <a:pt x="18166" y="5532"/>
                    <a:pt x="15782" y="4038"/>
                  </a:cubicBezTo>
                  <a:cubicBezTo>
                    <a:pt x="13113" y="2365"/>
                    <a:pt x="10407" y="5909"/>
                    <a:pt x="8481" y="13598"/>
                  </a:cubicBezTo>
                  <a:cubicBezTo>
                    <a:pt x="5588" y="21600"/>
                    <a:pt x="1615" y="16784"/>
                    <a:pt x="274" y="3649"/>
                  </a:cubicBezTo>
                  <a:cubicBezTo>
                    <a:pt x="214" y="3060"/>
                    <a:pt x="161" y="2460"/>
                    <a:pt x="115" y="1851"/>
                  </a:cubicBezTo>
                  <a:cubicBezTo>
                    <a:pt x="69" y="1243"/>
                    <a:pt x="31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63" name="Line"/>
            <p:cNvSpPr/>
            <p:nvPr/>
          </p:nvSpPr>
          <p:spPr>
            <a:xfrm rot="720000">
              <a:off x="191437" y="1082976"/>
              <a:ext cx="2169739" cy="26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79" extrusionOk="0">
                  <a:moveTo>
                    <a:pt x="21600" y="19279"/>
                  </a:moveTo>
                  <a:cubicBezTo>
                    <a:pt x="20281" y="11073"/>
                    <a:pt x="18166" y="5532"/>
                    <a:pt x="15782" y="4038"/>
                  </a:cubicBezTo>
                  <a:cubicBezTo>
                    <a:pt x="13113" y="2365"/>
                    <a:pt x="10407" y="5909"/>
                    <a:pt x="8481" y="13598"/>
                  </a:cubicBezTo>
                  <a:cubicBezTo>
                    <a:pt x="5588" y="21600"/>
                    <a:pt x="1615" y="16784"/>
                    <a:pt x="274" y="3649"/>
                  </a:cubicBezTo>
                  <a:cubicBezTo>
                    <a:pt x="214" y="3060"/>
                    <a:pt x="161" y="2460"/>
                    <a:pt x="115" y="1851"/>
                  </a:cubicBezTo>
                  <a:cubicBezTo>
                    <a:pt x="69" y="1243"/>
                    <a:pt x="31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64" name="Line"/>
            <p:cNvSpPr/>
            <p:nvPr/>
          </p:nvSpPr>
          <p:spPr>
            <a:xfrm rot="17460000">
              <a:off x="1048587" y="2478788"/>
              <a:ext cx="2153491" cy="31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79" extrusionOk="0">
                  <a:moveTo>
                    <a:pt x="21600" y="19279"/>
                  </a:moveTo>
                  <a:cubicBezTo>
                    <a:pt x="20281" y="11073"/>
                    <a:pt x="18166" y="5532"/>
                    <a:pt x="15782" y="4038"/>
                  </a:cubicBezTo>
                  <a:cubicBezTo>
                    <a:pt x="13113" y="2365"/>
                    <a:pt x="10407" y="5909"/>
                    <a:pt x="8481" y="13598"/>
                  </a:cubicBezTo>
                  <a:cubicBezTo>
                    <a:pt x="5588" y="21600"/>
                    <a:pt x="1615" y="16784"/>
                    <a:pt x="274" y="3649"/>
                  </a:cubicBezTo>
                  <a:cubicBezTo>
                    <a:pt x="214" y="3060"/>
                    <a:pt x="161" y="2460"/>
                    <a:pt x="115" y="1851"/>
                  </a:cubicBezTo>
                  <a:cubicBezTo>
                    <a:pt x="69" y="1243"/>
                    <a:pt x="31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65" name="Line"/>
            <p:cNvSpPr/>
            <p:nvPr/>
          </p:nvSpPr>
          <p:spPr>
            <a:xfrm rot="19920000">
              <a:off x="2393236" y="921797"/>
              <a:ext cx="2504961" cy="30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494" extrusionOk="0">
                  <a:moveTo>
                    <a:pt x="21600" y="7527"/>
                  </a:moveTo>
                  <a:cubicBezTo>
                    <a:pt x="20982" y="6049"/>
                    <a:pt x="20347" y="4840"/>
                    <a:pt x="19696" y="4038"/>
                  </a:cubicBezTo>
                  <a:cubicBezTo>
                    <a:pt x="16445" y="32"/>
                    <a:pt x="13052" y="3886"/>
                    <a:pt x="10585" y="13598"/>
                  </a:cubicBezTo>
                  <a:cubicBezTo>
                    <a:pt x="6973" y="21600"/>
                    <a:pt x="2016" y="16784"/>
                    <a:pt x="342" y="3649"/>
                  </a:cubicBezTo>
                  <a:cubicBezTo>
                    <a:pt x="267" y="3060"/>
                    <a:pt x="201" y="2460"/>
                    <a:pt x="144" y="1851"/>
                  </a:cubicBezTo>
                  <a:cubicBezTo>
                    <a:pt x="87" y="1243"/>
                    <a:pt x="39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66" name="Line"/>
            <p:cNvSpPr/>
            <p:nvPr/>
          </p:nvSpPr>
          <p:spPr>
            <a:xfrm rot="16980000">
              <a:off x="1715774" y="764539"/>
              <a:ext cx="1796690" cy="28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79" extrusionOk="0">
                  <a:moveTo>
                    <a:pt x="21600" y="19279"/>
                  </a:moveTo>
                  <a:cubicBezTo>
                    <a:pt x="20281" y="11073"/>
                    <a:pt x="18166" y="5532"/>
                    <a:pt x="15782" y="4038"/>
                  </a:cubicBezTo>
                  <a:cubicBezTo>
                    <a:pt x="13113" y="2365"/>
                    <a:pt x="10407" y="5909"/>
                    <a:pt x="8481" y="13598"/>
                  </a:cubicBezTo>
                  <a:cubicBezTo>
                    <a:pt x="5588" y="21600"/>
                    <a:pt x="1615" y="16784"/>
                    <a:pt x="274" y="3649"/>
                  </a:cubicBezTo>
                  <a:cubicBezTo>
                    <a:pt x="214" y="3060"/>
                    <a:pt x="161" y="2460"/>
                    <a:pt x="115" y="1851"/>
                  </a:cubicBezTo>
                  <a:cubicBezTo>
                    <a:pt x="69" y="1243"/>
                    <a:pt x="31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67" name="iPad"/>
            <p:cNvSpPr txBox="1"/>
            <p:nvPr/>
          </p:nvSpPr>
          <p:spPr>
            <a:xfrm>
              <a:off x="2426305" y="3034515"/>
              <a:ext cx="578593" cy="339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iPad</a:t>
              </a:r>
            </a:p>
          </p:txBody>
        </p:sp>
        <p:sp>
          <p:nvSpPr>
            <p:cNvPr id="2868" name="Mac"/>
            <p:cNvSpPr txBox="1"/>
            <p:nvPr/>
          </p:nvSpPr>
          <p:spPr>
            <a:xfrm>
              <a:off x="562842" y="1867447"/>
              <a:ext cx="928692" cy="310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Mac</a:t>
              </a:r>
            </a:p>
          </p:txBody>
        </p:sp>
        <p:sp>
          <p:nvSpPr>
            <p:cNvPr id="2869" name="iPod"/>
            <p:cNvSpPr txBox="1"/>
            <p:nvPr/>
          </p:nvSpPr>
          <p:spPr>
            <a:xfrm>
              <a:off x="2910848" y="2592700"/>
              <a:ext cx="766359" cy="339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iPod</a:t>
              </a:r>
            </a:p>
          </p:txBody>
        </p:sp>
        <p:sp>
          <p:nvSpPr>
            <p:cNvPr id="2870" name="Connectivity"/>
            <p:cNvSpPr txBox="1"/>
            <p:nvPr/>
          </p:nvSpPr>
          <p:spPr>
            <a:xfrm>
              <a:off x="851471" y="3690350"/>
              <a:ext cx="1434490" cy="244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Connectivity</a:t>
              </a:r>
            </a:p>
          </p:txBody>
        </p:sp>
        <p:sp>
          <p:nvSpPr>
            <p:cNvPr id="2871" name="iPhone"/>
            <p:cNvSpPr txBox="1"/>
            <p:nvPr/>
          </p:nvSpPr>
          <p:spPr>
            <a:xfrm>
              <a:off x="1190053" y="2439503"/>
              <a:ext cx="807677" cy="28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iPhone</a:t>
              </a:r>
            </a:p>
          </p:txBody>
        </p:sp>
        <p:sp>
          <p:nvSpPr>
            <p:cNvPr id="2955" name="Connection Line"/>
            <p:cNvSpPr/>
            <p:nvPr/>
          </p:nvSpPr>
          <p:spPr>
            <a:xfrm>
              <a:off x="2560002" y="2067578"/>
              <a:ext cx="985859" cy="1378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8975" y="17326"/>
                    <a:pt x="1775" y="10126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956" name="Connection Line"/>
            <p:cNvSpPr/>
            <p:nvPr/>
          </p:nvSpPr>
          <p:spPr>
            <a:xfrm>
              <a:off x="515275" y="1807332"/>
              <a:ext cx="1538301" cy="125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539" y="9482"/>
                    <a:pt x="12739" y="2282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874" name="Circle"/>
            <p:cNvSpPr/>
            <p:nvPr/>
          </p:nvSpPr>
          <p:spPr>
            <a:xfrm>
              <a:off x="1206566" y="1033487"/>
              <a:ext cx="283048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75" name="Circle"/>
            <p:cNvSpPr/>
            <p:nvPr/>
          </p:nvSpPr>
          <p:spPr>
            <a:xfrm>
              <a:off x="2459796" y="854158"/>
              <a:ext cx="283048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76" name="Innovative"/>
            <p:cNvSpPr txBox="1"/>
            <p:nvPr/>
          </p:nvSpPr>
          <p:spPr>
            <a:xfrm>
              <a:off x="2522239" y="640067"/>
              <a:ext cx="1286266" cy="305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Innovative</a:t>
              </a:r>
            </a:p>
          </p:txBody>
        </p:sp>
        <p:sp>
          <p:nvSpPr>
            <p:cNvPr id="2877" name="Easy to use"/>
            <p:cNvSpPr txBox="1"/>
            <p:nvPr/>
          </p:nvSpPr>
          <p:spPr>
            <a:xfrm>
              <a:off x="639939" y="1372063"/>
              <a:ext cx="1294216" cy="321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Easy to use</a:t>
              </a:r>
            </a:p>
          </p:txBody>
        </p:sp>
        <p:sp>
          <p:nvSpPr>
            <p:cNvPr id="2878" name="Circle"/>
            <p:cNvSpPr/>
            <p:nvPr/>
          </p:nvSpPr>
          <p:spPr>
            <a:xfrm>
              <a:off x="3563401" y="960579"/>
              <a:ext cx="283049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79" name="Circle"/>
            <p:cNvSpPr/>
            <p:nvPr/>
          </p:nvSpPr>
          <p:spPr>
            <a:xfrm>
              <a:off x="2703465" y="2695999"/>
              <a:ext cx="283049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80" name="Circle"/>
            <p:cNvSpPr/>
            <p:nvPr/>
          </p:nvSpPr>
          <p:spPr>
            <a:xfrm>
              <a:off x="986277" y="2130644"/>
              <a:ext cx="283048" cy="283049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81" name="Stylish"/>
            <p:cNvSpPr txBox="1"/>
            <p:nvPr/>
          </p:nvSpPr>
          <p:spPr>
            <a:xfrm>
              <a:off x="3446591" y="1304526"/>
              <a:ext cx="928692" cy="343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Stylish</a:t>
              </a:r>
            </a:p>
          </p:txBody>
        </p:sp>
        <p:sp>
          <p:nvSpPr>
            <p:cNvPr id="2882" name="Circle"/>
            <p:cNvSpPr/>
            <p:nvPr/>
          </p:nvSpPr>
          <p:spPr>
            <a:xfrm>
              <a:off x="2639965" y="101271"/>
              <a:ext cx="283049" cy="283049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83" name="Different"/>
            <p:cNvSpPr txBox="1"/>
            <p:nvPr/>
          </p:nvSpPr>
          <p:spPr>
            <a:xfrm>
              <a:off x="3003880" y="84463"/>
              <a:ext cx="1169586" cy="265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Different</a:t>
              </a:r>
            </a:p>
          </p:txBody>
        </p:sp>
        <p:sp>
          <p:nvSpPr>
            <p:cNvPr id="2884" name="Circle"/>
            <p:cNvSpPr/>
            <p:nvPr/>
          </p:nvSpPr>
          <p:spPr>
            <a:xfrm>
              <a:off x="3306254" y="2258965"/>
              <a:ext cx="283048" cy="283049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85" name="Circle"/>
            <p:cNvSpPr/>
            <p:nvPr/>
          </p:nvSpPr>
          <p:spPr>
            <a:xfrm>
              <a:off x="1955038" y="2693961"/>
              <a:ext cx="283049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86" name="Circle"/>
            <p:cNvSpPr/>
            <p:nvPr/>
          </p:nvSpPr>
          <p:spPr>
            <a:xfrm>
              <a:off x="1702061" y="3350559"/>
              <a:ext cx="283049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87" name="Circle"/>
            <p:cNvSpPr/>
            <p:nvPr/>
          </p:nvSpPr>
          <p:spPr>
            <a:xfrm>
              <a:off x="4349983" y="385345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88" name="Sleek design"/>
            <p:cNvSpPr txBox="1"/>
            <p:nvPr/>
          </p:nvSpPr>
          <p:spPr>
            <a:xfrm>
              <a:off x="4377398" y="564747"/>
              <a:ext cx="1104783" cy="5000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Sleek design</a:t>
              </a:r>
            </a:p>
          </p:txBody>
        </p:sp>
        <p:sp>
          <p:nvSpPr>
            <p:cNvPr id="2889" name="Circle"/>
            <p:cNvSpPr/>
            <p:nvPr/>
          </p:nvSpPr>
          <p:spPr>
            <a:xfrm>
              <a:off x="489978" y="2710024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90" name="Microsoft"/>
            <p:cNvSpPr txBox="1"/>
            <p:nvPr/>
          </p:nvSpPr>
          <p:spPr>
            <a:xfrm>
              <a:off x="-171718" y="3115937"/>
              <a:ext cx="1286266" cy="513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Microsoft</a:t>
              </a:r>
            </a:p>
          </p:txBody>
        </p:sp>
        <p:sp>
          <p:nvSpPr>
            <p:cNvPr id="2891" name="Circle"/>
            <p:cNvSpPr/>
            <p:nvPr/>
          </p:nvSpPr>
          <p:spPr>
            <a:xfrm>
              <a:off x="227904" y="911544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92" name="Easy to learn"/>
            <p:cNvSpPr txBox="1"/>
            <p:nvPr/>
          </p:nvSpPr>
          <p:spPr>
            <a:xfrm>
              <a:off x="-240716" y="657083"/>
              <a:ext cx="1294216" cy="50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Easy to learn</a:t>
              </a:r>
            </a:p>
          </p:txBody>
        </p:sp>
        <p:sp>
          <p:nvSpPr>
            <p:cNvPr id="2893" name="Circle"/>
            <p:cNvSpPr/>
            <p:nvPr/>
          </p:nvSpPr>
          <p:spPr>
            <a:xfrm>
              <a:off x="1841657" y="166388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94" name="Creative"/>
            <p:cNvSpPr txBox="1"/>
            <p:nvPr/>
          </p:nvSpPr>
          <p:spPr>
            <a:xfrm>
              <a:off x="902232" y="31196"/>
              <a:ext cx="1104783" cy="3072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Creative</a:t>
              </a:r>
            </a:p>
          </p:txBody>
        </p:sp>
        <p:sp>
          <p:nvSpPr>
            <p:cNvPr id="2895" name="Circle"/>
            <p:cNvSpPr/>
            <p:nvPr/>
          </p:nvSpPr>
          <p:spPr>
            <a:xfrm>
              <a:off x="2057583" y="1325264"/>
              <a:ext cx="1039450" cy="1039449"/>
            </a:xfrm>
            <a:prstGeom prst="ellipse">
              <a:avLst/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97" name="Circle"/>
            <p:cNvSpPr/>
            <p:nvPr/>
          </p:nvSpPr>
          <p:spPr>
            <a:xfrm>
              <a:off x="3745789" y="1804011"/>
              <a:ext cx="283049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98" name="iTunes"/>
            <p:cNvSpPr txBox="1"/>
            <p:nvPr/>
          </p:nvSpPr>
          <p:spPr>
            <a:xfrm>
              <a:off x="4018216" y="1720845"/>
              <a:ext cx="766360" cy="339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iTunes</a:t>
              </a:r>
            </a:p>
          </p:txBody>
        </p:sp>
        <p:sp>
          <p:nvSpPr>
            <p:cNvPr id="2899" name="Circle"/>
            <p:cNvSpPr/>
            <p:nvPr/>
          </p:nvSpPr>
          <p:spPr>
            <a:xfrm>
              <a:off x="3161042" y="3156273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00" name="Tablet"/>
            <p:cNvSpPr txBox="1"/>
            <p:nvPr/>
          </p:nvSpPr>
          <p:spPr>
            <a:xfrm>
              <a:off x="2524656" y="3510843"/>
              <a:ext cx="1434490" cy="50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Tablet</a:t>
              </a:r>
            </a:p>
          </p:txBody>
        </p:sp>
        <p:sp>
          <p:nvSpPr>
            <p:cNvPr id="2901" name="Circle"/>
            <p:cNvSpPr/>
            <p:nvPr/>
          </p:nvSpPr>
          <p:spPr>
            <a:xfrm>
              <a:off x="4073779" y="2979472"/>
              <a:ext cx="283048" cy="283049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02" name="Music  on the go"/>
            <p:cNvSpPr txBox="1"/>
            <p:nvPr/>
          </p:nvSpPr>
          <p:spPr>
            <a:xfrm>
              <a:off x="3675191" y="3314391"/>
              <a:ext cx="1169586" cy="508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Music </a:t>
              </a:r>
              <a:br>
                <a:rPr dirty="0"/>
              </a:br>
              <a:r>
                <a:rPr dirty="0"/>
                <a:t>on the go</a:t>
              </a:r>
            </a:p>
          </p:txBody>
        </p:sp>
        <p:sp>
          <p:nvSpPr>
            <p:cNvPr id="2903" name="Circle"/>
            <p:cNvSpPr/>
            <p:nvPr/>
          </p:nvSpPr>
          <p:spPr>
            <a:xfrm>
              <a:off x="4413483" y="2144972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04" name="Entertainment"/>
            <p:cNvSpPr txBox="1"/>
            <p:nvPr/>
          </p:nvSpPr>
          <p:spPr>
            <a:xfrm>
              <a:off x="3687829" y="2482758"/>
              <a:ext cx="1434491" cy="321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Entertainment</a:t>
              </a:r>
            </a:p>
          </p:txBody>
        </p:sp>
      </p:grpSp>
      <p:grpSp>
        <p:nvGrpSpPr>
          <p:cNvPr id="2953" name="Group"/>
          <p:cNvGrpSpPr/>
          <p:nvPr/>
        </p:nvGrpSpPr>
        <p:grpSpPr>
          <a:xfrm>
            <a:off x="6904228" y="3036951"/>
            <a:ext cx="5067513" cy="4087676"/>
            <a:chOff x="0" y="9128"/>
            <a:chExt cx="5067511" cy="4087675"/>
          </a:xfrm>
        </p:grpSpPr>
        <p:sp>
          <p:nvSpPr>
            <p:cNvPr id="2957" name="Connection Line"/>
            <p:cNvSpPr/>
            <p:nvPr/>
          </p:nvSpPr>
          <p:spPr>
            <a:xfrm>
              <a:off x="3717427" y="1711976"/>
              <a:ext cx="818571" cy="49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1289" y="796"/>
                    <a:pt x="4089" y="7996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907" name="Line"/>
            <p:cNvSpPr/>
            <p:nvPr/>
          </p:nvSpPr>
          <p:spPr>
            <a:xfrm rot="780000">
              <a:off x="2531637" y="2073495"/>
              <a:ext cx="2127389" cy="25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79" extrusionOk="0">
                  <a:moveTo>
                    <a:pt x="21600" y="19279"/>
                  </a:moveTo>
                  <a:cubicBezTo>
                    <a:pt x="20281" y="11073"/>
                    <a:pt x="18166" y="5532"/>
                    <a:pt x="15782" y="4038"/>
                  </a:cubicBezTo>
                  <a:cubicBezTo>
                    <a:pt x="13113" y="2365"/>
                    <a:pt x="10407" y="5909"/>
                    <a:pt x="8481" y="13598"/>
                  </a:cubicBezTo>
                  <a:cubicBezTo>
                    <a:pt x="5588" y="21600"/>
                    <a:pt x="1615" y="16784"/>
                    <a:pt x="274" y="3649"/>
                  </a:cubicBezTo>
                  <a:cubicBezTo>
                    <a:pt x="214" y="3060"/>
                    <a:pt x="161" y="2460"/>
                    <a:pt x="115" y="1851"/>
                  </a:cubicBezTo>
                  <a:cubicBezTo>
                    <a:pt x="69" y="1243"/>
                    <a:pt x="31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58" name="Connection Line"/>
            <p:cNvSpPr/>
            <p:nvPr/>
          </p:nvSpPr>
          <p:spPr>
            <a:xfrm>
              <a:off x="1190301" y="226663"/>
              <a:ext cx="342248" cy="85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7" h="21600" extrusionOk="0">
                  <a:moveTo>
                    <a:pt x="18357" y="21600"/>
                  </a:moveTo>
                  <a:cubicBezTo>
                    <a:pt x="2271" y="17287"/>
                    <a:pt x="-3243" y="10087"/>
                    <a:pt x="1814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959" name="Connection Line"/>
            <p:cNvSpPr/>
            <p:nvPr/>
          </p:nvSpPr>
          <p:spPr>
            <a:xfrm>
              <a:off x="2438858" y="2725685"/>
              <a:ext cx="224427" cy="946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16199" y="21600"/>
                  </a:moveTo>
                  <a:cubicBezTo>
                    <a:pt x="-5400" y="12389"/>
                    <a:pt x="-5400" y="5189"/>
                    <a:pt x="1620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910" name="Line"/>
            <p:cNvSpPr/>
            <p:nvPr/>
          </p:nvSpPr>
          <p:spPr>
            <a:xfrm rot="1080000">
              <a:off x="164429" y="980616"/>
              <a:ext cx="2169740" cy="29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extrusionOk="0">
                  <a:moveTo>
                    <a:pt x="21600" y="19231"/>
                  </a:moveTo>
                  <a:cubicBezTo>
                    <a:pt x="20345" y="9436"/>
                    <a:pt x="18165" y="3162"/>
                    <a:pt x="15782" y="4028"/>
                  </a:cubicBezTo>
                  <a:cubicBezTo>
                    <a:pt x="12414" y="5251"/>
                    <a:pt x="9415" y="21318"/>
                    <a:pt x="6423" y="21478"/>
                  </a:cubicBezTo>
                  <a:cubicBezTo>
                    <a:pt x="4135" y="21600"/>
                    <a:pt x="1382" y="14629"/>
                    <a:pt x="274" y="3639"/>
                  </a:cubicBezTo>
                  <a:cubicBezTo>
                    <a:pt x="214" y="3050"/>
                    <a:pt x="161" y="2455"/>
                    <a:pt x="115" y="1847"/>
                  </a:cubicBezTo>
                  <a:cubicBezTo>
                    <a:pt x="69" y="1239"/>
                    <a:pt x="31" y="623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11" name="Line"/>
            <p:cNvSpPr/>
            <p:nvPr/>
          </p:nvSpPr>
          <p:spPr>
            <a:xfrm rot="18180000">
              <a:off x="753576" y="2595801"/>
              <a:ext cx="2407791" cy="31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79" extrusionOk="0">
                  <a:moveTo>
                    <a:pt x="21600" y="19279"/>
                  </a:moveTo>
                  <a:cubicBezTo>
                    <a:pt x="20281" y="11073"/>
                    <a:pt x="18166" y="5532"/>
                    <a:pt x="15782" y="4038"/>
                  </a:cubicBezTo>
                  <a:cubicBezTo>
                    <a:pt x="13113" y="2365"/>
                    <a:pt x="10407" y="5909"/>
                    <a:pt x="8481" y="13598"/>
                  </a:cubicBezTo>
                  <a:cubicBezTo>
                    <a:pt x="5588" y="21600"/>
                    <a:pt x="1615" y="16784"/>
                    <a:pt x="274" y="3649"/>
                  </a:cubicBezTo>
                  <a:cubicBezTo>
                    <a:pt x="214" y="3060"/>
                    <a:pt x="161" y="2460"/>
                    <a:pt x="115" y="1851"/>
                  </a:cubicBezTo>
                  <a:cubicBezTo>
                    <a:pt x="69" y="1243"/>
                    <a:pt x="31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12" name="Line"/>
            <p:cNvSpPr/>
            <p:nvPr/>
          </p:nvSpPr>
          <p:spPr>
            <a:xfrm rot="20400000">
              <a:off x="2180529" y="1239297"/>
              <a:ext cx="2504961" cy="30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494" extrusionOk="0">
                  <a:moveTo>
                    <a:pt x="21600" y="7527"/>
                  </a:moveTo>
                  <a:cubicBezTo>
                    <a:pt x="20982" y="6049"/>
                    <a:pt x="20347" y="4840"/>
                    <a:pt x="19696" y="4038"/>
                  </a:cubicBezTo>
                  <a:cubicBezTo>
                    <a:pt x="16445" y="32"/>
                    <a:pt x="13052" y="3886"/>
                    <a:pt x="10585" y="13598"/>
                  </a:cubicBezTo>
                  <a:cubicBezTo>
                    <a:pt x="6973" y="21600"/>
                    <a:pt x="2016" y="16784"/>
                    <a:pt x="342" y="3649"/>
                  </a:cubicBezTo>
                  <a:cubicBezTo>
                    <a:pt x="267" y="3060"/>
                    <a:pt x="201" y="2460"/>
                    <a:pt x="144" y="1851"/>
                  </a:cubicBezTo>
                  <a:cubicBezTo>
                    <a:pt x="87" y="1243"/>
                    <a:pt x="39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13" name="Line"/>
            <p:cNvSpPr/>
            <p:nvPr/>
          </p:nvSpPr>
          <p:spPr>
            <a:xfrm rot="16980000">
              <a:off x="1706266" y="764539"/>
              <a:ext cx="1796690" cy="28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79" extrusionOk="0">
                  <a:moveTo>
                    <a:pt x="21600" y="19279"/>
                  </a:moveTo>
                  <a:cubicBezTo>
                    <a:pt x="20281" y="11073"/>
                    <a:pt x="18166" y="5532"/>
                    <a:pt x="15782" y="4038"/>
                  </a:cubicBezTo>
                  <a:cubicBezTo>
                    <a:pt x="13113" y="2365"/>
                    <a:pt x="10407" y="5909"/>
                    <a:pt x="8481" y="13598"/>
                  </a:cubicBezTo>
                  <a:cubicBezTo>
                    <a:pt x="5588" y="21600"/>
                    <a:pt x="1615" y="16784"/>
                    <a:pt x="274" y="3649"/>
                  </a:cubicBezTo>
                  <a:cubicBezTo>
                    <a:pt x="214" y="3060"/>
                    <a:pt x="161" y="2460"/>
                    <a:pt x="115" y="1851"/>
                  </a:cubicBezTo>
                  <a:cubicBezTo>
                    <a:pt x="69" y="1243"/>
                    <a:pt x="31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14" name="Great…"/>
            <p:cNvSpPr txBox="1"/>
            <p:nvPr/>
          </p:nvSpPr>
          <p:spPr>
            <a:xfrm>
              <a:off x="185355" y="1960793"/>
              <a:ext cx="810779" cy="517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Great </a:t>
              </a:r>
            </a:p>
            <a:p>
              <a: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taste</a:t>
              </a:r>
            </a:p>
          </p:txBody>
        </p:sp>
        <p:sp>
          <p:nvSpPr>
            <p:cNvPr id="2915" name="Nearby"/>
            <p:cNvSpPr txBox="1"/>
            <p:nvPr/>
          </p:nvSpPr>
          <p:spPr>
            <a:xfrm>
              <a:off x="1053839" y="2587589"/>
              <a:ext cx="945695" cy="244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Nearby</a:t>
              </a:r>
            </a:p>
          </p:txBody>
        </p:sp>
        <p:sp>
          <p:nvSpPr>
            <p:cNvPr id="2960" name="Connection Line"/>
            <p:cNvSpPr/>
            <p:nvPr/>
          </p:nvSpPr>
          <p:spPr>
            <a:xfrm>
              <a:off x="2321405" y="1733044"/>
              <a:ext cx="1671825" cy="1500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8923" y="21558"/>
                    <a:pt x="1723" y="14358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961" name="Connection Line"/>
            <p:cNvSpPr/>
            <p:nvPr/>
          </p:nvSpPr>
          <p:spPr>
            <a:xfrm>
              <a:off x="251768" y="1924143"/>
              <a:ext cx="1654206" cy="126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464" y="8023"/>
                    <a:pt x="12664" y="823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918" name="Circle"/>
            <p:cNvSpPr/>
            <p:nvPr/>
          </p:nvSpPr>
          <p:spPr>
            <a:xfrm>
              <a:off x="1345373" y="1008087"/>
              <a:ext cx="283048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19" name="Circle"/>
            <p:cNvSpPr/>
            <p:nvPr/>
          </p:nvSpPr>
          <p:spPr>
            <a:xfrm>
              <a:off x="2437588" y="879558"/>
              <a:ext cx="283049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20" name="Coffee"/>
            <p:cNvSpPr txBox="1"/>
            <p:nvPr/>
          </p:nvSpPr>
          <p:spPr>
            <a:xfrm>
              <a:off x="2503071" y="680658"/>
              <a:ext cx="928692" cy="265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Coffee</a:t>
              </a:r>
            </a:p>
          </p:txBody>
        </p:sp>
        <p:sp>
          <p:nvSpPr>
            <p:cNvPr id="2921" name="Circle"/>
            <p:cNvSpPr/>
            <p:nvPr/>
          </p:nvSpPr>
          <p:spPr>
            <a:xfrm>
              <a:off x="3395381" y="1249623"/>
              <a:ext cx="283048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22" name="Circle"/>
            <p:cNvSpPr/>
            <p:nvPr/>
          </p:nvSpPr>
          <p:spPr>
            <a:xfrm>
              <a:off x="2542806" y="2562794"/>
              <a:ext cx="283048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23" name="Circle"/>
            <p:cNvSpPr/>
            <p:nvPr/>
          </p:nvSpPr>
          <p:spPr>
            <a:xfrm>
              <a:off x="896136" y="2090253"/>
              <a:ext cx="283049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24" name="My drink"/>
            <p:cNvSpPr txBox="1"/>
            <p:nvPr/>
          </p:nvSpPr>
          <p:spPr>
            <a:xfrm>
              <a:off x="2869668" y="1028262"/>
              <a:ext cx="1047893" cy="50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My drink</a:t>
              </a:r>
            </a:p>
          </p:txBody>
        </p:sp>
        <p:sp>
          <p:nvSpPr>
            <p:cNvPr id="2925" name="Circle"/>
            <p:cNvSpPr/>
            <p:nvPr/>
          </p:nvSpPr>
          <p:spPr>
            <a:xfrm>
              <a:off x="2592358" y="101271"/>
              <a:ext cx="283048" cy="283049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26" name="Circle"/>
            <p:cNvSpPr/>
            <p:nvPr/>
          </p:nvSpPr>
          <p:spPr>
            <a:xfrm>
              <a:off x="3542495" y="3079477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27" name="Circle"/>
            <p:cNvSpPr/>
            <p:nvPr/>
          </p:nvSpPr>
          <p:spPr>
            <a:xfrm>
              <a:off x="1747652" y="2799240"/>
              <a:ext cx="283048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28" name="Circle"/>
            <p:cNvSpPr/>
            <p:nvPr/>
          </p:nvSpPr>
          <p:spPr>
            <a:xfrm>
              <a:off x="1396363" y="3405247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29" name="Circle"/>
            <p:cNvSpPr/>
            <p:nvPr/>
          </p:nvSpPr>
          <p:spPr>
            <a:xfrm>
              <a:off x="4215943" y="826736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30" name="Self-identity"/>
            <p:cNvSpPr txBox="1"/>
            <p:nvPr/>
          </p:nvSpPr>
          <p:spPr>
            <a:xfrm>
              <a:off x="3897925" y="590316"/>
              <a:ext cx="1169586" cy="339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Self-identity</a:t>
              </a:r>
            </a:p>
          </p:txBody>
        </p:sp>
        <p:sp>
          <p:nvSpPr>
            <p:cNvPr id="2931" name="Circle"/>
            <p:cNvSpPr/>
            <p:nvPr/>
          </p:nvSpPr>
          <p:spPr>
            <a:xfrm>
              <a:off x="226470" y="2837024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32" name="Circle"/>
            <p:cNvSpPr/>
            <p:nvPr/>
          </p:nvSpPr>
          <p:spPr>
            <a:xfrm>
              <a:off x="243582" y="729350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33" name="Fast"/>
            <p:cNvSpPr txBox="1"/>
            <p:nvPr/>
          </p:nvSpPr>
          <p:spPr>
            <a:xfrm>
              <a:off x="0" y="1142581"/>
              <a:ext cx="774810" cy="3461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Fast</a:t>
              </a:r>
            </a:p>
          </p:txBody>
        </p:sp>
        <p:sp>
          <p:nvSpPr>
            <p:cNvPr id="2934" name="Circle"/>
            <p:cNvSpPr/>
            <p:nvPr/>
          </p:nvSpPr>
          <p:spPr>
            <a:xfrm>
              <a:off x="1067777" y="336719"/>
              <a:ext cx="283048" cy="283049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35" name="Friendly"/>
            <p:cNvSpPr txBox="1"/>
            <p:nvPr/>
          </p:nvSpPr>
          <p:spPr>
            <a:xfrm>
              <a:off x="1308565" y="303854"/>
              <a:ext cx="928692" cy="265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Friendly</a:t>
              </a:r>
            </a:p>
          </p:txBody>
        </p:sp>
        <p:sp>
          <p:nvSpPr>
            <p:cNvPr id="2936" name="My place"/>
            <p:cNvSpPr txBox="1"/>
            <p:nvPr/>
          </p:nvSpPr>
          <p:spPr>
            <a:xfrm>
              <a:off x="2872136" y="2406968"/>
              <a:ext cx="928692" cy="50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My place</a:t>
              </a:r>
            </a:p>
          </p:txBody>
        </p:sp>
        <p:sp>
          <p:nvSpPr>
            <p:cNvPr id="2937" name="Home"/>
            <p:cNvSpPr txBox="1"/>
            <p:nvPr/>
          </p:nvSpPr>
          <p:spPr>
            <a:xfrm>
              <a:off x="3249914" y="3413360"/>
              <a:ext cx="928692" cy="265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Home</a:t>
              </a:r>
            </a:p>
          </p:txBody>
        </p:sp>
        <p:sp>
          <p:nvSpPr>
            <p:cNvPr id="2938" name="Workplace"/>
            <p:cNvSpPr txBox="1"/>
            <p:nvPr/>
          </p:nvSpPr>
          <p:spPr>
            <a:xfrm>
              <a:off x="2063967" y="3743492"/>
              <a:ext cx="1162031" cy="265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Workplace</a:t>
              </a:r>
            </a:p>
          </p:txBody>
        </p:sp>
        <p:sp>
          <p:nvSpPr>
            <p:cNvPr id="2939" name="Circle"/>
            <p:cNvSpPr/>
            <p:nvPr/>
          </p:nvSpPr>
          <p:spPr>
            <a:xfrm>
              <a:off x="2406971" y="3308201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40" name="Great service"/>
            <p:cNvSpPr txBox="1"/>
            <p:nvPr/>
          </p:nvSpPr>
          <p:spPr>
            <a:xfrm>
              <a:off x="886982" y="1330602"/>
              <a:ext cx="945695" cy="425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Great service </a:t>
              </a:r>
            </a:p>
          </p:txBody>
        </p:sp>
        <p:sp>
          <p:nvSpPr>
            <p:cNvPr id="2941" name="Energy"/>
            <p:cNvSpPr txBox="1"/>
            <p:nvPr/>
          </p:nvSpPr>
          <p:spPr>
            <a:xfrm>
              <a:off x="2969234" y="114463"/>
              <a:ext cx="928692" cy="265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Energy</a:t>
              </a:r>
            </a:p>
          </p:txBody>
        </p:sp>
        <p:sp>
          <p:nvSpPr>
            <p:cNvPr id="2942" name="Indulgence"/>
            <p:cNvSpPr txBox="1"/>
            <p:nvPr/>
          </p:nvSpPr>
          <p:spPr>
            <a:xfrm>
              <a:off x="20433" y="3217637"/>
              <a:ext cx="1225118" cy="339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Indulgence</a:t>
              </a:r>
            </a:p>
          </p:txBody>
        </p:sp>
        <p:sp>
          <p:nvSpPr>
            <p:cNvPr id="2943" name="Circle"/>
            <p:cNvSpPr/>
            <p:nvPr/>
          </p:nvSpPr>
          <p:spPr>
            <a:xfrm>
              <a:off x="3601591" y="2027617"/>
              <a:ext cx="283049" cy="283049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44" name="My ritual"/>
            <p:cNvSpPr txBox="1"/>
            <p:nvPr/>
          </p:nvSpPr>
          <p:spPr>
            <a:xfrm>
              <a:off x="2782822" y="1811661"/>
              <a:ext cx="1225118" cy="339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My ritual</a:t>
              </a:r>
            </a:p>
          </p:txBody>
        </p:sp>
        <p:sp>
          <p:nvSpPr>
            <p:cNvPr id="2945" name="Circle"/>
            <p:cNvSpPr/>
            <p:nvPr/>
          </p:nvSpPr>
          <p:spPr>
            <a:xfrm>
              <a:off x="4254043" y="2247970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46" name="Consistent…"/>
            <p:cNvSpPr txBox="1"/>
            <p:nvPr/>
          </p:nvSpPr>
          <p:spPr>
            <a:xfrm>
              <a:off x="3821108" y="2650098"/>
              <a:ext cx="1225118" cy="5146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Consistent</a:t>
              </a:r>
            </a:p>
            <a:p>
              <a: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experience</a:t>
              </a:r>
            </a:p>
          </p:txBody>
        </p:sp>
        <p:sp>
          <p:nvSpPr>
            <p:cNvPr id="2947" name="Convenient"/>
            <p:cNvSpPr txBox="1"/>
            <p:nvPr/>
          </p:nvSpPr>
          <p:spPr>
            <a:xfrm>
              <a:off x="711042" y="3756965"/>
              <a:ext cx="1225118" cy="339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Convenient</a:t>
              </a:r>
            </a:p>
          </p:txBody>
        </p:sp>
        <p:sp>
          <p:nvSpPr>
            <p:cNvPr id="2949" name="Circle"/>
            <p:cNvSpPr/>
            <p:nvPr/>
          </p:nvSpPr>
          <p:spPr>
            <a:xfrm>
              <a:off x="1806774" y="1363364"/>
              <a:ext cx="1039452" cy="1039450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51" name="Morning"/>
            <p:cNvSpPr txBox="1"/>
            <p:nvPr/>
          </p:nvSpPr>
          <p:spPr>
            <a:xfrm>
              <a:off x="3827459" y="1394321"/>
              <a:ext cx="1225118" cy="339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Morning</a:t>
              </a:r>
            </a:p>
          </p:txBody>
        </p:sp>
        <p:sp>
          <p:nvSpPr>
            <p:cNvPr id="2952" name="Circle"/>
            <p:cNvSpPr/>
            <p:nvPr/>
          </p:nvSpPr>
          <p:spPr>
            <a:xfrm>
              <a:off x="4127043" y="1617123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sp>
        <p:nvSpPr>
          <p:cNvPr id="98" name="Apple">
            <a:extLst>
              <a:ext uri="{FF2B5EF4-FFF2-40B4-BE49-F238E27FC236}">
                <a16:creationId xmlns:a16="http://schemas.microsoft.com/office/drawing/2014/main" id="{1930AF2D-9B0F-F940-8362-E293B128AF3E}"/>
              </a:ext>
            </a:extLst>
          </p:cNvPr>
          <p:cNvSpPr txBox="1"/>
          <p:nvPr/>
        </p:nvSpPr>
        <p:spPr>
          <a:xfrm>
            <a:off x="3350885" y="4874083"/>
            <a:ext cx="928692" cy="2658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914400">
              <a:lnSpc>
                <a:spcPct val="80000"/>
              </a:lnSpc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dirty="0"/>
              <a:t>Apple</a:t>
            </a:r>
          </a:p>
        </p:txBody>
      </p:sp>
      <p:sp>
        <p:nvSpPr>
          <p:cNvPr id="99" name="Group">
            <a:extLst>
              <a:ext uri="{FF2B5EF4-FFF2-40B4-BE49-F238E27FC236}">
                <a16:creationId xmlns:a16="http://schemas.microsoft.com/office/drawing/2014/main" id="{8001A561-393B-ED4C-86DD-32154D3B5D5A}"/>
              </a:ext>
            </a:extLst>
          </p:cNvPr>
          <p:cNvSpPr/>
          <p:nvPr/>
        </p:nvSpPr>
        <p:spPr>
          <a:xfrm>
            <a:off x="8672905" y="4391188"/>
            <a:ext cx="1117894" cy="1039450"/>
          </a:xfrm>
          <a:prstGeom prst="ellipse">
            <a:avLst/>
          </a:prstGeom>
          <a:solidFill>
            <a:schemeClr val="accent1">
              <a:hueOff val="71527"/>
              <a:satOff val="-27511"/>
              <a:lumOff val="32816"/>
            </a:schemeClr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dirty="0"/>
          </a:p>
        </p:txBody>
      </p:sp>
      <p:sp>
        <p:nvSpPr>
          <p:cNvPr id="100" name="Starbucks">
            <a:extLst>
              <a:ext uri="{FF2B5EF4-FFF2-40B4-BE49-F238E27FC236}">
                <a16:creationId xmlns:a16="http://schemas.microsoft.com/office/drawing/2014/main" id="{C8C534B2-A9AE-804A-95E1-06BA56E71C3E}"/>
              </a:ext>
            </a:extLst>
          </p:cNvPr>
          <p:cNvSpPr txBox="1"/>
          <p:nvPr/>
        </p:nvSpPr>
        <p:spPr>
          <a:xfrm>
            <a:off x="8749735" y="4811797"/>
            <a:ext cx="990139" cy="2658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914400">
              <a:lnSpc>
                <a:spcPct val="80000"/>
              </a:lnSpc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dirty="0"/>
              <a:t>Starbucks</a:t>
            </a:r>
          </a:p>
        </p:txBody>
      </p:sp>
    </p:spTree>
    <p:extLst>
      <p:ext uri="{BB962C8B-B14F-4D97-AF65-F5344CB8AC3E}">
        <p14:creationId xmlns:p14="http://schemas.microsoft.com/office/powerpoint/2010/main" val="414113232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64" name="Figure 3. Key Brand Identifi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3. Key Brand Identifiers</a:t>
            </a:r>
          </a:p>
        </p:txBody>
      </p:sp>
      <p:sp>
        <p:nvSpPr>
          <p:cNvPr id="2965" name="Line"/>
          <p:cNvSpPr/>
          <p:nvPr/>
        </p:nvSpPr>
        <p:spPr>
          <a:xfrm flipH="1" flipV="1">
            <a:off x="4989894" y="4098709"/>
            <a:ext cx="2043454" cy="1051024"/>
          </a:xfrm>
          <a:prstGeom prst="line">
            <a:avLst/>
          </a:prstGeom>
          <a:solidFill>
            <a:srgbClr val="00E6B7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66" name="Line"/>
          <p:cNvSpPr/>
          <p:nvPr/>
        </p:nvSpPr>
        <p:spPr>
          <a:xfrm flipV="1">
            <a:off x="5982018" y="3554642"/>
            <a:ext cx="1" cy="1937343"/>
          </a:xfrm>
          <a:prstGeom prst="line">
            <a:avLst/>
          </a:prstGeom>
          <a:solidFill>
            <a:srgbClr val="00E6B7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67" name="Line"/>
          <p:cNvSpPr/>
          <p:nvPr/>
        </p:nvSpPr>
        <p:spPr>
          <a:xfrm flipV="1">
            <a:off x="5056460" y="4108822"/>
            <a:ext cx="1942242" cy="970551"/>
          </a:xfrm>
          <a:prstGeom prst="line">
            <a:avLst/>
          </a:prstGeom>
          <a:solidFill>
            <a:srgbClr val="00E6B7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68" name="Shape"/>
          <p:cNvSpPr/>
          <p:nvPr/>
        </p:nvSpPr>
        <p:spPr>
          <a:xfrm>
            <a:off x="4792260" y="3575565"/>
            <a:ext cx="2353816" cy="1895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20"/>
                </a:moveTo>
                <a:cubicBezTo>
                  <a:pt x="0" y="4831"/>
                  <a:pt x="4813" y="0"/>
                  <a:pt x="10800" y="0"/>
                </a:cubicBezTo>
                <a:cubicBezTo>
                  <a:pt x="16748" y="0"/>
                  <a:pt x="21600" y="4831"/>
                  <a:pt x="21600" y="10820"/>
                </a:cubicBezTo>
                <a:lnTo>
                  <a:pt x="21600" y="10820"/>
                </a:lnTo>
                <a:cubicBezTo>
                  <a:pt x="21600" y="16769"/>
                  <a:pt x="16748" y="21600"/>
                  <a:pt x="10800" y="21600"/>
                </a:cubicBezTo>
                <a:cubicBezTo>
                  <a:pt x="4813" y="21600"/>
                  <a:pt x="0" y="16769"/>
                  <a:pt x="0" y="10820"/>
                </a:cubicBezTo>
              </a:path>
            </a:pathLst>
          </a:custGeom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algn="l" defTabSz="457200">
              <a:lnSpc>
                <a:spcPct val="9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69" name="Logo"/>
          <p:cNvSpPr txBox="1"/>
          <p:nvPr/>
        </p:nvSpPr>
        <p:spPr>
          <a:xfrm>
            <a:off x="5346130" y="3110090"/>
            <a:ext cx="1246077" cy="345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Logo</a:t>
            </a:r>
          </a:p>
        </p:txBody>
      </p:sp>
      <p:sp>
        <p:nvSpPr>
          <p:cNvPr id="2970" name="Character"/>
          <p:cNvSpPr txBox="1"/>
          <p:nvPr/>
        </p:nvSpPr>
        <p:spPr>
          <a:xfrm>
            <a:off x="6783515" y="3690557"/>
            <a:ext cx="1202562" cy="270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Character</a:t>
            </a:r>
          </a:p>
        </p:txBody>
      </p:sp>
      <p:sp>
        <p:nvSpPr>
          <p:cNvPr id="2971" name="Oval"/>
          <p:cNvSpPr/>
          <p:nvPr/>
        </p:nvSpPr>
        <p:spPr>
          <a:xfrm>
            <a:off x="5836236" y="3464983"/>
            <a:ext cx="279073" cy="229106"/>
          </a:xfrm>
          <a:prstGeom prst="ellipse">
            <a:avLst/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972" name="Motto"/>
          <p:cNvSpPr txBox="1"/>
          <p:nvPr/>
        </p:nvSpPr>
        <p:spPr>
          <a:xfrm>
            <a:off x="4352730" y="3692263"/>
            <a:ext cx="827791" cy="270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Motto</a:t>
            </a:r>
          </a:p>
        </p:txBody>
      </p:sp>
      <p:sp>
        <p:nvSpPr>
          <p:cNvPr id="2973" name="Soundmark"/>
          <p:cNvSpPr txBox="1"/>
          <p:nvPr/>
        </p:nvSpPr>
        <p:spPr>
          <a:xfrm>
            <a:off x="4029163" y="5264933"/>
            <a:ext cx="1151359" cy="327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Soundmark</a:t>
            </a:r>
          </a:p>
        </p:txBody>
      </p:sp>
      <p:sp>
        <p:nvSpPr>
          <p:cNvPr id="2974" name="Product design"/>
          <p:cNvSpPr txBox="1"/>
          <p:nvPr/>
        </p:nvSpPr>
        <p:spPr>
          <a:xfrm>
            <a:off x="5199496" y="5656673"/>
            <a:ext cx="1557917" cy="328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Product design</a:t>
            </a:r>
          </a:p>
        </p:txBody>
      </p:sp>
      <p:sp>
        <p:nvSpPr>
          <p:cNvPr id="2975" name="Oval"/>
          <p:cNvSpPr/>
          <p:nvPr/>
        </p:nvSpPr>
        <p:spPr>
          <a:xfrm>
            <a:off x="4812634" y="3976324"/>
            <a:ext cx="279072" cy="229106"/>
          </a:xfrm>
          <a:prstGeom prst="ellipse">
            <a:avLst/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976" name="Oval"/>
          <p:cNvSpPr/>
          <p:nvPr/>
        </p:nvSpPr>
        <p:spPr>
          <a:xfrm>
            <a:off x="6872123" y="3988816"/>
            <a:ext cx="279072" cy="229106"/>
          </a:xfrm>
          <a:prstGeom prst="ellipse">
            <a:avLst/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977" name="Oval"/>
          <p:cNvSpPr/>
          <p:nvPr/>
        </p:nvSpPr>
        <p:spPr>
          <a:xfrm>
            <a:off x="5836236" y="5351171"/>
            <a:ext cx="279073" cy="229106"/>
          </a:xfrm>
          <a:prstGeom prst="ellipse">
            <a:avLst/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978" name="Oval"/>
          <p:cNvSpPr/>
          <p:nvPr/>
        </p:nvSpPr>
        <p:spPr>
          <a:xfrm>
            <a:off x="6797173" y="4965342"/>
            <a:ext cx="279073" cy="229106"/>
          </a:xfrm>
          <a:prstGeom prst="ellipse">
            <a:avLst/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979" name="Oval"/>
          <p:cNvSpPr/>
          <p:nvPr/>
        </p:nvSpPr>
        <p:spPr>
          <a:xfrm>
            <a:off x="4875300" y="4965342"/>
            <a:ext cx="279073" cy="229106"/>
          </a:xfrm>
          <a:prstGeom prst="ellipse">
            <a:avLst/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980" name="Packaging"/>
          <p:cNvSpPr txBox="1"/>
          <p:nvPr/>
        </p:nvSpPr>
        <p:spPr>
          <a:xfrm>
            <a:off x="6783516" y="5277425"/>
            <a:ext cx="1094701" cy="327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Packaging</a:t>
            </a:r>
          </a:p>
        </p:txBody>
      </p:sp>
      <p:sp>
        <p:nvSpPr>
          <p:cNvPr id="2981" name="Shape"/>
          <p:cNvSpPr/>
          <p:nvPr/>
        </p:nvSpPr>
        <p:spPr>
          <a:xfrm>
            <a:off x="5520452" y="4149424"/>
            <a:ext cx="897432" cy="747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20"/>
                </a:moveTo>
                <a:cubicBezTo>
                  <a:pt x="0" y="4831"/>
                  <a:pt x="4813" y="0"/>
                  <a:pt x="10800" y="0"/>
                </a:cubicBezTo>
                <a:cubicBezTo>
                  <a:pt x="16748" y="0"/>
                  <a:pt x="21600" y="4831"/>
                  <a:pt x="21600" y="10820"/>
                </a:cubicBezTo>
                <a:lnTo>
                  <a:pt x="21600" y="10820"/>
                </a:lnTo>
                <a:cubicBezTo>
                  <a:pt x="21600" y="16769"/>
                  <a:pt x="16748" y="21600"/>
                  <a:pt x="10800" y="21600"/>
                </a:cubicBezTo>
                <a:cubicBezTo>
                  <a:pt x="4813" y="21600"/>
                  <a:pt x="0" y="16769"/>
                  <a:pt x="0" y="10820"/>
                </a:cubicBezTo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lnSpc>
                <a:spcPct val="9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82" name="Brand  name"/>
          <p:cNvSpPr txBox="1"/>
          <p:nvPr/>
        </p:nvSpPr>
        <p:spPr>
          <a:xfrm>
            <a:off x="5479295" y="4291864"/>
            <a:ext cx="979747" cy="46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914400">
              <a:lnSpc>
                <a:spcPct val="80000"/>
              </a:lnSpc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Brand </a:t>
            </a:r>
            <a:br/>
            <a:r>
              <a:t>name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10" name="Multi-brand strategy"/>
          <p:cNvSpPr txBox="1"/>
          <p:nvPr/>
        </p:nvSpPr>
        <p:spPr>
          <a:xfrm>
            <a:off x="8788088" y="5018169"/>
            <a:ext cx="1329127" cy="559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Multi-brand strategy</a:t>
            </a:r>
          </a:p>
        </p:txBody>
      </p:sp>
      <p:sp>
        <p:nvSpPr>
          <p:cNvPr id="3011" name="Line"/>
          <p:cNvSpPr/>
          <p:nvPr/>
        </p:nvSpPr>
        <p:spPr>
          <a:xfrm>
            <a:off x="3505401" y="4902199"/>
            <a:ext cx="5986897" cy="1"/>
          </a:xfrm>
          <a:prstGeom prst="line">
            <a:avLst/>
          </a:prstGeom>
          <a:ln w="25400">
            <a:solidFill>
              <a:srgbClr val="3D749D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012" name="Circle"/>
          <p:cNvSpPr/>
          <p:nvPr/>
        </p:nvSpPr>
        <p:spPr>
          <a:xfrm>
            <a:off x="4167575" y="4813169"/>
            <a:ext cx="178359" cy="17808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013" name="Circle"/>
          <p:cNvSpPr/>
          <p:nvPr/>
        </p:nvSpPr>
        <p:spPr>
          <a:xfrm>
            <a:off x="5676024" y="4813169"/>
            <a:ext cx="178359" cy="17808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014" name="Circle"/>
          <p:cNvSpPr/>
          <p:nvPr/>
        </p:nvSpPr>
        <p:spPr>
          <a:xfrm>
            <a:off x="7184472" y="4813169"/>
            <a:ext cx="178358" cy="17808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015" name="Circle"/>
          <p:cNvSpPr/>
          <p:nvPr/>
        </p:nvSpPr>
        <p:spPr>
          <a:xfrm>
            <a:off x="8692920" y="4813169"/>
            <a:ext cx="178358" cy="17808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016" name="New  sub-brand"/>
          <p:cNvSpPr txBox="1"/>
          <p:nvPr/>
        </p:nvSpPr>
        <p:spPr>
          <a:xfrm>
            <a:off x="5087910" y="4175709"/>
            <a:ext cx="1329127" cy="559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New </a:t>
            </a:r>
            <a:br/>
            <a:r>
              <a:t>sub-brand</a:t>
            </a:r>
          </a:p>
        </p:txBody>
      </p:sp>
      <p:sp>
        <p:nvSpPr>
          <p:cNvPr id="3017" name="Endorsed new brand"/>
          <p:cNvSpPr txBox="1"/>
          <p:nvPr/>
        </p:nvSpPr>
        <p:spPr>
          <a:xfrm>
            <a:off x="6596358" y="4175709"/>
            <a:ext cx="1329127" cy="559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Century Gothic"/>
              </a:rPr>
              <a:t>Endorsed new brand</a:t>
            </a:r>
          </a:p>
        </p:txBody>
      </p:sp>
      <p:sp>
        <p:nvSpPr>
          <p:cNvPr id="3018" name="Independent new brand"/>
          <p:cNvSpPr txBox="1"/>
          <p:nvPr/>
        </p:nvSpPr>
        <p:spPr>
          <a:xfrm>
            <a:off x="8104806" y="4175709"/>
            <a:ext cx="1329127" cy="559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Century Gothic"/>
              </a:rPr>
              <a:t>Independent new brand</a:t>
            </a:r>
          </a:p>
        </p:txBody>
      </p:sp>
      <p:sp>
        <p:nvSpPr>
          <p:cNvPr id="3019" name="Single parent brand"/>
          <p:cNvSpPr txBox="1"/>
          <p:nvPr/>
        </p:nvSpPr>
        <p:spPr>
          <a:xfrm>
            <a:off x="3579462" y="4175709"/>
            <a:ext cx="1329127" cy="559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Century Gothic"/>
              </a:rPr>
              <a:t>Single parent brand</a:t>
            </a:r>
          </a:p>
        </p:txBody>
      </p:sp>
      <p:sp>
        <p:nvSpPr>
          <p:cNvPr id="3020" name="Cobranding"/>
          <p:cNvSpPr txBox="1"/>
          <p:nvPr/>
        </p:nvSpPr>
        <p:spPr>
          <a:xfrm>
            <a:off x="5827559" y="5213649"/>
            <a:ext cx="1329127" cy="321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Cobranding</a:t>
            </a:r>
          </a:p>
        </p:txBody>
      </p:sp>
      <p:sp>
        <p:nvSpPr>
          <p:cNvPr id="3021" name="Single-brand strategy"/>
          <p:cNvSpPr txBox="1"/>
          <p:nvPr/>
        </p:nvSpPr>
        <p:spPr>
          <a:xfrm>
            <a:off x="2855084" y="5018169"/>
            <a:ext cx="1329127" cy="559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Single-brand strategy</a:t>
            </a:r>
          </a:p>
        </p:txBody>
      </p:sp>
      <p:sp>
        <p:nvSpPr>
          <p:cNvPr id="3022" name="Line"/>
          <p:cNvSpPr/>
          <p:nvPr/>
        </p:nvSpPr>
        <p:spPr>
          <a:xfrm rot="16200000">
            <a:off x="6457858" y="4248550"/>
            <a:ext cx="119329" cy="1790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797" y="21568"/>
                  <a:pt x="11284" y="21346"/>
                  <a:pt x="10639" y="21061"/>
                </a:cubicBezTo>
                <a:lnTo>
                  <a:pt x="10639" y="10919"/>
                </a:lnTo>
                <a:cubicBezTo>
                  <a:pt x="9994" y="10649"/>
                  <a:pt x="5803" y="10428"/>
                  <a:pt x="0" y="10396"/>
                </a:cubicBezTo>
                <a:cubicBezTo>
                  <a:pt x="5803" y="10364"/>
                  <a:pt x="9994" y="10142"/>
                  <a:pt x="10639" y="9857"/>
                </a:cubicBezTo>
                <a:lnTo>
                  <a:pt x="10639" y="539"/>
                </a:lnTo>
                <a:cubicBezTo>
                  <a:pt x="11284" y="254"/>
                  <a:pt x="15797" y="32"/>
                  <a:pt x="21600" y="0"/>
                </a:cubicBezTo>
              </a:path>
            </a:pathLst>
          </a:cu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23" name="Figure 5. Single-Brand, Cobranding, and Multi-Brand Portfolio Strateg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5. Single-Brand, Cobranding, and Multi-Brand Portfolio Strategies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26" name="Figure 6. Vertical Brand Exten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6. Vertical Brand Extensions</a:t>
            </a:r>
          </a:p>
        </p:txBody>
      </p:sp>
      <p:sp>
        <p:nvSpPr>
          <p:cNvPr id="3027" name="Price"/>
          <p:cNvSpPr txBox="1"/>
          <p:nvPr/>
        </p:nvSpPr>
        <p:spPr>
          <a:xfrm>
            <a:off x="4350818" y="5030738"/>
            <a:ext cx="771086" cy="286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Price</a:t>
            </a:r>
          </a:p>
        </p:txBody>
      </p:sp>
      <p:sp>
        <p:nvSpPr>
          <p:cNvPr id="3028" name="Circle"/>
          <p:cNvSpPr/>
          <p:nvPr/>
        </p:nvSpPr>
        <p:spPr>
          <a:xfrm>
            <a:off x="6039518" y="6459864"/>
            <a:ext cx="154682" cy="149801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29" name="Line"/>
          <p:cNvSpPr/>
          <p:nvPr/>
        </p:nvSpPr>
        <p:spPr>
          <a:xfrm flipV="1">
            <a:off x="4733651" y="5347932"/>
            <a:ext cx="1" cy="2504527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30" name="Line"/>
          <p:cNvSpPr/>
          <p:nvPr/>
        </p:nvSpPr>
        <p:spPr>
          <a:xfrm>
            <a:off x="4733652" y="7834572"/>
            <a:ext cx="2971801" cy="19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31" name="Benefits"/>
          <p:cNvSpPr txBox="1"/>
          <p:nvPr/>
        </p:nvSpPr>
        <p:spPr>
          <a:xfrm>
            <a:off x="7801568" y="7709139"/>
            <a:ext cx="1233737" cy="27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Benefits</a:t>
            </a:r>
          </a:p>
        </p:txBody>
      </p:sp>
      <p:sp>
        <p:nvSpPr>
          <p:cNvPr id="3032" name="Core…"/>
          <p:cNvSpPr txBox="1"/>
          <p:nvPr/>
        </p:nvSpPr>
        <p:spPr>
          <a:xfrm>
            <a:off x="6393955" y="6365378"/>
            <a:ext cx="1679252" cy="469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Core </a:t>
            </a:r>
          </a:p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offering   </a:t>
            </a:r>
          </a:p>
        </p:txBody>
      </p:sp>
      <p:sp>
        <p:nvSpPr>
          <p:cNvPr id="3033" name="Price tier B"/>
          <p:cNvSpPr txBox="1"/>
          <p:nvPr/>
        </p:nvSpPr>
        <p:spPr>
          <a:xfrm>
            <a:off x="3547435" y="6411708"/>
            <a:ext cx="1080320" cy="37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914400">
              <a:lnSpc>
                <a:spcPct val="7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Price tier B</a:t>
            </a:r>
          </a:p>
        </p:txBody>
      </p:sp>
      <p:sp>
        <p:nvSpPr>
          <p:cNvPr id="3034" name="Circle"/>
          <p:cNvSpPr/>
          <p:nvPr/>
        </p:nvSpPr>
        <p:spPr>
          <a:xfrm>
            <a:off x="6962568" y="5545145"/>
            <a:ext cx="152401" cy="152401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35" name="Upscale…"/>
          <p:cNvSpPr txBox="1"/>
          <p:nvPr/>
        </p:nvSpPr>
        <p:spPr>
          <a:xfrm>
            <a:off x="7194572" y="5377955"/>
            <a:ext cx="1233736" cy="640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Upscale </a:t>
            </a:r>
          </a:p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extension</a:t>
            </a:r>
          </a:p>
        </p:txBody>
      </p:sp>
      <p:sp>
        <p:nvSpPr>
          <p:cNvPr id="3036" name="Line"/>
          <p:cNvSpPr/>
          <p:nvPr/>
        </p:nvSpPr>
        <p:spPr>
          <a:xfrm flipV="1">
            <a:off x="6231887" y="5729097"/>
            <a:ext cx="638102" cy="672829"/>
          </a:xfrm>
          <a:prstGeom prst="line">
            <a:avLst/>
          </a:prstGeom>
          <a:ln w="25400">
            <a:solidFill>
              <a:srgbClr val="253A6C"/>
            </a:solidFill>
            <a:prstDash val="sysDot"/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37" name="Price tier A"/>
          <p:cNvSpPr txBox="1"/>
          <p:nvPr/>
        </p:nvSpPr>
        <p:spPr>
          <a:xfrm>
            <a:off x="3557119" y="5509896"/>
            <a:ext cx="1060952" cy="37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914400">
              <a:lnSpc>
                <a:spcPct val="7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Price tier A</a:t>
            </a:r>
          </a:p>
        </p:txBody>
      </p:sp>
      <p:sp>
        <p:nvSpPr>
          <p:cNvPr id="3038" name="Circle"/>
          <p:cNvSpPr/>
          <p:nvPr/>
        </p:nvSpPr>
        <p:spPr>
          <a:xfrm>
            <a:off x="5125234" y="7386982"/>
            <a:ext cx="152401" cy="152401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39" name="Downscale…"/>
          <p:cNvSpPr txBox="1"/>
          <p:nvPr/>
        </p:nvSpPr>
        <p:spPr>
          <a:xfrm>
            <a:off x="5612665" y="7222807"/>
            <a:ext cx="1679252" cy="531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Downscale </a:t>
            </a:r>
          </a:p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extension   </a:t>
            </a:r>
          </a:p>
        </p:txBody>
      </p:sp>
      <p:sp>
        <p:nvSpPr>
          <p:cNvPr id="3040" name="Line"/>
          <p:cNvSpPr/>
          <p:nvPr/>
        </p:nvSpPr>
        <p:spPr>
          <a:xfrm flipH="1">
            <a:off x="5345485" y="6655710"/>
            <a:ext cx="637392" cy="668141"/>
          </a:xfrm>
          <a:prstGeom prst="line">
            <a:avLst/>
          </a:prstGeom>
          <a:ln w="25400">
            <a:solidFill>
              <a:srgbClr val="253A6C"/>
            </a:solidFill>
            <a:prstDash val="sysDot"/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41" name="Price tier C"/>
          <p:cNvSpPr txBox="1"/>
          <p:nvPr/>
        </p:nvSpPr>
        <p:spPr>
          <a:xfrm>
            <a:off x="3542365" y="7325495"/>
            <a:ext cx="1090461" cy="37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914400">
              <a:lnSpc>
                <a:spcPct val="7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Price tier C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44" name="Figure 7. Horizontal Brand Exten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7. Horizontal Brand Extensions</a:t>
            </a:r>
          </a:p>
        </p:txBody>
      </p:sp>
      <p:sp>
        <p:nvSpPr>
          <p:cNvPr id="3045" name="Price"/>
          <p:cNvSpPr txBox="1"/>
          <p:nvPr/>
        </p:nvSpPr>
        <p:spPr>
          <a:xfrm>
            <a:off x="4122493" y="3926369"/>
            <a:ext cx="781992" cy="41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Price</a:t>
            </a:r>
          </a:p>
        </p:txBody>
      </p:sp>
      <p:sp>
        <p:nvSpPr>
          <p:cNvPr id="3046" name="Circle"/>
          <p:cNvSpPr/>
          <p:nvPr/>
        </p:nvSpPr>
        <p:spPr>
          <a:xfrm>
            <a:off x="6473340" y="4961627"/>
            <a:ext cx="152401" cy="152401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47" name="Line"/>
          <p:cNvSpPr/>
          <p:nvPr/>
        </p:nvSpPr>
        <p:spPr>
          <a:xfrm flipV="1">
            <a:off x="4513488" y="4268133"/>
            <a:ext cx="1" cy="1972613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48" name="Line"/>
          <p:cNvSpPr/>
          <p:nvPr/>
        </p:nvSpPr>
        <p:spPr>
          <a:xfrm>
            <a:off x="4513488" y="6231621"/>
            <a:ext cx="3709787" cy="1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49" name="Benefits"/>
          <p:cNvSpPr txBox="1"/>
          <p:nvPr/>
        </p:nvSpPr>
        <p:spPr>
          <a:xfrm>
            <a:off x="8419952" y="6080367"/>
            <a:ext cx="862036" cy="279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Benefits</a:t>
            </a:r>
          </a:p>
        </p:txBody>
      </p:sp>
      <p:sp>
        <p:nvSpPr>
          <p:cNvPr id="3050" name="Core…"/>
          <p:cNvSpPr txBox="1"/>
          <p:nvPr/>
        </p:nvSpPr>
        <p:spPr>
          <a:xfrm>
            <a:off x="5992066" y="5211121"/>
            <a:ext cx="1094787" cy="649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Core </a:t>
            </a:r>
          </a:p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offering   </a:t>
            </a:r>
          </a:p>
        </p:txBody>
      </p:sp>
      <p:sp>
        <p:nvSpPr>
          <p:cNvPr id="3051" name="Category B"/>
          <p:cNvSpPr txBox="1"/>
          <p:nvPr/>
        </p:nvSpPr>
        <p:spPr>
          <a:xfrm>
            <a:off x="5695163" y="6368647"/>
            <a:ext cx="1685625" cy="3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Category B</a:t>
            </a:r>
          </a:p>
        </p:txBody>
      </p:sp>
      <p:sp>
        <p:nvSpPr>
          <p:cNvPr id="3052" name="Circle"/>
          <p:cNvSpPr/>
          <p:nvPr/>
        </p:nvSpPr>
        <p:spPr>
          <a:xfrm>
            <a:off x="5034815" y="4961627"/>
            <a:ext cx="152401" cy="152401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53" name="Line"/>
          <p:cNvSpPr/>
          <p:nvPr/>
        </p:nvSpPr>
        <p:spPr>
          <a:xfrm flipH="1" flipV="1">
            <a:off x="5331121" y="5031147"/>
            <a:ext cx="935016" cy="1"/>
          </a:xfrm>
          <a:prstGeom prst="line">
            <a:avLst/>
          </a:prstGeom>
          <a:ln w="25400">
            <a:solidFill>
              <a:srgbClr val="253A6C"/>
            </a:solidFill>
            <a:prstDash val="sysDot"/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54" name="Extension A"/>
          <p:cNvSpPr txBox="1"/>
          <p:nvPr/>
        </p:nvSpPr>
        <p:spPr>
          <a:xfrm>
            <a:off x="4600376" y="5211120"/>
            <a:ext cx="1251186" cy="649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 dirty="0"/>
              <a:t>Extension A</a:t>
            </a:r>
          </a:p>
        </p:txBody>
      </p:sp>
      <p:sp>
        <p:nvSpPr>
          <p:cNvPr id="3055" name="Category A"/>
          <p:cNvSpPr txBox="1"/>
          <p:nvPr/>
        </p:nvSpPr>
        <p:spPr>
          <a:xfrm>
            <a:off x="4336611" y="6368647"/>
            <a:ext cx="1685625" cy="317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Category A</a:t>
            </a:r>
          </a:p>
        </p:txBody>
      </p:sp>
      <p:sp>
        <p:nvSpPr>
          <p:cNvPr id="3056" name="Circle"/>
          <p:cNvSpPr/>
          <p:nvPr/>
        </p:nvSpPr>
        <p:spPr>
          <a:xfrm>
            <a:off x="7763093" y="4960406"/>
            <a:ext cx="152401" cy="152401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57" name="Extension B"/>
          <p:cNvSpPr txBox="1"/>
          <p:nvPr/>
        </p:nvSpPr>
        <p:spPr>
          <a:xfrm>
            <a:off x="7224389" y="5211121"/>
            <a:ext cx="1251186" cy="649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Extension B</a:t>
            </a:r>
          </a:p>
        </p:txBody>
      </p:sp>
      <p:sp>
        <p:nvSpPr>
          <p:cNvPr id="3058" name="Line"/>
          <p:cNvSpPr/>
          <p:nvPr/>
        </p:nvSpPr>
        <p:spPr>
          <a:xfrm>
            <a:off x="6767927" y="5031147"/>
            <a:ext cx="843696" cy="1"/>
          </a:xfrm>
          <a:prstGeom prst="line">
            <a:avLst/>
          </a:prstGeom>
          <a:ln w="25400">
            <a:solidFill>
              <a:srgbClr val="253A6C"/>
            </a:solidFill>
            <a:prstDash val="sysDot"/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59" name="Category C"/>
          <p:cNvSpPr txBox="1"/>
          <p:nvPr/>
        </p:nvSpPr>
        <p:spPr>
          <a:xfrm>
            <a:off x="7072576" y="6368648"/>
            <a:ext cx="1685625" cy="308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Category C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62" name="Figure 8. Brand Power, and Brand Equ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8. Brand Power, and Brand Equity</a:t>
            </a:r>
          </a:p>
        </p:txBody>
      </p:sp>
      <p:grpSp>
        <p:nvGrpSpPr>
          <p:cNvPr id="3065" name="Group"/>
          <p:cNvGrpSpPr/>
          <p:nvPr/>
        </p:nvGrpSpPr>
        <p:grpSpPr>
          <a:xfrm>
            <a:off x="6317960" y="4266882"/>
            <a:ext cx="1425908" cy="688567"/>
            <a:chOff x="-254000" y="-386523"/>
            <a:chExt cx="1425906" cy="688566"/>
          </a:xfrm>
        </p:grpSpPr>
        <p:sp>
          <p:nvSpPr>
            <p:cNvPr id="3063" name="Group"/>
            <p:cNvSpPr/>
            <p:nvPr/>
          </p:nvSpPr>
          <p:spPr>
            <a:xfrm>
              <a:off x="-254000" y="0"/>
              <a:ext cx="1425907" cy="302043"/>
            </a:xfrm>
            <a:prstGeom prst="roundRect">
              <a:avLst>
                <a:gd name="adj" fmla="val 35179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rPr dirty="0"/>
                <a:t>Brand power</a:t>
              </a:r>
            </a:p>
          </p:txBody>
        </p:sp>
        <p:sp>
          <p:nvSpPr>
            <p:cNvPr id="3064" name="Line"/>
            <p:cNvSpPr/>
            <p:nvPr/>
          </p:nvSpPr>
          <p:spPr>
            <a:xfrm flipV="1">
              <a:off x="478003" y="-386524"/>
              <a:ext cx="1" cy="3051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sp>
        <p:nvSpPr>
          <p:cNvPr id="3066" name="Branding activities"/>
          <p:cNvSpPr/>
          <p:nvPr/>
        </p:nvSpPr>
        <p:spPr>
          <a:xfrm>
            <a:off x="2471284" y="3701044"/>
            <a:ext cx="1270001" cy="628386"/>
          </a:xfrm>
          <a:prstGeom prst="roundRect">
            <a:avLst>
              <a:gd name="adj" fmla="val 1564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Branding activities</a:t>
            </a:r>
          </a:p>
        </p:txBody>
      </p:sp>
      <p:sp>
        <p:nvSpPr>
          <p:cNvPr id="3067" name="Brand…"/>
          <p:cNvSpPr/>
          <p:nvPr/>
        </p:nvSpPr>
        <p:spPr>
          <a:xfrm>
            <a:off x="4048121" y="3701044"/>
            <a:ext cx="1270001" cy="628386"/>
          </a:xfrm>
          <a:prstGeom prst="roundRect">
            <a:avLst>
              <a:gd name="adj" fmla="val 1564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t>Brand </a:t>
            </a:r>
          </a:p>
          <a:p>
            <a:pPr>
              <a:lnSpc>
                <a:spcPct val="90000"/>
              </a:lnSpc>
            </a:pPr>
            <a:r>
              <a:t>image</a:t>
            </a:r>
          </a:p>
        </p:txBody>
      </p:sp>
      <p:sp>
        <p:nvSpPr>
          <p:cNvPr id="3068" name="Customer value"/>
          <p:cNvSpPr/>
          <p:nvPr/>
        </p:nvSpPr>
        <p:spPr>
          <a:xfrm>
            <a:off x="5624958" y="3701044"/>
            <a:ext cx="1270001" cy="628386"/>
          </a:xfrm>
          <a:prstGeom prst="roundRect">
            <a:avLst>
              <a:gd name="adj" fmla="val 1564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Customer value</a:t>
            </a:r>
          </a:p>
        </p:txBody>
      </p:sp>
      <p:sp>
        <p:nvSpPr>
          <p:cNvPr id="3069" name="Customer behavior"/>
          <p:cNvSpPr/>
          <p:nvPr/>
        </p:nvSpPr>
        <p:spPr>
          <a:xfrm>
            <a:off x="7201795" y="3701044"/>
            <a:ext cx="1270001" cy="628386"/>
          </a:xfrm>
          <a:prstGeom prst="roundRect">
            <a:avLst>
              <a:gd name="adj" fmla="val 1564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Customer behavior</a:t>
            </a:r>
          </a:p>
        </p:txBody>
      </p:sp>
      <p:sp>
        <p:nvSpPr>
          <p:cNvPr id="3070" name="Company value"/>
          <p:cNvSpPr/>
          <p:nvPr/>
        </p:nvSpPr>
        <p:spPr>
          <a:xfrm>
            <a:off x="8778631" y="3701044"/>
            <a:ext cx="1270001" cy="628386"/>
          </a:xfrm>
          <a:prstGeom prst="roundRect">
            <a:avLst>
              <a:gd name="adj" fmla="val 1564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Company value</a:t>
            </a:r>
          </a:p>
        </p:txBody>
      </p:sp>
      <p:sp>
        <p:nvSpPr>
          <p:cNvPr id="3071" name="Arrow"/>
          <p:cNvSpPr/>
          <p:nvPr/>
        </p:nvSpPr>
        <p:spPr>
          <a:xfrm>
            <a:off x="8519319" y="3909948"/>
            <a:ext cx="220689" cy="210578"/>
          </a:xfrm>
          <a:prstGeom prst="rightArrow">
            <a:avLst>
              <a:gd name="adj1" fmla="val 32944"/>
              <a:gd name="adj2" fmla="val 32851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90000"/>
              </a:lnSpc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72" name="Arrow"/>
          <p:cNvSpPr/>
          <p:nvPr/>
        </p:nvSpPr>
        <p:spPr>
          <a:xfrm>
            <a:off x="5371996" y="3909948"/>
            <a:ext cx="220689" cy="210578"/>
          </a:xfrm>
          <a:prstGeom prst="rightArrow">
            <a:avLst>
              <a:gd name="adj1" fmla="val 32944"/>
              <a:gd name="adj2" fmla="val 32851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90000"/>
              </a:lnSpc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73" name="Arrow"/>
          <p:cNvSpPr/>
          <p:nvPr/>
        </p:nvSpPr>
        <p:spPr>
          <a:xfrm>
            <a:off x="6939308" y="3909948"/>
            <a:ext cx="220689" cy="210578"/>
          </a:xfrm>
          <a:prstGeom prst="rightArrow">
            <a:avLst>
              <a:gd name="adj1" fmla="val 32944"/>
              <a:gd name="adj2" fmla="val 32851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90000"/>
              </a:lnSpc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74" name="Arrow"/>
          <p:cNvSpPr/>
          <p:nvPr/>
        </p:nvSpPr>
        <p:spPr>
          <a:xfrm>
            <a:off x="3788079" y="3909948"/>
            <a:ext cx="220689" cy="210578"/>
          </a:xfrm>
          <a:prstGeom prst="rightArrow">
            <a:avLst>
              <a:gd name="adj1" fmla="val 32944"/>
              <a:gd name="adj2" fmla="val 32851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90000"/>
              </a:lnSpc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077" name="Group"/>
          <p:cNvGrpSpPr/>
          <p:nvPr/>
        </p:nvGrpSpPr>
        <p:grpSpPr>
          <a:xfrm>
            <a:off x="7948772" y="4264634"/>
            <a:ext cx="1400507" cy="693063"/>
            <a:chOff x="-203200" y="-391019"/>
            <a:chExt cx="1400506" cy="693062"/>
          </a:xfrm>
        </p:grpSpPr>
        <p:sp>
          <p:nvSpPr>
            <p:cNvPr id="3075" name="Group"/>
            <p:cNvSpPr/>
            <p:nvPr/>
          </p:nvSpPr>
          <p:spPr>
            <a:xfrm>
              <a:off x="-203200" y="0"/>
              <a:ext cx="1400507" cy="302043"/>
            </a:xfrm>
            <a:prstGeom prst="roundRect">
              <a:avLst>
                <a:gd name="adj" fmla="val 35179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rPr dirty="0"/>
                <a:t>Brand equity</a:t>
              </a:r>
            </a:p>
          </p:txBody>
        </p:sp>
        <p:sp>
          <p:nvSpPr>
            <p:cNvPr id="3076" name="Line"/>
            <p:cNvSpPr/>
            <p:nvPr/>
          </p:nvSpPr>
          <p:spPr>
            <a:xfrm flipV="1">
              <a:off x="478003" y="-391020"/>
              <a:ext cx="1" cy="3051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499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5" grpId="1" animBg="1" advAuto="0"/>
      <p:bldP spid="3077" grpId="2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80" name="Chapter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12</a:t>
            </a:r>
          </a:p>
        </p:txBody>
      </p:sp>
      <p:sp>
        <p:nvSpPr>
          <p:cNvPr id="3081" name="Managing Price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Managing Price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84" name="Figure 1. Pricing as a Value-Creation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Pricing as a Value-Creation Process</a:t>
            </a:r>
          </a:p>
        </p:txBody>
      </p:sp>
      <p:grpSp>
        <p:nvGrpSpPr>
          <p:cNvPr id="3093" name="Group"/>
          <p:cNvGrpSpPr/>
          <p:nvPr/>
        </p:nvGrpSpPr>
        <p:grpSpPr>
          <a:xfrm>
            <a:off x="4943143" y="3150693"/>
            <a:ext cx="3277798" cy="1801562"/>
            <a:chOff x="0" y="0"/>
            <a:chExt cx="3277797" cy="1801560"/>
          </a:xfrm>
        </p:grpSpPr>
        <p:sp>
          <p:nvSpPr>
            <p:cNvPr id="3085" name="Customer value"/>
            <p:cNvSpPr txBox="1"/>
            <p:nvPr/>
          </p:nvSpPr>
          <p:spPr>
            <a:xfrm>
              <a:off x="21492" y="1037690"/>
              <a:ext cx="1324442" cy="718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Customer value</a:t>
              </a:r>
            </a:p>
          </p:txBody>
        </p:sp>
        <p:sp>
          <p:nvSpPr>
            <p:cNvPr id="3086" name="Oval"/>
            <p:cNvSpPr/>
            <p:nvPr/>
          </p:nvSpPr>
          <p:spPr>
            <a:xfrm rot="10800000" flipH="1">
              <a:off x="0" y="682017"/>
              <a:ext cx="1932514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087" name="Collaborator value"/>
            <p:cNvSpPr txBox="1"/>
            <p:nvPr/>
          </p:nvSpPr>
          <p:spPr>
            <a:xfrm>
              <a:off x="1987083" y="1113836"/>
              <a:ext cx="1236146" cy="618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pc="-16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Collaborator value</a:t>
              </a:r>
            </a:p>
          </p:txBody>
        </p:sp>
        <p:sp>
          <p:nvSpPr>
            <p:cNvPr id="3088" name="Oval"/>
            <p:cNvSpPr/>
            <p:nvPr/>
          </p:nvSpPr>
          <p:spPr>
            <a:xfrm rot="10800000" flipH="1">
              <a:off x="1345282" y="682017"/>
              <a:ext cx="1932515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089" name="Company  value"/>
            <p:cNvSpPr txBox="1"/>
            <p:nvPr/>
          </p:nvSpPr>
          <p:spPr>
            <a:xfrm>
              <a:off x="849372" y="117851"/>
              <a:ext cx="1589329" cy="541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Company </a:t>
              </a:r>
              <a:br>
                <a:rPr dirty="0"/>
              </a:br>
              <a:r>
                <a:rPr dirty="0"/>
                <a:t>value</a:t>
              </a:r>
            </a:p>
          </p:txBody>
        </p:sp>
        <p:sp>
          <p:nvSpPr>
            <p:cNvPr id="3090" name="Oval"/>
            <p:cNvSpPr/>
            <p:nvPr/>
          </p:nvSpPr>
          <p:spPr>
            <a:xfrm rot="10800000" flipH="1">
              <a:off x="672641" y="0"/>
              <a:ext cx="1932515" cy="1119542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091" name="Shape"/>
            <p:cNvSpPr/>
            <p:nvPr/>
          </p:nvSpPr>
          <p:spPr>
            <a:xfrm rot="10800000" flipH="1">
              <a:off x="1375851" y="830785"/>
              <a:ext cx="533842" cy="28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extrusionOk="0">
                  <a:moveTo>
                    <a:pt x="0" y="1543"/>
                  </a:moveTo>
                  <a:cubicBezTo>
                    <a:pt x="1780" y="8872"/>
                    <a:pt x="5578" y="15686"/>
                    <a:pt x="10800" y="21086"/>
                  </a:cubicBezTo>
                  <a:cubicBezTo>
                    <a:pt x="16022" y="15686"/>
                    <a:pt x="19820" y="8872"/>
                    <a:pt x="21600" y="1543"/>
                  </a:cubicBezTo>
                  <a:cubicBezTo>
                    <a:pt x="14598" y="-514"/>
                    <a:pt x="7002" y="-514"/>
                    <a:pt x="0" y="1543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2" name="OVP"/>
            <p:cNvSpPr txBox="1"/>
            <p:nvPr/>
          </p:nvSpPr>
          <p:spPr>
            <a:xfrm>
              <a:off x="1504300" y="927245"/>
              <a:ext cx="416398" cy="186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buClr>
                  <a:srgbClr val="000000"/>
                </a:buClr>
                <a:buFont typeface="Century Gothic"/>
                <a:defRPr sz="1000"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OVP</a:t>
              </a:r>
            </a:p>
          </p:txBody>
        </p:sp>
      </p:grpSp>
      <p:grpSp>
        <p:nvGrpSpPr>
          <p:cNvPr id="3103" name="Group"/>
          <p:cNvGrpSpPr/>
          <p:nvPr/>
        </p:nvGrpSpPr>
        <p:grpSpPr>
          <a:xfrm>
            <a:off x="4805657" y="5279781"/>
            <a:ext cx="3552769" cy="1323126"/>
            <a:chOff x="0" y="0"/>
            <a:chExt cx="3552767" cy="1323124"/>
          </a:xfrm>
        </p:grpSpPr>
        <p:sp>
          <p:nvSpPr>
            <p:cNvPr id="3094" name="Rounded Rectangle"/>
            <p:cNvSpPr/>
            <p:nvPr/>
          </p:nvSpPr>
          <p:spPr>
            <a:xfrm>
              <a:off x="0" y="137680"/>
              <a:ext cx="3552768" cy="1185445"/>
            </a:xfrm>
            <a:prstGeom prst="roundRect">
              <a:avLst>
                <a:gd name="adj" fmla="val 1253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b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095" name="Product"/>
            <p:cNvSpPr/>
            <p:nvPr/>
          </p:nvSpPr>
          <p:spPr>
            <a:xfrm>
              <a:off x="54737" y="30215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Product</a:t>
              </a:r>
            </a:p>
          </p:txBody>
        </p:sp>
        <p:sp>
          <p:nvSpPr>
            <p:cNvPr id="3096" name="Service"/>
            <p:cNvSpPr/>
            <p:nvPr/>
          </p:nvSpPr>
          <p:spPr>
            <a:xfrm>
              <a:off x="1205816" y="30849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Service</a:t>
              </a:r>
            </a:p>
          </p:txBody>
        </p:sp>
        <p:sp>
          <p:nvSpPr>
            <p:cNvPr id="3097" name="Brand"/>
            <p:cNvSpPr/>
            <p:nvPr/>
          </p:nvSpPr>
          <p:spPr>
            <a:xfrm>
              <a:off x="2351281" y="300824"/>
              <a:ext cx="1142704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Brand</a:t>
              </a:r>
            </a:p>
          </p:txBody>
        </p:sp>
        <p:sp>
          <p:nvSpPr>
            <p:cNvPr id="3098" name="Communication"/>
            <p:cNvSpPr/>
            <p:nvPr/>
          </p:nvSpPr>
          <p:spPr>
            <a:xfrm>
              <a:off x="54737" y="970991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Communication</a:t>
              </a:r>
            </a:p>
          </p:txBody>
        </p:sp>
        <p:sp>
          <p:nvSpPr>
            <p:cNvPr id="3099" name="Distribution"/>
            <p:cNvSpPr/>
            <p:nvPr/>
          </p:nvSpPr>
          <p:spPr>
            <a:xfrm>
              <a:off x="1931884" y="970991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Distribution</a:t>
              </a:r>
            </a:p>
          </p:txBody>
        </p:sp>
        <p:sp>
          <p:nvSpPr>
            <p:cNvPr id="3100" name="Price"/>
            <p:cNvSpPr/>
            <p:nvPr/>
          </p:nvSpPr>
          <p:spPr>
            <a:xfrm>
              <a:off x="54737" y="633982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Price</a:t>
              </a:r>
            </a:p>
          </p:txBody>
        </p:sp>
        <p:sp>
          <p:nvSpPr>
            <p:cNvPr id="3101" name="Incentives"/>
            <p:cNvSpPr/>
            <p:nvPr/>
          </p:nvSpPr>
          <p:spPr>
            <a:xfrm>
              <a:off x="1931884" y="633982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Incentives</a:t>
              </a:r>
            </a:p>
          </p:txBody>
        </p:sp>
        <p:sp>
          <p:nvSpPr>
            <p:cNvPr id="3102" name="Market Offering"/>
            <p:cNvSpPr/>
            <p:nvPr/>
          </p:nvSpPr>
          <p:spPr>
            <a:xfrm>
              <a:off x="889017" y="0"/>
              <a:ext cx="1737841" cy="2906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buFont typeface="Century Gothic"/>
                <a:defRPr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Market Offering</a:t>
              </a:r>
            </a:p>
          </p:txBody>
        </p:sp>
      </p:grpSp>
      <p:sp>
        <p:nvSpPr>
          <p:cNvPr id="3104" name="Arrow"/>
          <p:cNvSpPr/>
          <p:nvPr/>
        </p:nvSpPr>
        <p:spPr>
          <a:xfrm rot="16200000">
            <a:off x="6137707" y="4688555"/>
            <a:ext cx="914068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8" name="Part IV: Designing the Offe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Part IV: Designing the Offering</a:t>
            </a:r>
          </a:p>
        </p:txBody>
      </p:sp>
      <p:pic>
        <p:nvPicPr>
          <p:cNvPr id="25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6433" y="4996831"/>
            <a:ext cx="6959415" cy="45004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4434714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07" name="Line"/>
          <p:cNvSpPr/>
          <p:nvPr/>
        </p:nvSpPr>
        <p:spPr>
          <a:xfrm flipV="1">
            <a:off x="5764805" y="5914540"/>
            <a:ext cx="2403644" cy="1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08" name="Figure 2. The Price Elasticity of Dema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The Price Elasticity of Demand</a:t>
            </a:r>
          </a:p>
        </p:txBody>
      </p:sp>
      <p:sp>
        <p:nvSpPr>
          <p:cNvPr id="3109" name="Price"/>
          <p:cNvSpPr txBox="1"/>
          <p:nvPr/>
        </p:nvSpPr>
        <p:spPr>
          <a:xfrm>
            <a:off x="5172332" y="4389923"/>
            <a:ext cx="1145567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Price</a:t>
            </a:r>
          </a:p>
        </p:txBody>
      </p:sp>
      <p:sp>
        <p:nvSpPr>
          <p:cNvPr id="3110" name="Quantity"/>
          <p:cNvSpPr txBox="1"/>
          <p:nvPr/>
        </p:nvSpPr>
        <p:spPr>
          <a:xfrm>
            <a:off x="8375653" y="7024634"/>
            <a:ext cx="102391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Quantity </a:t>
            </a:r>
          </a:p>
        </p:txBody>
      </p:sp>
      <p:sp>
        <p:nvSpPr>
          <p:cNvPr id="3111" name="Elastic demand"/>
          <p:cNvSpPr txBox="1"/>
          <p:nvPr/>
        </p:nvSpPr>
        <p:spPr>
          <a:xfrm>
            <a:off x="8388353" y="6227043"/>
            <a:ext cx="102391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lnSpc>
                <a:spcPct val="8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Elastic demand</a:t>
            </a:r>
          </a:p>
        </p:txBody>
      </p:sp>
      <p:sp>
        <p:nvSpPr>
          <p:cNvPr id="3112" name="Line"/>
          <p:cNvSpPr/>
          <p:nvPr/>
        </p:nvSpPr>
        <p:spPr>
          <a:xfrm flipV="1">
            <a:off x="5757815" y="4695318"/>
            <a:ext cx="1" cy="229187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13" name="Line"/>
          <p:cNvSpPr/>
          <p:nvPr/>
        </p:nvSpPr>
        <p:spPr>
          <a:xfrm>
            <a:off x="5767633" y="6979153"/>
            <a:ext cx="3592278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14" name="Line"/>
          <p:cNvSpPr/>
          <p:nvPr/>
        </p:nvSpPr>
        <p:spPr>
          <a:xfrm flipV="1">
            <a:off x="5764805" y="5229963"/>
            <a:ext cx="605912" cy="1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15" name="$10"/>
          <p:cNvSpPr txBox="1"/>
          <p:nvPr/>
        </p:nvSpPr>
        <p:spPr>
          <a:xfrm>
            <a:off x="5152804" y="5787540"/>
            <a:ext cx="502209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$10</a:t>
            </a:r>
          </a:p>
        </p:txBody>
      </p:sp>
      <p:sp>
        <p:nvSpPr>
          <p:cNvPr id="3116" name="$15"/>
          <p:cNvSpPr txBox="1"/>
          <p:nvPr/>
        </p:nvSpPr>
        <p:spPr>
          <a:xfrm>
            <a:off x="5152804" y="5102963"/>
            <a:ext cx="502209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$15</a:t>
            </a:r>
          </a:p>
        </p:txBody>
      </p:sp>
      <p:sp>
        <p:nvSpPr>
          <p:cNvPr id="3117" name="20"/>
          <p:cNvSpPr txBox="1"/>
          <p:nvPr/>
        </p:nvSpPr>
        <p:spPr>
          <a:xfrm>
            <a:off x="6096655" y="7024634"/>
            <a:ext cx="502209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20</a:t>
            </a:r>
          </a:p>
        </p:txBody>
      </p:sp>
      <p:sp>
        <p:nvSpPr>
          <p:cNvPr id="3118" name="25"/>
          <p:cNvSpPr txBox="1"/>
          <p:nvPr/>
        </p:nvSpPr>
        <p:spPr>
          <a:xfrm>
            <a:off x="6384193" y="7024634"/>
            <a:ext cx="502209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25</a:t>
            </a:r>
          </a:p>
        </p:txBody>
      </p:sp>
      <p:sp>
        <p:nvSpPr>
          <p:cNvPr id="3119" name="50"/>
          <p:cNvSpPr txBox="1"/>
          <p:nvPr/>
        </p:nvSpPr>
        <p:spPr>
          <a:xfrm>
            <a:off x="7876285" y="7024634"/>
            <a:ext cx="502210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50</a:t>
            </a:r>
          </a:p>
        </p:txBody>
      </p:sp>
      <p:sp>
        <p:nvSpPr>
          <p:cNvPr id="3120" name="Line"/>
          <p:cNvSpPr/>
          <p:nvPr/>
        </p:nvSpPr>
        <p:spPr>
          <a:xfrm flipH="1" flipV="1">
            <a:off x="6584496" y="5994394"/>
            <a:ext cx="1" cy="960488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21" name="Line"/>
          <p:cNvSpPr/>
          <p:nvPr/>
        </p:nvSpPr>
        <p:spPr>
          <a:xfrm flipH="1" flipV="1">
            <a:off x="8127390" y="5994394"/>
            <a:ext cx="1" cy="960488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22" name="Line"/>
          <p:cNvSpPr/>
          <p:nvPr/>
        </p:nvSpPr>
        <p:spPr>
          <a:xfrm flipH="1" flipV="1">
            <a:off x="6014959" y="5107157"/>
            <a:ext cx="2732978" cy="1048796"/>
          </a:xfrm>
          <a:prstGeom prst="line">
            <a:avLst/>
          </a:prstGeom>
          <a:ln w="38100">
            <a:solidFill>
              <a:srgbClr val="3D749D"/>
            </a:solidFill>
            <a:miter lim="400000"/>
          </a:ln>
        </p:spPr>
        <p:txBody>
          <a:bodyPr lIns="0" tIns="0" rIns="0" bIns="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123" name="Line"/>
          <p:cNvSpPr/>
          <p:nvPr/>
        </p:nvSpPr>
        <p:spPr>
          <a:xfrm flipH="1" flipV="1">
            <a:off x="6245916" y="4968170"/>
            <a:ext cx="512709" cy="1452066"/>
          </a:xfrm>
          <a:prstGeom prst="line">
            <a:avLst/>
          </a:prstGeom>
          <a:ln w="38100">
            <a:solidFill>
              <a:srgbClr val="3D749D"/>
            </a:solidFill>
            <a:miter lim="400000"/>
          </a:ln>
        </p:spPr>
        <p:txBody>
          <a:bodyPr lIns="0" tIns="0" rIns="0" bIns="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124" name="Inelastic demand"/>
          <p:cNvSpPr txBox="1"/>
          <p:nvPr/>
        </p:nvSpPr>
        <p:spPr>
          <a:xfrm>
            <a:off x="6865295" y="6227043"/>
            <a:ext cx="86699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lnSpc>
                <a:spcPct val="8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Inelastic demand</a:t>
            </a:r>
          </a:p>
        </p:txBody>
      </p:sp>
      <p:sp>
        <p:nvSpPr>
          <p:cNvPr id="3125" name="Line"/>
          <p:cNvSpPr/>
          <p:nvPr/>
        </p:nvSpPr>
        <p:spPr>
          <a:xfrm flipH="1" flipV="1">
            <a:off x="6347759" y="5256586"/>
            <a:ext cx="1" cy="1726127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26" name="Circle"/>
          <p:cNvSpPr/>
          <p:nvPr/>
        </p:nvSpPr>
        <p:spPr>
          <a:xfrm>
            <a:off x="6495348" y="5838209"/>
            <a:ext cx="152899" cy="1526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127" name="Circle"/>
          <p:cNvSpPr/>
          <p:nvPr/>
        </p:nvSpPr>
        <p:spPr>
          <a:xfrm>
            <a:off x="8050941" y="5838209"/>
            <a:ext cx="152899" cy="1526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128" name="Circle"/>
          <p:cNvSpPr/>
          <p:nvPr/>
        </p:nvSpPr>
        <p:spPr>
          <a:xfrm>
            <a:off x="6271310" y="5153633"/>
            <a:ext cx="152899" cy="1526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132" name="Connection Line"/>
          <p:cNvSpPr/>
          <p:nvPr/>
        </p:nvSpPr>
        <p:spPr>
          <a:xfrm>
            <a:off x="6353054" y="7278634"/>
            <a:ext cx="273052" cy="66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55" extrusionOk="0">
                <a:moveTo>
                  <a:pt x="21600" y="0"/>
                </a:moveTo>
                <a:cubicBezTo>
                  <a:pt x="15927" y="20417"/>
                  <a:pt x="8727" y="21600"/>
                  <a:pt x="0" y="3550"/>
                </a:cubicBezTo>
              </a:path>
            </a:pathLst>
          </a:custGeom>
          <a:ln w="19050">
            <a:solidFill>
              <a:srgbClr val="000000"/>
            </a:solidFill>
            <a:prstDash val="sysDot"/>
            <a:miter lim="400000"/>
            <a:headEnd type="stealth"/>
          </a:ln>
        </p:spPr>
        <p:txBody>
          <a:bodyPr/>
          <a:lstStyle/>
          <a:p>
            <a:endParaRPr/>
          </a:p>
        </p:txBody>
      </p:sp>
      <p:sp>
        <p:nvSpPr>
          <p:cNvPr id="3133" name="Connection Line"/>
          <p:cNvSpPr/>
          <p:nvPr/>
        </p:nvSpPr>
        <p:spPr>
          <a:xfrm>
            <a:off x="6355829" y="7307857"/>
            <a:ext cx="1740732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21600" y="86"/>
                </a:moveTo>
                <a:cubicBezTo>
                  <a:pt x="13715" y="21600"/>
                  <a:pt x="6515" y="21571"/>
                  <a:pt x="0" y="0"/>
                </a:cubicBezTo>
              </a:path>
            </a:pathLst>
          </a:custGeom>
          <a:ln w="19050">
            <a:solidFill>
              <a:srgbClr val="000000"/>
            </a:solidFill>
            <a:prstDash val="sysDot"/>
            <a:miter lim="400000"/>
            <a:headEnd type="stealth"/>
          </a:ln>
        </p:spPr>
        <p:txBody>
          <a:bodyPr/>
          <a:lstStyle/>
          <a:p>
            <a:endParaRPr/>
          </a:p>
        </p:txBody>
      </p:sp>
      <p:sp>
        <p:nvSpPr>
          <p:cNvPr id="3131" name="Line"/>
          <p:cNvSpPr/>
          <p:nvPr/>
        </p:nvSpPr>
        <p:spPr>
          <a:xfrm>
            <a:off x="5487324" y="5404008"/>
            <a:ext cx="1" cy="333344"/>
          </a:xfrm>
          <a:prstGeom prst="line">
            <a:avLst/>
          </a:prstGeom>
          <a:ln w="1905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36" name="Figure 3. Price Segmentation as a Targeting T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3. Price Segmentation as a Targeting Tool</a:t>
            </a:r>
          </a:p>
        </p:txBody>
      </p:sp>
      <p:grpSp>
        <p:nvGrpSpPr>
          <p:cNvPr id="3188" name="Group"/>
          <p:cNvGrpSpPr/>
          <p:nvPr/>
        </p:nvGrpSpPr>
        <p:grpSpPr>
          <a:xfrm>
            <a:off x="4939913" y="3965927"/>
            <a:ext cx="2134185" cy="2038524"/>
            <a:chOff x="0" y="-2424"/>
            <a:chExt cx="2134184" cy="2038523"/>
          </a:xfrm>
        </p:grpSpPr>
        <p:sp>
          <p:nvSpPr>
            <p:cNvPr id="3137" name="Rectangle"/>
            <p:cNvSpPr/>
            <p:nvPr/>
          </p:nvSpPr>
          <p:spPr>
            <a:xfrm>
              <a:off x="1110133" y="633810"/>
              <a:ext cx="138964" cy="124257"/>
            </a:xfrm>
            <a:prstGeom prst="rect">
              <a:avLst/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38" name="Oval"/>
            <p:cNvSpPr/>
            <p:nvPr/>
          </p:nvSpPr>
          <p:spPr>
            <a:xfrm>
              <a:off x="2920" y="433"/>
              <a:ext cx="2131265" cy="2035667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39" name="Circle"/>
            <p:cNvSpPr/>
            <p:nvPr/>
          </p:nvSpPr>
          <p:spPr>
            <a:xfrm>
              <a:off x="1054032" y="1318919"/>
              <a:ext cx="125754" cy="121433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0" name="Line"/>
            <p:cNvSpPr/>
            <p:nvPr/>
          </p:nvSpPr>
          <p:spPr>
            <a:xfrm flipV="1">
              <a:off x="1064516" y="-2425"/>
              <a:ext cx="1" cy="101789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1" name="Rectangle"/>
            <p:cNvSpPr/>
            <p:nvPr/>
          </p:nvSpPr>
          <p:spPr>
            <a:xfrm>
              <a:off x="1748017" y="1177904"/>
              <a:ext cx="138964" cy="124257"/>
            </a:xfrm>
            <a:prstGeom prst="rect">
              <a:avLst/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42" name="Rectangle"/>
            <p:cNvSpPr/>
            <p:nvPr/>
          </p:nvSpPr>
          <p:spPr>
            <a:xfrm>
              <a:off x="1151050" y="404347"/>
              <a:ext cx="141822" cy="124257"/>
            </a:xfrm>
            <a:prstGeom prst="rect">
              <a:avLst/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43" name="Rectangle"/>
            <p:cNvSpPr/>
            <p:nvPr/>
          </p:nvSpPr>
          <p:spPr>
            <a:xfrm>
              <a:off x="1561508" y="698996"/>
              <a:ext cx="138964" cy="124257"/>
            </a:xfrm>
            <a:prstGeom prst="rect">
              <a:avLst/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44" name="Rectangle"/>
            <p:cNvSpPr/>
            <p:nvPr/>
          </p:nvSpPr>
          <p:spPr>
            <a:xfrm>
              <a:off x="1872696" y="750621"/>
              <a:ext cx="138964" cy="124256"/>
            </a:xfrm>
            <a:prstGeom prst="rect">
              <a:avLst/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45" name="Rectangle"/>
            <p:cNvSpPr/>
            <p:nvPr/>
          </p:nvSpPr>
          <p:spPr>
            <a:xfrm>
              <a:off x="1668066" y="939816"/>
              <a:ext cx="141822" cy="121434"/>
            </a:xfrm>
            <a:prstGeom prst="rect">
              <a:avLst/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46" name="Rectangle"/>
            <p:cNvSpPr/>
            <p:nvPr/>
          </p:nvSpPr>
          <p:spPr>
            <a:xfrm>
              <a:off x="1416457" y="1022902"/>
              <a:ext cx="141822" cy="121434"/>
            </a:xfrm>
            <a:prstGeom prst="rect">
              <a:avLst/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47" name="Rectangle"/>
            <p:cNvSpPr/>
            <p:nvPr/>
          </p:nvSpPr>
          <p:spPr>
            <a:xfrm>
              <a:off x="1152948" y="896305"/>
              <a:ext cx="141822" cy="121432"/>
            </a:xfrm>
            <a:prstGeom prst="rect">
              <a:avLst/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48" name="Rectangle"/>
            <p:cNvSpPr/>
            <p:nvPr/>
          </p:nvSpPr>
          <p:spPr>
            <a:xfrm>
              <a:off x="1352690" y="765851"/>
              <a:ext cx="141822" cy="124257"/>
            </a:xfrm>
            <a:prstGeom prst="rect">
              <a:avLst/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49" name="Rectangle"/>
            <p:cNvSpPr/>
            <p:nvPr/>
          </p:nvSpPr>
          <p:spPr>
            <a:xfrm>
              <a:off x="1349410" y="203049"/>
              <a:ext cx="138965" cy="124257"/>
            </a:xfrm>
            <a:prstGeom prst="rect">
              <a:avLst/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50" name="Rectangle"/>
            <p:cNvSpPr/>
            <p:nvPr/>
          </p:nvSpPr>
          <p:spPr>
            <a:xfrm>
              <a:off x="1920526" y="982703"/>
              <a:ext cx="141822" cy="121433"/>
            </a:xfrm>
            <a:prstGeom prst="rect">
              <a:avLst/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51" name="Rectangle"/>
            <p:cNvSpPr/>
            <p:nvPr/>
          </p:nvSpPr>
          <p:spPr>
            <a:xfrm>
              <a:off x="1586911" y="281204"/>
              <a:ext cx="138965" cy="121432"/>
            </a:xfrm>
            <a:prstGeom prst="rect">
              <a:avLst/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52" name="Rectangle"/>
            <p:cNvSpPr/>
            <p:nvPr/>
          </p:nvSpPr>
          <p:spPr>
            <a:xfrm>
              <a:off x="1117512" y="111850"/>
              <a:ext cx="138966" cy="124256"/>
            </a:xfrm>
            <a:prstGeom prst="rect">
              <a:avLst/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53" name="Rectangle"/>
            <p:cNvSpPr/>
            <p:nvPr/>
          </p:nvSpPr>
          <p:spPr>
            <a:xfrm>
              <a:off x="1393578" y="499830"/>
              <a:ext cx="138965" cy="121432"/>
            </a:xfrm>
            <a:prstGeom prst="rect">
              <a:avLst/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54" name="Rectangle"/>
            <p:cNvSpPr/>
            <p:nvPr/>
          </p:nvSpPr>
          <p:spPr>
            <a:xfrm>
              <a:off x="1726102" y="504466"/>
              <a:ext cx="138965" cy="121433"/>
            </a:xfrm>
            <a:prstGeom prst="rect">
              <a:avLst/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55" name="Triangle"/>
            <p:cNvSpPr/>
            <p:nvPr/>
          </p:nvSpPr>
          <p:spPr>
            <a:xfrm>
              <a:off x="426076" y="570995"/>
              <a:ext cx="157194" cy="15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996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6" name="Triangle"/>
            <p:cNvSpPr/>
            <p:nvPr/>
          </p:nvSpPr>
          <p:spPr>
            <a:xfrm>
              <a:off x="556142" y="168110"/>
              <a:ext cx="154335" cy="15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7" name="Triangle"/>
            <p:cNvSpPr/>
            <p:nvPr/>
          </p:nvSpPr>
          <p:spPr>
            <a:xfrm>
              <a:off x="845614" y="832075"/>
              <a:ext cx="157194" cy="155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996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8" name="Triangle"/>
            <p:cNvSpPr/>
            <p:nvPr/>
          </p:nvSpPr>
          <p:spPr>
            <a:xfrm>
              <a:off x="45566" y="868147"/>
              <a:ext cx="154335" cy="155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9" name="Triangle"/>
            <p:cNvSpPr/>
            <p:nvPr/>
          </p:nvSpPr>
          <p:spPr>
            <a:xfrm>
              <a:off x="279118" y="822805"/>
              <a:ext cx="157191" cy="15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996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0" name="Triangle"/>
            <p:cNvSpPr/>
            <p:nvPr/>
          </p:nvSpPr>
          <p:spPr>
            <a:xfrm>
              <a:off x="327557" y="320233"/>
              <a:ext cx="154335" cy="15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1" name="Triangle"/>
            <p:cNvSpPr/>
            <p:nvPr/>
          </p:nvSpPr>
          <p:spPr>
            <a:xfrm>
              <a:off x="865727" y="372245"/>
              <a:ext cx="154335" cy="15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2" name="Triangle"/>
            <p:cNvSpPr/>
            <p:nvPr/>
          </p:nvSpPr>
          <p:spPr>
            <a:xfrm>
              <a:off x="605611" y="388485"/>
              <a:ext cx="154335" cy="15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3" name="Triangle"/>
            <p:cNvSpPr/>
            <p:nvPr/>
          </p:nvSpPr>
          <p:spPr>
            <a:xfrm>
              <a:off x="134798" y="569888"/>
              <a:ext cx="154335" cy="15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4" name="Triangle"/>
            <p:cNvSpPr/>
            <p:nvPr/>
          </p:nvSpPr>
          <p:spPr>
            <a:xfrm>
              <a:off x="129616" y="1127250"/>
              <a:ext cx="148618" cy="146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5" name="Triangle"/>
            <p:cNvSpPr/>
            <p:nvPr/>
          </p:nvSpPr>
          <p:spPr>
            <a:xfrm>
              <a:off x="490552" y="997145"/>
              <a:ext cx="148619" cy="146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6" name="Triangle"/>
            <p:cNvSpPr/>
            <p:nvPr/>
          </p:nvSpPr>
          <p:spPr>
            <a:xfrm>
              <a:off x="607870" y="785758"/>
              <a:ext cx="148619" cy="14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7" name="Triangle"/>
            <p:cNvSpPr/>
            <p:nvPr/>
          </p:nvSpPr>
          <p:spPr>
            <a:xfrm>
              <a:off x="816439" y="101870"/>
              <a:ext cx="145762" cy="14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1012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8" name="Triangle"/>
            <p:cNvSpPr/>
            <p:nvPr/>
          </p:nvSpPr>
          <p:spPr>
            <a:xfrm>
              <a:off x="779737" y="618621"/>
              <a:ext cx="145761" cy="14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1012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9" name="Circle"/>
            <p:cNvSpPr/>
            <p:nvPr/>
          </p:nvSpPr>
          <p:spPr>
            <a:xfrm>
              <a:off x="985957" y="1599460"/>
              <a:ext cx="125754" cy="121433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0" name="Circle"/>
            <p:cNvSpPr/>
            <p:nvPr/>
          </p:nvSpPr>
          <p:spPr>
            <a:xfrm>
              <a:off x="698165" y="1560718"/>
              <a:ext cx="122896" cy="124256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1" name="Circle"/>
            <p:cNvSpPr/>
            <p:nvPr/>
          </p:nvSpPr>
          <p:spPr>
            <a:xfrm>
              <a:off x="486082" y="1383911"/>
              <a:ext cx="122897" cy="124257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2" name="Circle"/>
            <p:cNvSpPr/>
            <p:nvPr/>
          </p:nvSpPr>
          <p:spPr>
            <a:xfrm>
              <a:off x="771005" y="1796313"/>
              <a:ext cx="122897" cy="121433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3" name="Circle"/>
            <p:cNvSpPr/>
            <p:nvPr/>
          </p:nvSpPr>
          <p:spPr>
            <a:xfrm>
              <a:off x="1021567" y="1087568"/>
              <a:ext cx="125753" cy="124256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4" name="Circle"/>
            <p:cNvSpPr/>
            <p:nvPr/>
          </p:nvSpPr>
          <p:spPr>
            <a:xfrm>
              <a:off x="705960" y="1189669"/>
              <a:ext cx="122896" cy="124257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5" name="Shape"/>
            <p:cNvSpPr/>
            <p:nvPr/>
          </p:nvSpPr>
          <p:spPr>
            <a:xfrm>
              <a:off x="1039971" y="1834419"/>
              <a:ext cx="122896" cy="12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691"/>
                    <a:pt x="17079" y="21600"/>
                    <a:pt x="10549" y="21600"/>
                  </a:cubicBezTo>
                  <a:cubicBezTo>
                    <a:pt x="5023" y="21600"/>
                    <a:pt x="0" y="16691"/>
                    <a:pt x="0" y="10800"/>
                  </a:cubicBezTo>
                  <a:cubicBezTo>
                    <a:pt x="0" y="4909"/>
                    <a:pt x="5023" y="0"/>
                    <a:pt x="10549" y="0"/>
                  </a:cubicBezTo>
                  <a:cubicBezTo>
                    <a:pt x="17079" y="0"/>
                    <a:pt x="21600" y="4909"/>
                    <a:pt x="21600" y="10800"/>
                  </a:cubicBezTo>
                </a:path>
              </a:pathLst>
            </a:cu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6" name="Circle"/>
            <p:cNvSpPr/>
            <p:nvPr/>
          </p:nvSpPr>
          <p:spPr>
            <a:xfrm>
              <a:off x="1731725" y="1471372"/>
              <a:ext cx="122896" cy="124257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7" name="Circle"/>
            <p:cNvSpPr/>
            <p:nvPr/>
          </p:nvSpPr>
          <p:spPr>
            <a:xfrm>
              <a:off x="430081" y="1629550"/>
              <a:ext cx="125754" cy="124257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8" name="Circle"/>
            <p:cNvSpPr/>
            <p:nvPr/>
          </p:nvSpPr>
          <p:spPr>
            <a:xfrm>
              <a:off x="1238987" y="1532888"/>
              <a:ext cx="125754" cy="121433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9" name="Shape"/>
            <p:cNvSpPr/>
            <p:nvPr/>
          </p:nvSpPr>
          <p:spPr>
            <a:xfrm>
              <a:off x="1285787" y="1215017"/>
              <a:ext cx="122897" cy="12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691"/>
                    <a:pt x="17079" y="21600"/>
                    <a:pt x="10549" y="21600"/>
                  </a:cubicBezTo>
                  <a:cubicBezTo>
                    <a:pt x="5023" y="21600"/>
                    <a:pt x="0" y="16691"/>
                    <a:pt x="0" y="10800"/>
                  </a:cubicBezTo>
                  <a:cubicBezTo>
                    <a:pt x="0" y="4909"/>
                    <a:pt x="5023" y="0"/>
                    <a:pt x="10549" y="0"/>
                  </a:cubicBezTo>
                  <a:cubicBezTo>
                    <a:pt x="17079" y="0"/>
                    <a:pt x="21600" y="4909"/>
                    <a:pt x="21600" y="10800"/>
                  </a:cubicBezTo>
                </a:path>
              </a:pathLst>
            </a:cu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0" name="Circle"/>
            <p:cNvSpPr/>
            <p:nvPr/>
          </p:nvSpPr>
          <p:spPr>
            <a:xfrm>
              <a:off x="1468165" y="1373401"/>
              <a:ext cx="125754" cy="124257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1" name="Circle"/>
            <p:cNvSpPr/>
            <p:nvPr/>
          </p:nvSpPr>
          <p:spPr>
            <a:xfrm>
              <a:off x="1490495" y="1647884"/>
              <a:ext cx="122897" cy="121433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2" name="Circle"/>
            <p:cNvSpPr/>
            <p:nvPr/>
          </p:nvSpPr>
          <p:spPr>
            <a:xfrm>
              <a:off x="201322" y="1395947"/>
              <a:ext cx="122897" cy="121433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3" name="Shape"/>
            <p:cNvSpPr/>
            <p:nvPr/>
          </p:nvSpPr>
          <p:spPr>
            <a:xfrm>
              <a:off x="1306665" y="1769102"/>
              <a:ext cx="122895" cy="12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691"/>
                    <a:pt x="17079" y="21600"/>
                    <a:pt x="10549" y="21600"/>
                  </a:cubicBezTo>
                  <a:cubicBezTo>
                    <a:pt x="5023" y="21600"/>
                    <a:pt x="0" y="16691"/>
                    <a:pt x="0" y="10800"/>
                  </a:cubicBezTo>
                  <a:cubicBezTo>
                    <a:pt x="0" y="4909"/>
                    <a:pt x="5023" y="0"/>
                    <a:pt x="10549" y="0"/>
                  </a:cubicBezTo>
                  <a:cubicBezTo>
                    <a:pt x="17079" y="0"/>
                    <a:pt x="21600" y="4909"/>
                    <a:pt x="21600" y="10800"/>
                  </a:cubicBezTo>
                </a:path>
              </a:pathLst>
            </a:cu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4" name="Circle"/>
            <p:cNvSpPr/>
            <p:nvPr/>
          </p:nvSpPr>
          <p:spPr>
            <a:xfrm>
              <a:off x="806292" y="1372962"/>
              <a:ext cx="125753" cy="121434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5" name="Oval"/>
            <p:cNvSpPr/>
            <p:nvPr/>
          </p:nvSpPr>
          <p:spPr>
            <a:xfrm>
              <a:off x="0" y="-1"/>
              <a:ext cx="2131264" cy="2035667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86" name="Line"/>
            <p:cNvSpPr/>
            <p:nvPr/>
          </p:nvSpPr>
          <p:spPr>
            <a:xfrm>
              <a:off x="1057703" y="1012257"/>
              <a:ext cx="955366" cy="47240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7" name="Line"/>
            <p:cNvSpPr/>
            <p:nvPr/>
          </p:nvSpPr>
          <p:spPr>
            <a:xfrm flipH="1">
              <a:off x="72769" y="1016483"/>
              <a:ext cx="992651" cy="37778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3189" name="Price for Segment A"/>
          <p:cNvSpPr txBox="1"/>
          <p:nvPr/>
        </p:nvSpPr>
        <p:spPr>
          <a:xfrm>
            <a:off x="3291689" y="3881365"/>
            <a:ext cx="167753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/>
          </a:lstStyle>
          <a:p>
            <a:r>
              <a:t>Price for Segment A</a:t>
            </a:r>
          </a:p>
        </p:txBody>
      </p:sp>
      <p:sp>
        <p:nvSpPr>
          <p:cNvPr id="3190" name="Price for Segment B"/>
          <p:cNvSpPr txBox="1"/>
          <p:nvPr/>
        </p:nvSpPr>
        <p:spPr>
          <a:xfrm>
            <a:off x="7066443" y="3881365"/>
            <a:ext cx="167753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r>
              <a:t>Price for Segment B</a:t>
            </a:r>
          </a:p>
        </p:txBody>
      </p:sp>
      <p:sp>
        <p:nvSpPr>
          <p:cNvPr id="3191" name="Price for Segment C"/>
          <p:cNvSpPr txBox="1"/>
          <p:nvPr/>
        </p:nvSpPr>
        <p:spPr>
          <a:xfrm>
            <a:off x="6812610" y="5626045"/>
            <a:ext cx="167753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r>
              <a:t>Price for Segment C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94" name="Figure 4. The Relationship Between Variable and Fixed Co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4. The Relationship Between Variable and Fixed Costs </a:t>
            </a:r>
          </a:p>
        </p:txBody>
      </p:sp>
      <p:sp>
        <p:nvSpPr>
          <p:cNvPr id="3195" name="Costs"/>
          <p:cNvSpPr txBox="1"/>
          <p:nvPr/>
        </p:nvSpPr>
        <p:spPr>
          <a:xfrm>
            <a:off x="3769961" y="3660075"/>
            <a:ext cx="1145567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Costs</a:t>
            </a:r>
          </a:p>
        </p:txBody>
      </p:sp>
      <p:sp>
        <p:nvSpPr>
          <p:cNvPr id="3196" name="Volume"/>
          <p:cNvSpPr txBox="1"/>
          <p:nvPr/>
        </p:nvSpPr>
        <p:spPr>
          <a:xfrm>
            <a:off x="6304601" y="6663086"/>
            <a:ext cx="138779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Volume</a:t>
            </a:r>
          </a:p>
        </p:txBody>
      </p:sp>
      <p:sp>
        <p:nvSpPr>
          <p:cNvPr id="3197" name="Line"/>
          <p:cNvSpPr/>
          <p:nvPr/>
        </p:nvSpPr>
        <p:spPr>
          <a:xfrm flipV="1">
            <a:off x="4355444" y="3961083"/>
            <a:ext cx="1" cy="2664558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98" name="Line"/>
          <p:cNvSpPr/>
          <p:nvPr/>
        </p:nvSpPr>
        <p:spPr>
          <a:xfrm flipV="1">
            <a:off x="4365262" y="6617604"/>
            <a:ext cx="3376760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99" name="Line"/>
          <p:cNvSpPr/>
          <p:nvPr/>
        </p:nvSpPr>
        <p:spPr>
          <a:xfrm flipH="1" flipV="1">
            <a:off x="4349657" y="5630497"/>
            <a:ext cx="3204073" cy="1"/>
          </a:xfrm>
          <a:prstGeom prst="line">
            <a:avLst/>
          </a:prstGeom>
          <a:ln w="38100">
            <a:solidFill>
              <a:srgbClr val="3D749D"/>
            </a:solidFill>
            <a:prstDash val="sysDot"/>
            <a:miter lim="400000"/>
          </a:ln>
        </p:spPr>
        <p:txBody>
          <a:bodyPr lIns="0" tIns="0" rIns="0" bIns="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200" name="Line"/>
          <p:cNvSpPr/>
          <p:nvPr/>
        </p:nvSpPr>
        <p:spPr>
          <a:xfrm flipH="1">
            <a:off x="4356222" y="3846604"/>
            <a:ext cx="3190943" cy="1775165"/>
          </a:xfrm>
          <a:prstGeom prst="line">
            <a:avLst/>
          </a:prstGeom>
          <a:ln w="38100">
            <a:solidFill>
              <a:srgbClr val="3D749D"/>
            </a:solidFill>
            <a:miter lim="400000"/>
          </a:ln>
        </p:spPr>
        <p:txBody>
          <a:bodyPr lIns="0" tIns="0" rIns="0" bIns="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201" name="Line"/>
          <p:cNvSpPr/>
          <p:nvPr/>
        </p:nvSpPr>
        <p:spPr>
          <a:xfrm flipH="1">
            <a:off x="4356222" y="4828174"/>
            <a:ext cx="3190943" cy="1775165"/>
          </a:xfrm>
          <a:prstGeom prst="line">
            <a:avLst/>
          </a:prstGeom>
          <a:ln w="38100">
            <a:solidFill>
              <a:srgbClr val="3D749D"/>
            </a:solidFill>
            <a:prstDash val="sysDot"/>
            <a:miter lim="400000"/>
          </a:ln>
        </p:spPr>
        <p:txBody>
          <a:bodyPr lIns="0" tIns="0" rIns="0" bIns="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202" name="Fixed costs"/>
          <p:cNvSpPr txBox="1"/>
          <p:nvPr/>
        </p:nvSpPr>
        <p:spPr>
          <a:xfrm>
            <a:off x="6461833" y="5694507"/>
            <a:ext cx="114305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Fixed costs</a:t>
            </a:r>
          </a:p>
        </p:txBody>
      </p:sp>
      <p:sp>
        <p:nvSpPr>
          <p:cNvPr id="3203" name="Variable costs"/>
          <p:cNvSpPr txBox="1"/>
          <p:nvPr/>
        </p:nvSpPr>
        <p:spPr>
          <a:xfrm>
            <a:off x="5257430" y="6184245"/>
            <a:ext cx="1694024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Variable costs</a:t>
            </a:r>
          </a:p>
        </p:txBody>
      </p:sp>
      <p:sp>
        <p:nvSpPr>
          <p:cNvPr id="3204" name="Total costs"/>
          <p:cNvSpPr txBox="1"/>
          <p:nvPr/>
        </p:nvSpPr>
        <p:spPr>
          <a:xfrm>
            <a:off x="5569821" y="4027160"/>
            <a:ext cx="138779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Total costs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6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07" name="Figure 5. Penetration, Skim, and Loss-Leader Pric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5. Penetration, Skim, and Loss-Leader Pricing</a:t>
            </a:r>
          </a:p>
        </p:txBody>
      </p:sp>
      <p:grpSp>
        <p:nvGrpSpPr>
          <p:cNvPr id="3219" name="Group"/>
          <p:cNvGrpSpPr/>
          <p:nvPr/>
        </p:nvGrpSpPr>
        <p:grpSpPr>
          <a:xfrm>
            <a:off x="4077245" y="4263852"/>
            <a:ext cx="4585561" cy="3145104"/>
            <a:chOff x="0" y="0"/>
            <a:chExt cx="4585560" cy="3145102"/>
          </a:xfrm>
        </p:grpSpPr>
        <p:sp>
          <p:nvSpPr>
            <p:cNvPr id="3208" name="Line"/>
            <p:cNvSpPr/>
            <p:nvPr/>
          </p:nvSpPr>
          <p:spPr>
            <a:xfrm flipH="1">
              <a:off x="1301263" y="98868"/>
              <a:ext cx="172776" cy="3033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982" y="21600"/>
                    <a:pt x="5682" y="21524"/>
                    <a:pt x="7637" y="21400"/>
                  </a:cubicBezTo>
                  <a:cubicBezTo>
                    <a:pt x="9591" y="21276"/>
                    <a:pt x="10800" y="21105"/>
                    <a:pt x="10800" y="20917"/>
                  </a:cubicBezTo>
                  <a:lnTo>
                    <a:pt x="10800" y="11526"/>
                  </a:lnTo>
                  <a:cubicBezTo>
                    <a:pt x="10800" y="11338"/>
                    <a:pt x="12009" y="11167"/>
                    <a:pt x="13963" y="11043"/>
                  </a:cubicBezTo>
                  <a:cubicBezTo>
                    <a:pt x="15918" y="10920"/>
                    <a:pt x="18618" y="10843"/>
                    <a:pt x="21600" y="10843"/>
                  </a:cubicBezTo>
                  <a:cubicBezTo>
                    <a:pt x="18618" y="10843"/>
                    <a:pt x="15918" y="10767"/>
                    <a:pt x="13963" y="10643"/>
                  </a:cubicBezTo>
                  <a:cubicBezTo>
                    <a:pt x="12009" y="10520"/>
                    <a:pt x="10800" y="10349"/>
                    <a:pt x="10800" y="10160"/>
                  </a:cubicBezTo>
                  <a:lnTo>
                    <a:pt x="10800" y="683"/>
                  </a:lnTo>
                  <a:cubicBezTo>
                    <a:pt x="10800" y="494"/>
                    <a:pt x="9591" y="324"/>
                    <a:pt x="7637" y="200"/>
                  </a:cubicBezTo>
                  <a:cubicBezTo>
                    <a:pt x="5682" y="76"/>
                    <a:pt x="2982" y="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FFFB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3211" name="Group"/>
            <p:cNvGrpSpPr/>
            <p:nvPr/>
          </p:nvGrpSpPr>
          <p:grpSpPr>
            <a:xfrm>
              <a:off x="1533826" y="85769"/>
              <a:ext cx="1422525" cy="3059334"/>
              <a:chOff x="0" y="42416"/>
              <a:chExt cx="1422524" cy="3059333"/>
            </a:xfrm>
          </p:grpSpPr>
          <p:sp>
            <p:nvSpPr>
              <p:cNvPr id="3209" name="Range of…"/>
              <p:cNvSpPr txBox="1"/>
              <p:nvPr/>
            </p:nvSpPr>
            <p:spPr>
              <a:xfrm>
                <a:off x="0" y="1970147"/>
                <a:ext cx="1422525" cy="1131603"/>
              </a:xfrm>
              <a:prstGeom prst="rect">
                <a:avLst/>
              </a:pr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200"/>
                  </a:spcBef>
                </a:pPr>
                <a:r>
                  <a:rPr dirty="0"/>
                  <a:t>Range of</a:t>
                </a:r>
                <a:br>
                  <a:rPr lang="en-US" dirty="0"/>
                </a:br>
                <a:r>
                  <a:rPr dirty="0"/>
                  <a:t>unprofitable prices</a:t>
                </a:r>
              </a:p>
            </p:txBody>
          </p:sp>
          <p:sp>
            <p:nvSpPr>
              <p:cNvPr id="3210" name="Range of…"/>
              <p:cNvSpPr txBox="1"/>
              <p:nvPr/>
            </p:nvSpPr>
            <p:spPr>
              <a:xfrm>
                <a:off x="-1" y="42416"/>
                <a:ext cx="1422526" cy="1949544"/>
              </a:xfrm>
              <a:prstGeom prst="rect">
                <a:avLst/>
              </a:prstGeom>
              <a:solidFill>
                <a:srgbClr val="FFD67E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200"/>
                  </a:spcBef>
                </a:pPr>
                <a:r>
                  <a:t>Range of</a:t>
                </a:r>
              </a:p>
              <a:p>
                <a:pPr>
                  <a:lnSpc>
                    <a:spcPct val="90000"/>
                  </a:lnSpc>
                </a:pPr>
                <a:r>
                  <a:t>profitable prices</a:t>
                </a:r>
              </a:p>
            </p:txBody>
          </p:sp>
        </p:grpSp>
        <p:sp>
          <p:nvSpPr>
            <p:cNvPr id="3212" name="Skim…"/>
            <p:cNvSpPr txBox="1"/>
            <p:nvPr/>
          </p:nvSpPr>
          <p:spPr>
            <a:xfrm>
              <a:off x="3163036" y="0"/>
              <a:ext cx="1139964" cy="6178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t>Skim </a:t>
              </a:r>
            </a:p>
            <a:p>
              <a:pPr algn="l">
                <a:lnSpc>
                  <a:spcPct val="80000"/>
                </a:lnSpc>
              </a:pPr>
              <a:r>
                <a:t>pricing</a:t>
              </a:r>
            </a:p>
          </p:txBody>
        </p:sp>
        <p:sp>
          <p:nvSpPr>
            <p:cNvPr id="3213" name="Penetration pricing"/>
            <p:cNvSpPr txBox="1"/>
            <p:nvPr/>
          </p:nvSpPr>
          <p:spPr>
            <a:xfrm>
              <a:off x="3163036" y="1473703"/>
              <a:ext cx="1422525" cy="6178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lnSpc>
                  <a:spcPct val="80000"/>
                </a:lnSpc>
              </a:lvl1pPr>
            </a:lstStyle>
            <a:p>
              <a:r>
                <a:t>Penetration pricing</a:t>
              </a:r>
            </a:p>
          </p:txBody>
        </p:sp>
        <p:sp>
          <p:nvSpPr>
            <p:cNvPr id="3214" name="Loss-leader pricing"/>
            <p:cNvSpPr txBox="1"/>
            <p:nvPr/>
          </p:nvSpPr>
          <p:spPr>
            <a:xfrm>
              <a:off x="3163036" y="1993987"/>
              <a:ext cx="1422525" cy="6178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lnSpc>
                  <a:spcPct val="80000"/>
                </a:lnSpc>
              </a:lvl1pPr>
            </a:lstStyle>
            <a:p>
              <a:r>
                <a:t>Loss-leader pricing</a:t>
              </a:r>
            </a:p>
          </p:txBody>
        </p:sp>
        <p:sp>
          <p:nvSpPr>
            <p:cNvPr id="3215" name="Triangle"/>
            <p:cNvSpPr/>
            <p:nvPr/>
          </p:nvSpPr>
          <p:spPr>
            <a:xfrm rot="2700000">
              <a:off x="3097477" y="244048"/>
              <a:ext cx="112529" cy="11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216" name="Triangle"/>
            <p:cNvSpPr/>
            <p:nvPr/>
          </p:nvSpPr>
          <p:spPr>
            <a:xfrm rot="2700000">
              <a:off x="3097477" y="1720785"/>
              <a:ext cx="112529" cy="11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217" name="Triangle"/>
            <p:cNvSpPr/>
            <p:nvPr/>
          </p:nvSpPr>
          <p:spPr>
            <a:xfrm rot="2700000">
              <a:off x="3097477" y="2260769"/>
              <a:ext cx="112529" cy="11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218" name="Customer willingness to pay"/>
            <p:cNvSpPr txBox="1"/>
            <p:nvPr/>
          </p:nvSpPr>
          <p:spPr>
            <a:xfrm>
              <a:off x="0" y="1205321"/>
              <a:ext cx="1278915" cy="820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r">
                <a:lnSpc>
                  <a:spcPct val="80000"/>
                </a:lnSpc>
              </a:lvl1pPr>
            </a:lstStyle>
            <a:p>
              <a:r>
                <a:rPr dirty="0"/>
                <a:t>Customer willingness to pay</a:t>
              </a:r>
            </a:p>
          </p:txBody>
        </p:sp>
      </p:grp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22" name="Figure 6. Competitive Price–Benefit Ma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6. Competitive Price–Benefit Map</a:t>
            </a:r>
          </a:p>
        </p:txBody>
      </p:sp>
      <p:sp>
        <p:nvSpPr>
          <p:cNvPr id="3223" name="Price"/>
          <p:cNvSpPr txBox="1"/>
          <p:nvPr/>
        </p:nvSpPr>
        <p:spPr>
          <a:xfrm>
            <a:off x="5172332" y="3843823"/>
            <a:ext cx="1145567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Price</a:t>
            </a:r>
          </a:p>
        </p:txBody>
      </p:sp>
      <p:sp>
        <p:nvSpPr>
          <p:cNvPr id="3224" name="Benefits"/>
          <p:cNvSpPr txBox="1"/>
          <p:nvPr/>
        </p:nvSpPr>
        <p:spPr>
          <a:xfrm>
            <a:off x="7872072" y="7024634"/>
            <a:ext cx="138779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Benefits</a:t>
            </a:r>
          </a:p>
        </p:txBody>
      </p:sp>
      <p:sp>
        <p:nvSpPr>
          <p:cNvPr id="3225" name="Offering E"/>
          <p:cNvSpPr txBox="1"/>
          <p:nvPr/>
        </p:nvSpPr>
        <p:spPr>
          <a:xfrm>
            <a:off x="7765399" y="5660540"/>
            <a:ext cx="1100397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Offering E</a:t>
            </a:r>
          </a:p>
        </p:txBody>
      </p:sp>
      <p:sp>
        <p:nvSpPr>
          <p:cNvPr id="3226" name="Offering D"/>
          <p:cNvSpPr txBox="1"/>
          <p:nvPr/>
        </p:nvSpPr>
        <p:spPr>
          <a:xfrm>
            <a:off x="5860619" y="5647840"/>
            <a:ext cx="123276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Offering D</a:t>
            </a:r>
          </a:p>
        </p:txBody>
      </p:sp>
      <p:sp>
        <p:nvSpPr>
          <p:cNvPr id="3227" name="Offering A"/>
          <p:cNvSpPr txBox="1"/>
          <p:nvPr/>
        </p:nvSpPr>
        <p:spPr>
          <a:xfrm>
            <a:off x="8186401" y="4754033"/>
            <a:ext cx="114305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Offering A</a:t>
            </a:r>
          </a:p>
        </p:txBody>
      </p:sp>
      <p:sp>
        <p:nvSpPr>
          <p:cNvPr id="3228" name="Line"/>
          <p:cNvSpPr/>
          <p:nvPr/>
        </p:nvSpPr>
        <p:spPr>
          <a:xfrm flipV="1">
            <a:off x="5757815" y="4165445"/>
            <a:ext cx="1" cy="2821744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29" name="Line"/>
          <p:cNvSpPr/>
          <p:nvPr/>
        </p:nvSpPr>
        <p:spPr>
          <a:xfrm>
            <a:off x="5767633" y="6979153"/>
            <a:ext cx="3592278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30" name="Circle"/>
          <p:cNvSpPr/>
          <p:nvPr/>
        </p:nvSpPr>
        <p:spPr>
          <a:xfrm>
            <a:off x="8239148" y="5438146"/>
            <a:ext cx="152899" cy="1526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231" name="Circle"/>
          <p:cNvSpPr/>
          <p:nvPr/>
        </p:nvSpPr>
        <p:spPr>
          <a:xfrm>
            <a:off x="6281454" y="5443108"/>
            <a:ext cx="152900" cy="1526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232" name="Line"/>
          <p:cNvSpPr/>
          <p:nvPr/>
        </p:nvSpPr>
        <p:spPr>
          <a:xfrm flipV="1">
            <a:off x="5768373" y="4405114"/>
            <a:ext cx="2761833" cy="2569054"/>
          </a:xfrm>
          <a:prstGeom prst="line">
            <a:avLst/>
          </a:prstGeom>
          <a:ln w="38100">
            <a:solidFill>
              <a:srgbClr val="3D749D"/>
            </a:solidFill>
            <a:prstDash val="sysDot"/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33" name="Offering C"/>
          <p:cNvSpPr txBox="1"/>
          <p:nvPr/>
        </p:nvSpPr>
        <p:spPr>
          <a:xfrm>
            <a:off x="6222801" y="6598765"/>
            <a:ext cx="1145567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Offering C</a:t>
            </a:r>
          </a:p>
        </p:txBody>
      </p:sp>
      <p:sp>
        <p:nvSpPr>
          <p:cNvPr id="3234" name="Circle"/>
          <p:cNvSpPr/>
          <p:nvPr/>
        </p:nvSpPr>
        <p:spPr>
          <a:xfrm>
            <a:off x="6281454" y="6351466"/>
            <a:ext cx="152900" cy="1526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235" name="Circle"/>
          <p:cNvSpPr/>
          <p:nvPr/>
        </p:nvSpPr>
        <p:spPr>
          <a:xfrm>
            <a:off x="8239148" y="4523613"/>
            <a:ext cx="152899" cy="1526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236" name="Value-equivalence line"/>
          <p:cNvSpPr txBox="1"/>
          <p:nvPr/>
        </p:nvSpPr>
        <p:spPr>
          <a:xfrm>
            <a:off x="7040447" y="4052154"/>
            <a:ext cx="2332190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Value-equivalence line</a:t>
            </a:r>
          </a:p>
        </p:txBody>
      </p:sp>
      <p:sp>
        <p:nvSpPr>
          <p:cNvPr id="3237" name="Circle"/>
          <p:cNvSpPr/>
          <p:nvPr/>
        </p:nvSpPr>
        <p:spPr>
          <a:xfrm>
            <a:off x="7260301" y="5443108"/>
            <a:ext cx="152900" cy="1526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238" name="Offering B"/>
          <p:cNvSpPr txBox="1"/>
          <p:nvPr/>
        </p:nvSpPr>
        <p:spPr>
          <a:xfrm>
            <a:off x="6466360" y="5102963"/>
            <a:ext cx="1100397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Offering B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41" name="Chapter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13</a:t>
            </a:r>
          </a:p>
        </p:txBody>
      </p:sp>
      <p:sp>
        <p:nvSpPr>
          <p:cNvPr id="3242" name="Managing Incentives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Managing Incentives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45" name="Figure 1. Managing Incentives as a Value-Creation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Managing Incentives as a Value-Creation Process</a:t>
            </a:r>
          </a:p>
        </p:txBody>
      </p:sp>
      <p:grpSp>
        <p:nvGrpSpPr>
          <p:cNvPr id="3254" name="Group"/>
          <p:cNvGrpSpPr/>
          <p:nvPr/>
        </p:nvGrpSpPr>
        <p:grpSpPr>
          <a:xfrm>
            <a:off x="4943143" y="3150693"/>
            <a:ext cx="3277797" cy="1801561"/>
            <a:chOff x="0" y="0"/>
            <a:chExt cx="3277796" cy="1801559"/>
          </a:xfrm>
        </p:grpSpPr>
        <p:sp>
          <p:nvSpPr>
            <p:cNvPr id="3246" name="Customer value"/>
            <p:cNvSpPr txBox="1"/>
            <p:nvPr/>
          </p:nvSpPr>
          <p:spPr>
            <a:xfrm>
              <a:off x="21492" y="1037690"/>
              <a:ext cx="1324442" cy="718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Customer value</a:t>
              </a:r>
            </a:p>
          </p:txBody>
        </p:sp>
        <p:sp>
          <p:nvSpPr>
            <p:cNvPr id="3247" name="Oval"/>
            <p:cNvSpPr/>
            <p:nvPr/>
          </p:nvSpPr>
          <p:spPr>
            <a:xfrm rot="10800000" flipH="1">
              <a:off x="0" y="682017"/>
              <a:ext cx="1932514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48" name="Collaborator value"/>
            <p:cNvSpPr txBox="1"/>
            <p:nvPr/>
          </p:nvSpPr>
          <p:spPr>
            <a:xfrm>
              <a:off x="1982737" y="1083932"/>
              <a:ext cx="1236146" cy="618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pc="-16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Collaborator value</a:t>
              </a:r>
            </a:p>
          </p:txBody>
        </p:sp>
        <p:sp>
          <p:nvSpPr>
            <p:cNvPr id="3249" name="Oval"/>
            <p:cNvSpPr/>
            <p:nvPr/>
          </p:nvSpPr>
          <p:spPr>
            <a:xfrm rot="10800000" flipH="1">
              <a:off x="1345282" y="682017"/>
              <a:ext cx="1932515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50" name="Company  value"/>
            <p:cNvSpPr txBox="1"/>
            <p:nvPr/>
          </p:nvSpPr>
          <p:spPr>
            <a:xfrm>
              <a:off x="849372" y="117851"/>
              <a:ext cx="1589329" cy="541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Company </a:t>
              </a:r>
              <a:br>
                <a:rPr dirty="0"/>
              </a:br>
              <a:r>
                <a:rPr dirty="0"/>
                <a:t>value</a:t>
              </a:r>
            </a:p>
          </p:txBody>
        </p:sp>
        <p:sp>
          <p:nvSpPr>
            <p:cNvPr id="3251" name="Oval"/>
            <p:cNvSpPr/>
            <p:nvPr/>
          </p:nvSpPr>
          <p:spPr>
            <a:xfrm rot="10800000" flipH="1">
              <a:off x="672641" y="0"/>
              <a:ext cx="1932515" cy="1119542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52" name="Shape"/>
            <p:cNvSpPr/>
            <p:nvPr/>
          </p:nvSpPr>
          <p:spPr>
            <a:xfrm rot="10800000" flipH="1">
              <a:off x="1375851" y="830785"/>
              <a:ext cx="533842" cy="28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extrusionOk="0">
                  <a:moveTo>
                    <a:pt x="0" y="1543"/>
                  </a:moveTo>
                  <a:cubicBezTo>
                    <a:pt x="1780" y="8872"/>
                    <a:pt x="5578" y="15686"/>
                    <a:pt x="10800" y="21086"/>
                  </a:cubicBezTo>
                  <a:cubicBezTo>
                    <a:pt x="16022" y="15686"/>
                    <a:pt x="19820" y="8872"/>
                    <a:pt x="21600" y="1543"/>
                  </a:cubicBezTo>
                  <a:cubicBezTo>
                    <a:pt x="14598" y="-514"/>
                    <a:pt x="7002" y="-514"/>
                    <a:pt x="0" y="1543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3" name="OVP"/>
            <p:cNvSpPr txBox="1"/>
            <p:nvPr/>
          </p:nvSpPr>
          <p:spPr>
            <a:xfrm>
              <a:off x="1504300" y="927245"/>
              <a:ext cx="416398" cy="186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buClr>
                  <a:srgbClr val="000000"/>
                </a:buClr>
                <a:buFont typeface="Century Gothic"/>
                <a:defRPr sz="1000"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OVP</a:t>
              </a:r>
            </a:p>
          </p:txBody>
        </p:sp>
      </p:grpSp>
      <p:grpSp>
        <p:nvGrpSpPr>
          <p:cNvPr id="3264" name="Group"/>
          <p:cNvGrpSpPr/>
          <p:nvPr/>
        </p:nvGrpSpPr>
        <p:grpSpPr>
          <a:xfrm>
            <a:off x="4805657" y="5279781"/>
            <a:ext cx="3552769" cy="1323126"/>
            <a:chOff x="0" y="0"/>
            <a:chExt cx="3552767" cy="1323124"/>
          </a:xfrm>
        </p:grpSpPr>
        <p:sp>
          <p:nvSpPr>
            <p:cNvPr id="3255" name="Rounded Rectangle"/>
            <p:cNvSpPr/>
            <p:nvPr/>
          </p:nvSpPr>
          <p:spPr>
            <a:xfrm>
              <a:off x="0" y="137680"/>
              <a:ext cx="3552768" cy="1185445"/>
            </a:xfrm>
            <a:prstGeom prst="roundRect">
              <a:avLst>
                <a:gd name="adj" fmla="val 1253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b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56" name="Product"/>
            <p:cNvSpPr/>
            <p:nvPr/>
          </p:nvSpPr>
          <p:spPr>
            <a:xfrm>
              <a:off x="54737" y="30215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Product</a:t>
              </a:r>
            </a:p>
          </p:txBody>
        </p:sp>
        <p:sp>
          <p:nvSpPr>
            <p:cNvPr id="3257" name="Service"/>
            <p:cNvSpPr/>
            <p:nvPr/>
          </p:nvSpPr>
          <p:spPr>
            <a:xfrm>
              <a:off x="1205816" y="30849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Service</a:t>
              </a:r>
            </a:p>
          </p:txBody>
        </p:sp>
        <p:sp>
          <p:nvSpPr>
            <p:cNvPr id="3258" name="Brand"/>
            <p:cNvSpPr/>
            <p:nvPr/>
          </p:nvSpPr>
          <p:spPr>
            <a:xfrm>
              <a:off x="2351281" y="300824"/>
              <a:ext cx="1142704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Brand</a:t>
              </a:r>
            </a:p>
          </p:txBody>
        </p:sp>
        <p:sp>
          <p:nvSpPr>
            <p:cNvPr id="3259" name="Communication"/>
            <p:cNvSpPr/>
            <p:nvPr/>
          </p:nvSpPr>
          <p:spPr>
            <a:xfrm>
              <a:off x="54737" y="970991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Communication</a:t>
              </a:r>
            </a:p>
          </p:txBody>
        </p:sp>
        <p:sp>
          <p:nvSpPr>
            <p:cNvPr id="3260" name="Distribution"/>
            <p:cNvSpPr/>
            <p:nvPr/>
          </p:nvSpPr>
          <p:spPr>
            <a:xfrm>
              <a:off x="1931884" y="970991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Distribution</a:t>
              </a:r>
            </a:p>
          </p:txBody>
        </p:sp>
        <p:sp>
          <p:nvSpPr>
            <p:cNvPr id="3261" name="Price"/>
            <p:cNvSpPr/>
            <p:nvPr/>
          </p:nvSpPr>
          <p:spPr>
            <a:xfrm>
              <a:off x="54737" y="633982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Price</a:t>
              </a:r>
            </a:p>
          </p:txBody>
        </p:sp>
        <p:sp>
          <p:nvSpPr>
            <p:cNvPr id="3262" name="Incentives"/>
            <p:cNvSpPr/>
            <p:nvPr/>
          </p:nvSpPr>
          <p:spPr>
            <a:xfrm>
              <a:off x="1931884" y="633982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Incentives</a:t>
              </a:r>
            </a:p>
          </p:txBody>
        </p:sp>
        <p:sp>
          <p:nvSpPr>
            <p:cNvPr id="3263" name="Market Offering"/>
            <p:cNvSpPr/>
            <p:nvPr/>
          </p:nvSpPr>
          <p:spPr>
            <a:xfrm>
              <a:off x="889017" y="0"/>
              <a:ext cx="1737841" cy="2906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buFont typeface="Century Gothic"/>
                <a:defRPr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Market Offering</a:t>
              </a:r>
            </a:p>
          </p:txBody>
        </p:sp>
      </p:grpSp>
      <p:sp>
        <p:nvSpPr>
          <p:cNvPr id="3265" name="Arrow"/>
          <p:cNvSpPr/>
          <p:nvPr/>
        </p:nvSpPr>
        <p:spPr>
          <a:xfrm rot="16200000">
            <a:off x="6137707" y="4688555"/>
            <a:ext cx="914068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4" grpId="1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68" name="Figure 2. Incentive Typ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Incentive Types</a:t>
            </a:r>
          </a:p>
        </p:txBody>
      </p:sp>
      <p:pic>
        <p:nvPicPr>
          <p:cNvPr id="326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630"/>
          <a:stretch>
            <a:fillRect/>
          </a:stretch>
        </p:blipFill>
        <p:spPr>
          <a:xfrm>
            <a:off x="2215058" y="3661626"/>
            <a:ext cx="8629421" cy="2952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72" name="Shape"/>
          <p:cNvSpPr/>
          <p:nvPr/>
        </p:nvSpPr>
        <p:spPr>
          <a:xfrm rot="16200000" flipH="1">
            <a:off x="7532675" y="4532147"/>
            <a:ext cx="1547760" cy="234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00" y="14358"/>
                </a:moveTo>
                <a:lnTo>
                  <a:pt x="20300" y="21600"/>
                </a:lnTo>
                <a:lnTo>
                  <a:pt x="21600" y="10800"/>
                </a:lnTo>
                <a:lnTo>
                  <a:pt x="20300" y="0"/>
                </a:lnTo>
                <a:lnTo>
                  <a:pt x="20300" y="7242"/>
                </a:lnTo>
                <a:lnTo>
                  <a:pt x="0" y="7242"/>
                </a:lnTo>
                <a:lnTo>
                  <a:pt x="0" y="14358"/>
                </a:lnTo>
                <a:lnTo>
                  <a:pt x="20300" y="14358"/>
                </a:ln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73" name="Rectangle"/>
          <p:cNvSpPr/>
          <p:nvPr/>
        </p:nvSpPr>
        <p:spPr>
          <a:xfrm>
            <a:off x="8049319" y="4471857"/>
            <a:ext cx="990105" cy="3393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274" name="Figure 3. Push and Pull Promo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3. Push and Pull Promotions</a:t>
            </a:r>
          </a:p>
        </p:txBody>
      </p:sp>
      <p:sp>
        <p:nvSpPr>
          <p:cNvPr id="3275" name="Arrow"/>
          <p:cNvSpPr/>
          <p:nvPr/>
        </p:nvSpPr>
        <p:spPr>
          <a:xfrm rot="5400000" flipH="1">
            <a:off x="7575689" y="4039960"/>
            <a:ext cx="535874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76" name="Arrow"/>
          <p:cNvSpPr/>
          <p:nvPr/>
        </p:nvSpPr>
        <p:spPr>
          <a:xfrm rot="5400000" flipH="1">
            <a:off x="7575689" y="5025155"/>
            <a:ext cx="535874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77" name="Demand"/>
          <p:cNvSpPr txBox="1"/>
          <p:nvPr/>
        </p:nvSpPr>
        <p:spPr>
          <a:xfrm>
            <a:off x="6705138" y="4032221"/>
            <a:ext cx="99010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Demand</a:t>
            </a:r>
          </a:p>
        </p:txBody>
      </p:sp>
      <p:sp>
        <p:nvSpPr>
          <p:cNvPr id="3278" name="Demand"/>
          <p:cNvSpPr txBox="1"/>
          <p:nvPr/>
        </p:nvSpPr>
        <p:spPr>
          <a:xfrm>
            <a:off x="6705138" y="4935076"/>
            <a:ext cx="99010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Demand</a:t>
            </a:r>
          </a:p>
        </p:txBody>
      </p:sp>
      <p:sp>
        <p:nvSpPr>
          <p:cNvPr id="3279" name="Communication…"/>
          <p:cNvSpPr txBox="1"/>
          <p:nvPr/>
        </p:nvSpPr>
        <p:spPr>
          <a:xfrm>
            <a:off x="8462075" y="4865381"/>
            <a:ext cx="1723229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t>Communication</a:t>
            </a:r>
          </a:p>
          <a:p>
            <a:pPr algn="l">
              <a:lnSpc>
                <a:spcPct val="90000"/>
              </a:lnSpc>
            </a:pPr>
            <a:r>
              <a:t>Incentives</a:t>
            </a:r>
          </a:p>
        </p:txBody>
      </p:sp>
      <p:sp>
        <p:nvSpPr>
          <p:cNvPr id="3280" name="Pull promotions"/>
          <p:cNvSpPr txBox="1"/>
          <p:nvPr/>
        </p:nvSpPr>
        <p:spPr>
          <a:xfrm>
            <a:off x="7269396" y="5850631"/>
            <a:ext cx="159672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r>
              <a:t>Pull promotions</a:t>
            </a:r>
          </a:p>
        </p:txBody>
      </p:sp>
      <p:sp>
        <p:nvSpPr>
          <p:cNvPr id="3281" name="Manufacturer"/>
          <p:cNvSpPr/>
          <p:nvPr/>
        </p:nvSpPr>
        <p:spPr>
          <a:xfrm>
            <a:off x="7267555" y="3494553"/>
            <a:ext cx="1600410" cy="306099"/>
          </a:xfrm>
          <a:prstGeom prst="roundRect">
            <a:avLst>
              <a:gd name="adj" fmla="val 40856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Manufacturer</a:t>
            </a:r>
          </a:p>
        </p:txBody>
      </p:sp>
      <p:sp>
        <p:nvSpPr>
          <p:cNvPr id="3282" name="Retailer"/>
          <p:cNvSpPr/>
          <p:nvPr/>
        </p:nvSpPr>
        <p:spPr>
          <a:xfrm>
            <a:off x="7272020" y="4488478"/>
            <a:ext cx="1600410" cy="306099"/>
          </a:xfrm>
          <a:prstGeom prst="roundRect">
            <a:avLst>
              <a:gd name="adj" fmla="val 40856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Retailer</a:t>
            </a:r>
          </a:p>
        </p:txBody>
      </p:sp>
      <p:sp>
        <p:nvSpPr>
          <p:cNvPr id="3283" name="Customers"/>
          <p:cNvSpPr/>
          <p:nvPr/>
        </p:nvSpPr>
        <p:spPr>
          <a:xfrm>
            <a:off x="7272020" y="5514810"/>
            <a:ext cx="1600410" cy="306099"/>
          </a:xfrm>
          <a:prstGeom prst="roundRect">
            <a:avLst>
              <a:gd name="adj" fmla="val 40856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Customers</a:t>
            </a:r>
          </a:p>
        </p:txBody>
      </p:sp>
      <p:sp>
        <p:nvSpPr>
          <p:cNvPr id="3284" name="Arrow"/>
          <p:cNvSpPr/>
          <p:nvPr/>
        </p:nvSpPr>
        <p:spPr>
          <a:xfrm rot="16200000" flipH="1">
            <a:off x="4215137" y="5024120"/>
            <a:ext cx="535874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85" name="Arrow"/>
          <p:cNvSpPr/>
          <p:nvPr/>
        </p:nvSpPr>
        <p:spPr>
          <a:xfrm rot="5400000" flipH="1">
            <a:off x="3752208" y="4039960"/>
            <a:ext cx="535874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86" name="Arrow"/>
          <p:cNvSpPr/>
          <p:nvPr/>
        </p:nvSpPr>
        <p:spPr>
          <a:xfrm rot="5400000" flipH="1">
            <a:off x="3752208" y="5025155"/>
            <a:ext cx="535874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87" name="Demand"/>
          <p:cNvSpPr txBox="1"/>
          <p:nvPr/>
        </p:nvSpPr>
        <p:spPr>
          <a:xfrm>
            <a:off x="2854873" y="4014645"/>
            <a:ext cx="99010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Demand</a:t>
            </a:r>
          </a:p>
        </p:txBody>
      </p:sp>
      <p:sp>
        <p:nvSpPr>
          <p:cNvPr id="3288" name="Demand"/>
          <p:cNvSpPr txBox="1"/>
          <p:nvPr/>
        </p:nvSpPr>
        <p:spPr>
          <a:xfrm>
            <a:off x="2854873" y="4935076"/>
            <a:ext cx="99010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Demand</a:t>
            </a:r>
          </a:p>
        </p:txBody>
      </p:sp>
      <p:sp>
        <p:nvSpPr>
          <p:cNvPr id="3289" name="Communication…"/>
          <p:cNvSpPr txBox="1"/>
          <p:nvPr/>
        </p:nvSpPr>
        <p:spPr>
          <a:xfrm>
            <a:off x="4708576" y="3883738"/>
            <a:ext cx="1723229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t>Communication</a:t>
            </a:r>
          </a:p>
          <a:p>
            <a:pPr algn="l">
              <a:lnSpc>
                <a:spcPct val="90000"/>
              </a:lnSpc>
            </a:pPr>
            <a:r>
              <a:t>Incentives</a:t>
            </a:r>
          </a:p>
        </p:txBody>
      </p:sp>
      <p:sp>
        <p:nvSpPr>
          <p:cNvPr id="3290" name="Push promotions"/>
          <p:cNvSpPr txBox="1"/>
          <p:nvPr/>
        </p:nvSpPr>
        <p:spPr>
          <a:xfrm>
            <a:off x="3445916" y="5850631"/>
            <a:ext cx="171817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r>
              <a:t>Push promotions</a:t>
            </a:r>
          </a:p>
        </p:txBody>
      </p:sp>
      <p:sp>
        <p:nvSpPr>
          <p:cNvPr id="3291" name="Manufacturer"/>
          <p:cNvSpPr/>
          <p:nvPr/>
        </p:nvSpPr>
        <p:spPr>
          <a:xfrm>
            <a:off x="3444075" y="3494553"/>
            <a:ext cx="1600409" cy="306099"/>
          </a:xfrm>
          <a:prstGeom prst="roundRect">
            <a:avLst>
              <a:gd name="adj" fmla="val 40856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Manufacturer</a:t>
            </a:r>
          </a:p>
        </p:txBody>
      </p:sp>
      <p:sp>
        <p:nvSpPr>
          <p:cNvPr id="3292" name="Retailer"/>
          <p:cNvSpPr/>
          <p:nvPr/>
        </p:nvSpPr>
        <p:spPr>
          <a:xfrm>
            <a:off x="3448539" y="4488478"/>
            <a:ext cx="1600410" cy="306099"/>
          </a:xfrm>
          <a:prstGeom prst="roundRect">
            <a:avLst>
              <a:gd name="adj" fmla="val 40856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Retailer</a:t>
            </a:r>
          </a:p>
        </p:txBody>
      </p:sp>
      <p:sp>
        <p:nvSpPr>
          <p:cNvPr id="3293" name="Customers"/>
          <p:cNvSpPr/>
          <p:nvPr/>
        </p:nvSpPr>
        <p:spPr>
          <a:xfrm>
            <a:off x="3448539" y="5514810"/>
            <a:ext cx="1600410" cy="306099"/>
          </a:xfrm>
          <a:prstGeom prst="roundRect">
            <a:avLst>
              <a:gd name="adj" fmla="val 40856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Customers</a:t>
            </a:r>
          </a:p>
        </p:txBody>
      </p:sp>
      <p:sp>
        <p:nvSpPr>
          <p:cNvPr id="3294" name="Arrow"/>
          <p:cNvSpPr/>
          <p:nvPr/>
        </p:nvSpPr>
        <p:spPr>
          <a:xfrm rot="16200000" flipH="1">
            <a:off x="4215137" y="4038925"/>
            <a:ext cx="535874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95" name="Communication…"/>
          <p:cNvSpPr txBox="1"/>
          <p:nvPr/>
        </p:nvSpPr>
        <p:spPr>
          <a:xfrm>
            <a:off x="4708576" y="4863909"/>
            <a:ext cx="1723229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t>Communication</a:t>
            </a:r>
          </a:p>
          <a:p>
            <a:pPr algn="l">
              <a:lnSpc>
                <a:spcPct val="90000"/>
              </a:lnSpc>
            </a:pPr>
            <a:r>
              <a:t>Incentives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98" name="Figure 4. The Prisoner’s Dilem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4. The Prisoner’s Dilemma</a:t>
            </a:r>
          </a:p>
        </p:txBody>
      </p:sp>
      <p:grpSp>
        <p:nvGrpSpPr>
          <p:cNvPr id="3311" name="Group"/>
          <p:cNvGrpSpPr/>
          <p:nvPr/>
        </p:nvGrpSpPr>
        <p:grpSpPr>
          <a:xfrm>
            <a:off x="4136490" y="3843197"/>
            <a:ext cx="4731820" cy="2067206"/>
            <a:chOff x="0" y="0"/>
            <a:chExt cx="4731818" cy="2067205"/>
          </a:xfrm>
        </p:grpSpPr>
        <p:sp>
          <p:nvSpPr>
            <p:cNvPr id="3299" name="-10 / -1"/>
            <p:cNvSpPr/>
            <p:nvPr/>
          </p:nvSpPr>
          <p:spPr>
            <a:xfrm>
              <a:off x="1642576" y="1500273"/>
              <a:ext cx="1464700" cy="56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0" y="21600"/>
                  </a:moveTo>
                  <a:lnTo>
                    <a:pt x="20920" y="21600"/>
                  </a:lnTo>
                  <a:cubicBezTo>
                    <a:pt x="21290" y="21600"/>
                    <a:pt x="21600" y="21022"/>
                    <a:pt x="21600" y="20334"/>
                  </a:cubicBezTo>
                  <a:lnTo>
                    <a:pt x="21600" y="20334"/>
                  </a:lnTo>
                  <a:lnTo>
                    <a:pt x="21600" y="1266"/>
                  </a:lnTo>
                  <a:cubicBezTo>
                    <a:pt x="21600" y="578"/>
                    <a:pt x="21290" y="0"/>
                    <a:pt x="20920" y="0"/>
                  </a:cubicBezTo>
                  <a:lnTo>
                    <a:pt x="680" y="0"/>
                  </a:lnTo>
                  <a:cubicBezTo>
                    <a:pt x="310" y="0"/>
                    <a:pt x="0" y="578"/>
                    <a:pt x="0" y="1266"/>
                  </a:cubicBezTo>
                  <a:lnTo>
                    <a:pt x="0" y="20334"/>
                  </a:lnTo>
                  <a:cubicBezTo>
                    <a:pt x="0" y="21022"/>
                    <a:pt x="310" y="21600"/>
                    <a:pt x="680" y="21600"/>
                  </a:cubicBezTo>
                  <a:close/>
                </a:path>
              </a:pathLst>
            </a:cu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-10 / -1</a:t>
              </a:r>
            </a:p>
          </p:txBody>
        </p:sp>
        <p:sp>
          <p:nvSpPr>
            <p:cNvPr id="3300" name="-5 / -5"/>
            <p:cNvSpPr/>
            <p:nvPr/>
          </p:nvSpPr>
          <p:spPr>
            <a:xfrm>
              <a:off x="1641307" y="863530"/>
              <a:ext cx="1464701" cy="56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0" y="21600"/>
                  </a:moveTo>
                  <a:lnTo>
                    <a:pt x="20920" y="21600"/>
                  </a:lnTo>
                  <a:cubicBezTo>
                    <a:pt x="21290" y="21600"/>
                    <a:pt x="21600" y="21022"/>
                    <a:pt x="21600" y="20334"/>
                  </a:cubicBezTo>
                  <a:lnTo>
                    <a:pt x="21600" y="20334"/>
                  </a:lnTo>
                  <a:lnTo>
                    <a:pt x="21600" y="1266"/>
                  </a:lnTo>
                  <a:cubicBezTo>
                    <a:pt x="21600" y="578"/>
                    <a:pt x="21290" y="0"/>
                    <a:pt x="20920" y="0"/>
                  </a:cubicBezTo>
                  <a:lnTo>
                    <a:pt x="680" y="0"/>
                  </a:lnTo>
                  <a:cubicBezTo>
                    <a:pt x="310" y="0"/>
                    <a:pt x="0" y="578"/>
                    <a:pt x="0" y="1266"/>
                  </a:cubicBezTo>
                  <a:lnTo>
                    <a:pt x="0" y="20334"/>
                  </a:lnTo>
                  <a:cubicBezTo>
                    <a:pt x="0" y="21022"/>
                    <a:pt x="310" y="21600"/>
                    <a:pt x="680" y="21600"/>
                  </a:cubicBezTo>
                  <a:close/>
                </a:path>
              </a:pathLst>
            </a:cu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-5 / -5</a:t>
              </a:r>
            </a:p>
          </p:txBody>
        </p:sp>
        <p:sp>
          <p:nvSpPr>
            <p:cNvPr id="3301" name="-3 / -3"/>
            <p:cNvSpPr/>
            <p:nvPr/>
          </p:nvSpPr>
          <p:spPr>
            <a:xfrm>
              <a:off x="3186507" y="1500273"/>
              <a:ext cx="1464701" cy="56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0" y="21600"/>
                  </a:moveTo>
                  <a:lnTo>
                    <a:pt x="20920" y="21600"/>
                  </a:lnTo>
                  <a:cubicBezTo>
                    <a:pt x="21290" y="21600"/>
                    <a:pt x="21600" y="21022"/>
                    <a:pt x="21600" y="20334"/>
                  </a:cubicBezTo>
                  <a:lnTo>
                    <a:pt x="21600" y="20334"/>
                  </a:lnTo>
                  <a:lnTo>
                    <a:pt x="21600" y="1266"/>
                  </a:lnTo>
                  <a:cubicBezTo>
                    <a:pt x="21600" y="578"/>
                    <a:pt x="21290" y="0"/>
                    <a:pt x="20920" y="0"/>
                  </a:cubicBezTo>
                  <a:lnTo>
                    <a:pt x="680" y="0"/>
                  </a:lnTo>
                  <a:cubicBezTo>
                    <a:pt x="310" y="0"/>
                    <a:pt x="0" y="578"/>
                    <a:pt x="0" y="1266"/>
                  </a:cubicBezTo>
                  <a:lnTo>
                    <a:pt x="0" y="20334"/>
                  </a:lnTo>
                  <a:cubicBezTo>
                    <a:pt x="0" y="21022"/>
                    <a:pt x="310" y="21600"/>
                    <a:pt x="680" y="21600"/>
                  </a:cubicBezTo>
                  <a:close/>
                </a:path>
              </a:pathLst>
            </a:cu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-3 / -3</a:t>
              </a:r>
            </a:p>
          </p:txBody>
        </p:sp>
        <p:sp>
          <p:nvSpPr>
            <p:cNvPr id="3302" name="-1 / -10"/>
            <p:cNvSpPr/>
            <p:nvPr/>
          </p:nvSpPr>
          <p:spPr>
            <a:xfrm>
              <a:off x="3185239" y="863530"/>
              <a:ext cx="1464701" cy="56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0" y="21600"/>
                  </a:moveTo>
                  <a:lnTo>
                    <a:pt x="20920" y="21600"/>
                  </a:lnTo>
                  <a:cubicBezTo>
                    <a:pt x="21290" y="21600"/>
                    <a:pt x="21600" y="21022"/>
                    <a:pt x="21600" y="20334"/>
                  </a:cubicBezTo>
                  <a:lnTo>
                    <a:pt x="21600" y="20334"/>
                  </a:lnTo>
                  <a:lnTo>
                    <a:pt x="21600" y="1266"/>
                  </a:lnTo>
                  <a:cubicBezTo>
                    <a:pt x="21600" y="578"/>
                    <a:pt x="21290" y="0"/>
                    <a:pt x="20920" y="0"/>
                  </a:cubicBezTo>
                  <a:lnTo>
                    <a:pt x="680" y="0"/>
                  </a:lnTo>
                  <a:cubicBezTo>
                    <a:pt x="310" y="0"/>
                    <a:pt x="0" y="578"/>
                    <a:pt x="0" y="1266"/>
                  </a:cubicBezTo>
                  <a:lnTo>
                    <a:pt x="0" y="20334"/>
                  </a:lnTo>
                  <a:cubicBezTo>
                    <a:pt x="0" y="21022"/>
                    <a:pt x="310" y="21600"/>
                    <a:pt x="680" y="21600"/>
                  </a:cubicBezTo>
                  <a:close/>
                </a:path>
              </a:pathLst>
            </a:cu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-1 / -10</a:t>
              </a:r>
            </a:p>
          </p:txBody>
        </p:sp>
        <p:sp>
          <p:nvSpPr>
            <p:cNvPr id="3303" name="Not confess"/>
            <p:cNvSpPr txBox="1"/>
            <p:nvPr/>
          </p:nvSpPr>
          <p:spPr>
            <a:xfrm>
              <a:off x="0" y="1594104"/>
              <a:ext cx="1577834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0">
                  <a:latin typeface="+mn-lt"/>
                  <a:ea typeface="+mn-ea"/>
                  <a:cs typeface="+mn-cs"/>
                  <a:sym typeface="Century Gothic"/>
                </a:rPr>
                <a:t>Not confess</a:t>
              </a:r>
            </a:p>
          </p:txBody>
        </p:sp>
        <p:sp>
          <p:nvSpPr>
            <p:cNvPr id="3304" name="Confess"/>
            <p:cNvSpPr txBox="1"/>
            <p:nvPr/>
          </p:nvSpPr>
          <p:spPr>
            <a:xfrm>
              <a:off x="0" y="972503"/>
              <a:ext cx="1577834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0">
                  <a:latin typeface="+mn-lt"/>
                  <a:ea typeface="+mn-ea"/>
                  <a:cs typeface="+mn-cs"/>
                  <a:sym typeface="Century Gothic"/>
                </a:rPr>
                <a:t>Confess</a:t>
              </a:r>
            </a:p>
          </p:txBody>
        </p:sp>
        <p:sp>
          <p:nvSpPr>
            <p:cNvPr id="3305" name="Not confess"/>
            <p:cNvSpPr txBox="1"/>
            <p:nvPr/>
          </p:nvSpPr>
          <p:spPr>
            <a:xfrm>
              <a:off x="3153985" y="465276"/>
              <a:ext cx="1577834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0">
                  <a:latin typeface="+mn-lt"/>
                  <a:ea typeface="+mn-ea"/>
                  <a:cs typeface="+mn-cs"/>
                  <a:sym typeface="Century Gothic"/>
                </a:rPr>
                <a:t>Not confess</a:t>
              </a:r>
            </a:p>
          </p:txBody>
        </p:sp>
        <p:sp>
          <p:nvSpPr>
            <p:cNvPr id="3306" name="Confess"/>
            <p:cNvSpPr txBox="1"/>
            <p:nvPr/>
          </p:nvSpPr>
          <p:spPr>
            <a:xfrm>
              <a:off x="1736141" y="465276"/>
              <a:ext cx="1301517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Confess</a:t>
              </a:r>
            </a:p>
          </p:txBody>
        </p:sp>
        <p:sp>
          <p:nvSpPr>
            <p:cNvPr id="3307" name="Prisoner B"/>
            <p:cNvSpPr txBox="1"/>
            <p:nvPr/>
          </p:nvSpPr>
          <p:spPr>
            <a:xfrm>
              <a:off x="2516427" y="0"/>
              <a:ext cx="1301517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Prisoner B</a:t>
              </a:r>
            </a:p>
          </p:txBody>
        </p:sp>
        <p:sp>
          <p:nvSpPr>
            <p:cNvPr id="3308" name="Prisoner A"/>
            <p:cNvSpPr txBox="1"/>
            <p:nvPr/>
          </p:nvSpPr>
          <p:spPr>
            <a:xfrm>
              <a:off x="508333" y="465276"/>
              <a:ext cx="1069501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>
                  <a:latin typeface="Tahoma"/>
                  <a:ea typeface="Tahoma"/>
                  <a:cs typeface="Tahoma"/>
                  <a:sym typeface="Tahoma"/>
                </a:defRPr>
              </a:pPr>
              <a:r>
                <a:rPr>
                  <a:latin typeface="+mn-lt"/>
                  <a:ea typeface="+mn-ea"/>
                  <a:cs typeface="+mn-cs"/>
                  <a:sym typeface="Century Gothic"/>
                </a:rPr>
                <a:t>Prisoner A</a:t>
              </a:r>
            </a:p>
          </p:txBody>
        </p:sp>
        <p:sp>
          <p:nvSpPr>
            <p:cNvPr id="3309" name="Arrow"/>
            <p:cNvSpPr/>
            <p:nvPr/>
          </p:nvSpPr>
          <p:spPr>
            <a:xfrm rot="16200000" flipH="1">
              <a:off x="1100685" y="755319"/>
              <a:ext cx="123257" cy="258497"/>
            </a:xfrm>
            <a:prstGeom prst="rightArrow">
              <a:avLst>
                <a:gd name="adj1" fmla="val 33009"/>
                <a:gd name="adj2" fmla="val 28769"/>
              </a:avLst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0" name="Arrow"/>
            <p:cNvSpPr/>
            <p:nvPr/>
          </p:nvSpPr>
          <p:spPr>
            <a:xfrm rot="16200000" flipH="1">
              <a:off x="3080156" y="288870"/>
              <a:ext cx="123258" cy="258497"/>
            </a:xfrm>
            <a:prstGeom prst="rightArrow">
              <a:avLst>
                <a:gd name="adj1" fmla="val 33009"/>
                <a:gd name="adj2" fmla="val 28769"/>
              </a:avLst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48" name="Chapter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9</a:t>
            </a:r>
          </a:p>
        </p:txBody>
      </p:sp>
      <p:sp>
        <p:nvSpPr>
          <p:cNvPr id="2449" name="Managing Products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Managing Products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14" name="Figure 5. The Prisoner’s Dilemma in Sales Promo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5. The Prisoner’s Dilemma in Sales Promotion</a:t>
            </a:r>
          </a:p>
        </p:txBody>
      </p:sp>
      <p:grpSp>
        <p:nvGrpSpPr>
          <p:cNvPr id="3327" name="Group"/>
          <p:cNvGrpSpPr/>
          <p:nvPr/>
        </p:nvGrpSpPr>
        <p:grpSpPr>
          <a:xfrm>
            <a:off x="3693038" y="3739280"/>
            <a:ext cx="4730551" cy="2067206"/>
            <a:chOff x="0" y="0"/>
            <a:chExt cx="4730550" cy="2067204"/>
          </a:xfrm>
        </p:grpSpPr>
        <p:sp>
          <p:nvSpPr>
            <p:cNvPr id="3315" name="$5M / $20M"/>
            <p:cNvSpPr/>
            <p:nvPr/>
          </p:nvSpPr>
          <p:spPr>
            <a:xfrm>
              <a:off x="1641308" y="1500273"/>
              <a:ext cx="1464701" cy="56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0" y="21600"/>
                  </a:moveTo>
                  <a:lnTo>
                    <a:pt x="20920" y="21600"/>
                  </a:lnTo>
                  <a:cubicBezTo>
                    <a:pt x="21290" y="21600"/>
                    <a:pt x="21600" y="21022"/>
                    <a:pt x="21600" y="20334"/>
                  </a:cubicBezTo>
                  <a:lnTo>
                    <a:pt x="21600" y="20334"/>
                  </a:lnTo>
                  <a:lnTo>
                    <a:pt x="21600" y="1266"/>
                  </a:lnTo>
                  <a:cubicBezTo>
                    <a:pt x="21600" y="578"/>
                    <a:pt x="21290" y="0"/>
                    <a:pt x="20920" y="0"/>
                  </a:cubicBezTo>
                  <a:lnTo>
                    <a:pt x="680" y="0"/>
                  </a:lnTo>
                  <a:cubicBezTo>
                    <a:pt x="310" y="0"/>
                    <a:pt x="0" y="578"/>
                    <a:pt x="0" y="1266"/>
                  </a:cubicBezTo>
                  <a:lnTo>
                    <a:pt x="0" y="20334"/>
                  </a:lnTo>
                  <a:cubicBezTo>
                    <a:pt x="0" y="21022"/>
                    <a:pt x="310" y="21600"/>
                    <a:pt x="680" y="21600"/>
                  </a:cubicBezTo>
                  <a:close/>
                </a:path>
              </a:pathLst>
            </a:cu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$5M / $20M</a:t>
              </a:r>
            </a:p>
          </p:txBody>
        </p:sp>
        <p:sp>
          <p:nvSpPr>
            <p:cNvPr id="3316" name="$10M / $10M"/>
            <p:cNvSpPr/>
            <p:nvPr/>
          </p:nvSpPr>
          <p:spPr>
            <a:xfrm>
              <a:off x="1640039" y="863530"/>
              <a:ext cx="1464701" cy="56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0" y="21600"/>
                  </a:moveTo>
                  <a:lnTo>
                    <a:pt x="20920" y="21600"/>
                  </a:lnTo>
                  <a:cubicBezTo>
                    <a:pt x="21290" y="21600"/>
                    <a:pt x="21600" y="21022"/>
                    <a:pt x="21600" y="20334"/>
                  </a:cubicBezTo>
                  <a:lnTo>
                    <a:pt x="21600" y="20334"/>
                  </a:lnTo>
                  <a:lnTo>
                    <a:pt x="21600" y="1266"/>
                  </a:lnTo>
                  <a:cubicBezTo>
                    <a:pt x="21600" y="578"/>
                    <a:pt x="21290" y="0"/>
                    <a:pt x="20920" y="0"/>
                  </a:cubicBezTo>
                  <a:lnTo>
                    <a:pt x="680" y="0"/>
                  </a:lnTo>
                  <a:cubicBezTo>
                    <a:pt x="310" y="0"/>
                    <a:pt x="0" y="578"/>
                    <a:pt x="0" y="1266"/>
                  </a:cubicBezTo>
                  <a:lnTo>
                    <a:pt x="0" y="20334"/>
                  </a:lnTo>
                  <a:cubicBezTo>
                    <a:pt x="0" y="21022"/>
                    <a:pt x="310" y="21600"/>
                    <a:pt x="680" y="21600"/>
                  </a:cubicBezTo>
                  <a:close/>
                </a:path>
              </a:pathLst>
            </a:cu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$10M / $10M</a:t>
              </a:r>
            </a:p>
          </p:txBody>
        </p:sp>
        <p:sp>
          <p:nvSpPr>
            <p:cNvPr id="3317" name="$15M / $15M"/>
            <p:cNvSpPr/>
            <p:nvPr/>
          </p:nvSpPr>
          <p:spPr>
            <a:xfrm>
              <a:off x="3185239" y="1500273"/>
              <a:ext cx="1464701" cy="56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0" y="21600"/>
                  </a:moveTo>
                  <a:lnTo>
                    <a:pt x="20920" y="21600"/>
                  </a:lnTo>
                  <a:cubicBezTo>
                    <a:pt x="21290" y="21600"/>
                    <a:pt x="21600" y="21022"/>
                    <a:pt x="21600" y="20334"/>
                  </a:cubicBezTo>
                  <a:lnTo>
                    <a:pt x="21600" y="20334"/>
                  </a:lnTo>
                  <a:lnTo>
                    <a:pt x="21600" y="1266"/>
                  </a:lnTo>
                  <a:cubicBezTo>
                    <a:pt x="21600" y="578"/>
                    <a:pt x="21290" y="0"/>
                    <a:pt x="20920" y="0"/>
                  </a:cubicBezTo>
                  <a:lnTo>
                    <a:pt x="680" y="0"/>
                  </a:lnTo>
                  <a:cubicBezTo>
                    <a:pt x="310" y="0"/>
                    <a:pt x="0" y="578"/>
                    <a:pt x="0" y="1266"/>
                  </a:cubicBezTo>
                  <a:lnTo>
                    <a:pt x="0" y="20334"/>
                  </a:lnTo>
                  <a:cubicBezTo>
                    <a:pt x="0" y="21022"/>
                    <a:pt x="310" y="21600"/>
                    <a:pt x="680" y="21600"/>
                  </a:cubicBezTo>
                  <a:close/>
                </a:path>
              </a:pathLst>
            </a:cu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$15M / $15M</a:t>
              </a:r>
            </a:p>
          </p:txBody>
        </p:sp>
        <p:sp>
          <p:nvSpPr>
            <p:cNvPr id="3318" name="$20M / $5M"/>
            <p:cNvSpPr/>
            <p:nvPr/>
          </p:nvSpPr>
          <p:spPr>
            <a:xfrm>
              <a:off x="3183971" y="863530"/>
              <a:ext cx="1464701" cy="56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0" y="21600"/>
                  </a:moveTo>
                  <a:lnTo>
                    <a:pt x="20920" y="21600"/>
                  </a:lnTo>
                  <a:cubicBezTo>
                    <a:pt x="21290" y="21600"/>
                    <a:pt x="21600" y="21022"/>
                    <a:pt x="21600" y="20334"/>
                  </a:cubicBezTo>
                  <a:lnTo>
                    <a:pt x="21600" y="20334"/>
                  </a:lnTo>
                  <a:lnTo>
                    <a:pt x="21600" y="1266"/>
                  </a:lnTo>
                  <a:cubicBezTo>
                    <a:pt x="21600" y="578"/>
                    <a:pt x="21290" y="0"/>
                    <a:pt x="20920" y="0"/>
                  </a:cubicBezTo>
                  <a:lnTo>
                    <a:pt x="680" y="0"/>
                  </a:lnTo>
                  <a:cubicBezTo>
                    <a:pt x="310" y="0"/>
                    <a:pt x="0" y="578"/>
                    <a:pt x="0" y="1266"/>
                  </a:cubicBezTo>
                  <a:lnTo>
                    <a:pt x="0" y="20334"/>
                  </a:lnTo>
                  <a:cubicBezTo>
                    <a:pt x="0" y="21022"/>
                    <a:pt x="310" y="21600"/>
                    <a:pt x="680" y="21600"/>
                  </a:cubicBezTo>
                  <a:close/>
                </a:path>
              </a:pathLst>
            </a:cu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$20M / $5M</a:t>
              </a:r>
            </a:p>
          </p:txBody>
        </p:sp>
        <p:sp>
          <p:nvSpPr>
            <p:cNvPr id="3319" name="Not discount"/>
            <p:cNvSpPr txBox="1"/>
            <p:nvPr/>
          </p:nvSpPr>
          <p:spPr>
            <a:xfrm>
              <a:off x="103608" y="1594104"/>
              <a:ext cx="1474226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0">
                  <a:latin typeface="+mn-lt"/>
                  <a:ea typeface="+mn-ea"/>
                  <a:cs typeface="+mn-cs"/>
                  <a:sym typeface="Century Gothic"/>
                </a:rPr>
                <a:t>Not discount</a:t>
              </a:r>
            </a:p>
          </p:txBody>
        </p:sp>
        <p:sp>
          <p:nvSpPr>
            <p:cNvPr id="3320" name="Discount"/>
            <p:cNvSpPr txBox="1"/>
            <p:nvPr/>
          </p:nvSpPr>
          <p:spPr>
            <a:xfrm>
              <a:off x="0" y="989950"/>
              <a:ext cx="1577834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0">
                  <a:latin typeface="+mn-lt"/>
                  <a:ea typeface="+mn-ea"/>
                  <a:cs typeface="+mn-cs"/>
                  <a:sym typeface="Century Gothic"/>
                </a:rPr>
                <a:t>Discount</a:t>
              </a:r>
            </a:p>
          </p:txBody>
        </p:sp>
        <p:sp>
          <p:nvSpPr>
            <p:cNvPr id="3321" name="Not discount"/>
            <p:cNvSpPr txBox="1"/>
            <p:nvPr/>
          </p:nvSpPr>
          <p:spPr>
            <a:xfrm>
              <a:off x="3152717" y="465276"/>
              <a:ext cx="1577834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0">
                  <a:latin typeface="+mn-lt"/>
                  <a:ea typeface="+mn-ea"/>
                  <a:cs typeface="+mn-cs"/>
                  <a:sym typeface="Century Gothic"/>
                </a:rPr>
                <a:t>Not discount</a:t>
              </a:r>
            </a:p>
          </p:txBody>
        </p:sp>
        <p:sp>
          <p:nvSpPr>
            <p:cNvPr id="3322" name="Discount"/>
            <p:cNvSpPr txBox="1"/>
            <p:nvPr/>
          </p:nvSpPr>
          <p:spPr>
            <a:xfrm>
              <a:off x="1635277" y="465276"/>
              <a:ext cx="1476762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0">
                  <a:latin typeface="+mn-lt"/>
                  <a:ea typeface="+mn-ea"/>
                  <a:cs typeface="+mn-cs"/>
                  <a:sym typeface="Century Gothic"/>
                </a:rPr>
                <a:t>Discount</a:t>
              </a:r>
            </a:p>
          </p:txBody>
        </p:sp>
        <p:sp>
          <p:nvSpPr>
            <p:cNvPr id="3323" name="Company B"/>
            <p:cNvSpPr txBox="1"/>
            <p:nvPr/>
          </p:nvSpPr>
          <p:spPr>
            <a:xfrm>
              <a:off x="2477059" y="0"/>
              <a:ext cx="1301517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Company B</a:t>
              </a:r>
            </a:p>
          </p:txBody>
        </p:sp>
        <p:sp>
          <p:nvSpPr>
            <p:cNvPr id="3324" name="Company A"/>
            <p:cNvSpPr txBox="1"/>
            <p:nvPr/>
          </p:nvSpPr>
          <p:spPr>
            <a:xfrm>
              <a:off x="294108" y="490676"/>
              <a:ext cx="1283726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>
                  <a:latin typeface="Tahoma"/>
                  <a:ea typeface="Tahoma"/>
                  <a:cs typeface="Tahoma"/>
                  <a:sym typeface="Tahoma"/>
                </a:defRPr>
              </a:pPr>
              <a:r>
                <a:rPr>
                  <a:latin typeface="+mn-lt"/>
                  <a:ea typeface="+mn-ea"/>
                  <a:cs typeface="+mn-cs"/>
                  <a:sym typeface="Century Gothic"/>
                </a:rPr>
                <a:t>Company A</a:t>
              </a:r>
            </a:p>
          </p:txBody>
        </p:sp>
        <p:sp>
          <p:nvSpPr>
            <p:cNvPr id="3325" name="Arrow"/>
            <p:cNvSpPr/>
            <p:nvPr/>
          </p:nvSpPr>
          <p:spPr>
            <a:xfrm rot="16200000" flipH="1">
              <a:off x="921617" y="780719"/>
              <a:ext cx="123257" cy="258497"/>
            </a:xfrm>
            <a:prstGeom prst="rightArrow">
              <a:avLst>
                <a:gd name="adj1" fmla="val 33009"/>
                <a:gd name="adj2" fmla="val 28769"/>
              </a:avLst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26" name="Arrow"/>
            <p:cNvSpPr/>
            <p:nvPr/>
          </p:nvSpPr>
          <p:spPr>
            <a:xfrm rot="16200000" flipH="1">
              <a:off x="3040789" y="288870"/>
              <a:ext cx="123257" cy="258497"/>
            </a:xfrm>
            <a:prstGeom prst="rightArrow">
              <a:avLst>
                <a:gd name="adj1" fmla="val 33009"/>
                <a:gd name="adj2" fmla="val 28769"/>
              </a:avLst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6" name="SMMTP_Front.jpg" descr="SMMTP_Front.jpg"/>
          <p:cNvPicPr>
            <a:picLocks noChangeAspect="1"/>
          </p:cNvPicPr>
          <p:nvPr/>
        </p:nvPicPr>
        <p:blipFill>
          <a:blip r:embed="rId2">
            <a:extLst/>
          </a:blip>
          <a:srcRect t="11062" b="8785"/>
          <a:stretch>
            <a:fillRect/>
          </a:stretch>
        </p:blipFill>
        <p:spPr>
          <a:xfrm>
            <a:off x="1574204" y="198"/>
            <a:ext cx="9856255" cy="9753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52" name="Figure 1. Product Management as a Value-Creation Process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664902" cy="1054726"/>
          </a:xfrm>
          <a:prstGeom prst="rect">
            <a:avLst/>
          </a:prstGeom>
        </p:spPr>
        <p:txBody>
          <a:bodyPr/>
          <a:lstStyle/>
          <a:p>
            <a:r>
              <a:t>Figure 1. Product Management as a Value-Creation Process</a:t>
            </a:r>
          </a:p>
        </p:txBody>
      </p:sp>
      <p:grpSp>
        <p:nvGrpSpPr>
          <p:cNvPr id="2461" name="Group"/>
          <p:cNvGrpSpPr/>
          <p:nvPr/>
        </p:nvGrpSpPr>
        <p:grpSpPr>
          <a:xfrm>
            <a:off x="4943143" y="3150693"/>
            <a:ext cx="3277797" cy="1801561"/>
            <a:chOff x="0" y="0"/>
            <a:chExt cx="3277796" cy="1801559"/>
          </a:xfrm>
        </p:grpSpPr>
        <p:sp>
          <p:nvSpPr>
            <p:cNvPr id="2453" name="Customer value"/>
            <p:cNvSpPr txBox="1"/>
            <p:nvPr/>
          </p:nvSpPr>
          <p:spPr>
            <a:xfrm>
              <a:off x="21492" y="1037690"/>
              <a:ext cx="1324442" cy="718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Customer value</a:t>
              </a:r>
            </a:p>
          </p:txBody>
        </p:sp>
        <p:sp>
          <p:nvSpPr>
            <p:cNvPr id="2454" name="Oval"/>
            <p:cNvSpPr/>
            <p:nvPr/>
          </p:nvSpPr>
          <p:spPr>
            <a:xfrm rot="10800000" flipH="1">
              <a:off x="0" y="682017"/>
              <a:ext cx="1932514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455" name="Collaborator value"/>
            <p:cNvSpPr txBox="1"/>
            <p:nvPr/>
          </p:nvSpPr>
          <p:spPr>
            <a:xfrm>
              <a:off x="1982737" y="1083932"/>
              <a:ext cx="1236146" cy="618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pc="-16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Collaborator value</a:t>
              </a:r>
            </a:p>
          </p:txBody>
        </p:sp>
        <p:sp>
          <p:nvSpPr>
            <p:cNvPr id="2456" name="Oval"/>
            <p:cNvSpPr/>
            <p:nvPr/>
          </p:nvSpPr>
          <p:spPr>
            <a:xfrm rot="10800000" flipH="1">
              <a:off x="1345282" y="682017"/>
              <a:ext cx="1932515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457" name="Company  value"/>
            <p:cNvSpPr txBox="1"/>
            <p:nvPr/>
          </p:nvSpPr>
          <p:spPr>
            <a:xfrm>
              <a:off x="849372" y="117851"/>
              <a:ext cx="1589329" cy="541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Company </a:t>
              </a:r>
              <a:br>
                <a:rPr dirty="0"/>
              </a:br>
              <a:r>
                <a:rPr dirty="0"/>
                <a:t>value</a:t>
              </a:r>
            </a:p>
          </p:txBody>
        </p:sp>
        <p:sp>
          <p:nvSpPr>
            <p:cNvPr id="2458" name="Oval"/>
            <p:cNvSpPr/>
            <p:nvPr/>
          </p:nvSpPr>
          <p:spPr>
            <a:xfrm rot="10800000" flipH="1">
              <a:off x="672641" y="0"/>
              <a:ext cx="1932515" cy="1119542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459" name="Shape"/>
            <p:cNvSpPr/>
            <p:nvPr/>
          </p:nvSpPr>
          <p:spPr>
            <a:xfrm rot="10800000" flipH="1">
              <a:off x="1375851" y="830785"/>
              <a:ext cx="533842" cy="28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extrusionOk="0">
                  <a:moveTo>
                    <a:pt x="0" y="1543"/>
                  </a:moveTo>
                  <a:cubicBezTo>
                    <a:pt x="1780" y="8872"/>
                    <a:pt x="5578" y="15686"/>
                    <a:pt x="10800" y="21086"/>
                  </a:cubicBezTo>
                  <a:cubicBezTo>
                    <a:pt x="16022" y="15686"/>
                    <a:pt x="19820" y="8872"/>
                    <a:pt x="21600" y="1543"/>
                  </a:cubicBezTo>
                  <a:cubicBezTo>
                    <a:pt x="14598" y="-514"/>
                    <a:pt x="7002" y="-514"/>
                    <a:pt x="0" y="1543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0" name="OVP"/>
            <p:cNvSpPr txBox="1"/>
            <p:nvPr/>
          </p:nvSpPr>
          <p:spPr>
            <a:xfrm>
              <a:off x="1504300" y="927245"/>
              <a:ext cx="416398" cy="186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buClr>
                  <a:srgbClr val="000000"/>
                </a:buClr>
                <a:buFont typeface="Century Gothic"/>
                <a:defRPr sz="1000"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OVP</a:t>
              </a:r>
            </a:p>
          </p:txBody>
        </p:sp>
      </p:grpSp>
      <p:grpSp>
        <p:nvGrpSpPr>
          <p:cNvPr id="2471" name="Group"/>
          <p:cNvGrpSpPr/>
          <p:nvPr/>
        </p:nvGrpSpPr>
        <p:grpSpPr>
          <a:xfrm>
            <a:off x="4805657" y="5279781"/>
            <a:ext cx="3552770" cy="1323127"/>
            <a:chOff x="0" y="0"/>
            <a:chExt cx="3552768" cy="1323125"/>
          </a:xfrm>
        </p:grpSpPr>
        <p:sp>
          <p:nvSpPr>
            <p:cNvPr id="2462" name="Rounded Rectangle"/>
            <p:cNvSpPr/>
            <p:nvPr/>
          </p:nvSpPr>
          <p:spPr>
            <a:xfrm>
              <a:off x="0" y="137680"/>
              <a:ext cx="3552768" cy="1185445"/>
            </a:xfrm>
            <a:prstGeom prst="roundRect">
              <a:avLst>
                <a:gd name="adj" fmla="val 1253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463" name="Product"/>
            <p:cNvSpPr/>
            <p:nvPr/>
          </p:nvSpPr>
          <p:spPr>
            <a:xfrm>
              <a:off x="54737" y="30215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Product</a:t>
              </a:r>
            </a:p>
          </p:txBody>
        </p:sp>
        <p:sp>
          <p:nvSpPr>
            <p:cNvPr id="2464" name="Service"/>
            <p:cNvSpPr/>
            <p:nvPr/>
          </p:nvSpPr>
          <p:spPr>
            <a:xfrm>
              <a:off x="1205816" y="30849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Service</a:t>
              </a:r>
            </a:p>
          </p:txBody>
        </p:sp>
        <p:sp>
          <p:nvSpPr>
            <p:cNvPr id="2465" name="Brand"/>
            <p:cNvSpPr/>
            <p:nvPr/>
          </p:nvSpPr>
          <p:spPr>
            <a:xfrm>
              <a:off x="2351281" y="300824"/>
              <a:ext cx="1142704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Brand</a:t>
              </a:r>
            </a:p>
          </p:txBody>
        </p:sp>
        <p:sp>
          <p:nvSpPr>
            <p:cNvPr id="2466" name="Communication"/>
            <p:cNvSpPr/>
            <p:nvPr/>
          </p:nvSpPr>
          <p:spPr>
            <a:xfrm>
              <a:off x="54737" y="970991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Communication</a:t>
              </a:r>
            </a:p>
          </p:txBody>
        </p:sp>
        <p:sp>
          <p:nvSpPr>
            <p:cNvPr id="2467" name="Distribution"/>
            <p:cNvSpPr/>
            <p:nvPr/>
          </p:nvSpPr>
          <p:spPr>
            <a:xfrm>
              <a:off x="1931884" y="970991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Distribution</a:t>
              </a:r>
            </a:p>
          </p:txBody>
        </p:sp>
        <p:sp>
          <p:nvSpPr>
            <p:cNvPr id="2468" name="Price"/>
            <p:cNvSpPr/>
            <p:nvPr/>
          </p:nvSpPr>
          <p:spPr>
            <a:xfrm>
              <a:off x="54737" y="633982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Price</a:t>
              </a:r>
            </a:p>
          </p:txBody>
        </p:sp>
        <p:sp>
          <p:nvSpPr>
            <p:cNvPr id="2469" name="Incentives"/>
            <p:cNvSpPr/>
            <p:nvPr/>
          </p:nvSpPr>
          <p:spPr>
            <a:xfrm>
              <a:off x="1931884" y="633982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Incentives</a:t>
              </a:r>
            </a:p>
          </p:txBody>
        </p:sp>
        <p:sp>
          <p:nvSpPr>
            <p:cNvPr id="2470" name="Market Offering"/>
            <p:cNvSpPr/>
            <p:nvPr/>
          </p:nvSpPr>
          <p:spPr>
            <a:xfrm>
              <a:off x="889017" y="0"/>
              <a:ext cx="1737841" cy="2906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buFont typeface="Century Gothic"/>
                <a:defRPr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Market Offering</a:t>
              </a:r>
            </a:p>
          </p:txBody>
        </p:sp>
      </p:grpSp>
      <p:sp>
        <p:nvSpPr>
          <p:cNvPr id="2472" name="Arrow"/>
          <p:cNvSpPr/>
          <p:nvPr/>
        </p:nvSpPr>
        <p:spPr>
          <a:xfrm rot="16200000">
            <a:off x="6137707" y="4688555"/>
            <a:ext cx="914068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0" name="Group"/>
          <p:cNvGrpSpPr/>
          <p:nvPr/>
        </p:nvGrpSpPr>
        <p:grpSpPr>
          <a:xfrm flipH="1">
            <a:off x="6289379" y="4373014"/>
            <a:ext cx="350445" cy="1882902"/>
            <a:chOff x="212872" y="0"/>
            <a:chExt cx="350443" cy="1882900"/>
          </a:xfrm>
        </p:grpSpPr>
        <p:sp>
          <p:nvSpPr>
            <p:cNvPr id="2474" name="Line"/>
            <p:cNvSpPr/>
            <p:nvPr/>
          </p:nvSpPr>
          <p:spPr>
            <a:xfrm flipH="1" flipV="1">
              <a:off x="212872" y="733123"/>
              <a:ext cx="341797" cy="21344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5" name="Line"/>
            <p:cNvSpPr/>
            <p:nvPr/>
          </p:nvSpPr>
          <p:spPr>
            <a:xfrm flipH="1">
              <a:off x="213102" y="928235"/>
              <a:ext cx="350215" cy="2215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6" name="Line"/>
            <p:cNvSpPr/>
            <p:nvPr/>
          </p:nvSpPr>
          <p:spPr>
            <a:xfrm flipH="1" flipV="1">
              <a:off x="212872" y="362588"/>
              <a:ext cx="341797" cy="58953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7" name="Line"/>
            <p:cNvSpPr/>
            <p:nvPr/>
          </p:nvSpPr>
          <p:spPr>
            <a:xfrm flipH="1">
              <a:off x="213102" y="923942"/>
              <a:ext cx="342612" cy="59637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8" name="Line"/>
            <p:cNvSpPr/>
            <p:nvPr/>
          </p:nvSpPr>
          <p:spPr>
            <a:xfrm flipH="1" flipV="1">
              <a:off x="218972" y="0"/>
              <a:ext cx="329642" cy="93821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9" name="Line"/>
            <p:cNvSpPr/>
            <p:nvPr/>
          </p:nvSpPr>
          <p:spPr>
            <a:xfrm flipH="1">
              <a:off x="219193" y="933798"/>
              <a:ext cx="330429" cy="94910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48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82" name="Figure 2. Product Attributes and Customer Benefi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Product Attributes and Customer Benefits</a:t>
            </a:r>
          </a:p>
        </p:txBody>
      </p:sp>
      <p:grpSp>
        <p:nvGrpSpPr>
          <p:cNvPr id="2489" name="Group"/>
          <p:cNvGrpSpPr/>
          <p:nvPr/>
        </p:nvGrpSpPr>
        <p:grpSpPr>
          <a:xfrm>
            <a:off x="4785452" y="4378290"/>
            <a:ext cx="350445" cy="1882902"/>
            <a:chOff x="212872" y="0"/>
            <a:chExt cx="350443" cy="1882900"/>
          </a:xfrm>
        </p:grpSpPr>
        <p:sp>
          <p:nvSpPr>
            <p:cNvPr id="2483" name="Line"/>
            <p:cNvSpPr/>
            <p:nvPr/>
          </p:nvSpPr>
          <p:spPr>
            <a:xfrm flipH="1" flipV="1">
              <a:off x="212872" y="733123"/>
              <a:ext cx="341797" cy="21344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4" name="Line"/>
            <p:cNvSpPr/>
            <p:nvPr/>
          </p:nvSpPr>
          <p:spPr>
            <a:xfrm flipH="1">
              <a:off x="213102" y="928235"/>
              <a:ext cx="350215" cy="2215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5" name="Line"/>
            <p:cNvSpPr/>
            <p:nvPr/>
          </p:nvSpPr>
          <p:spPr>
            <a:xfrm flipH="1" flipV="1">
              <a:off x="212872" y="362588"/>
              <a:ext cx="341797" cy="58953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6" name="Line"/>
            <p:cNvSpPr/>
            <p:nvPr/>
          </p:nvSpPr>
          <p:spPr>
            <a:xfrm flipH="1">
              <a:off x="213102" y="923942"/>
              <a:ext cx="342612" cy="59637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7" name="Line"/>
            <p:cNvSpPr/>
            <p:nvPr/>
          </p:nvSpPr>
          <p:spPr>
            <a:xfrm flipH="1" flipV="1">
              <a:off x="218972" y="0"/>
              <a:ext cx="329642" cy="93821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8" name="Line"/>
            <p:cNvSpPr/>
            <p:nvPr/>
          </p:nvSpPr>
          <p:spPr>
            <a:xfrm flipH="1">
              <a:off x="219193" y="933798"/>
              <a:ext cx="330429" cy="94910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490" name="Line"/>
          <p:cNvSpPr/>
          <p:nvPr/>
        </p:nvSpPr>
        <p:spPr>
          <a:xfrm flipH="1">
            <a:off x="8031411" y="4219771"/>
            <a:ext cx="114301" cy="659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4"/>
                  <a:pt x="10800" y="20648"/>
                </a:cubicBezTo>
                <a:lnTo>
                  <a:pt x="10800" y="11696"/>
                </a:lnTo>
                <a:cubicBezTo>
                  <a:pt x="10800" y="11171"/>
                  <a:pt x="5965" y="10745"/>
                  <a:pt x="0" y="10745"/>
                </a:cubicBezTo>
                <a:cubicBezTo>
                  <a:pt x="5965" y="10745"/>
                  <a:pt x="10800" y="10319"/>
                  <a:pt x="10800" y="9793"/>
                </a:cubicBezTo>
                <a:lnTo>
                  <a:pt x="10800" y="952"/>
                </a:lnTo>
                <a:cubicBezTo>
                  <a:pt x="10800" y="426"/>
                  <a:pt x="15635" y="0"/>
                  <a:pt x="21600" y="0"/>
                </a:cubicBezTo>
              </a:path>
            </a:pathLst>
          </a:custGeom>
          <a:ln>
            <a:solidFill>
              <a:srgbClr val="000000"/>
            </a:solidFill>
            <a:miter lim="400000"/>
          </a:ln>
        </p:spPr>
        <p:txBody>
          <a:bodyPr lIns="0" tIns="0" rIns="0" bIns="0" anchor="b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91" name="Line"/>
          <p:cNvSpPr/>
          <p:nvPr/>
        </p:nvSpPr>
        <p:spPr>
          <a:xfrm flipH="1">
            <a:off x="8031411" y="4984621"/>
            <a:ext cx="114301" cy="659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4"/>
                  <a:pt x="10800" y="20648"/>
                </a:cubicBezTo>
                <a:lnTo>
                  <a:pt x="10800" y="11696"/>
                </a:lnTo>
                <a:cubicBezTo>
                  <a:pt x="10800" y="11171"/>
                  <a:pt x="5965" y="10745"/>
                  <a:pt x="0" y="10745"/>
                </a:cubicBezTo>
                <a:cubicBezTo>
                  <a:pt x="5965" y="10745"/>
                  <a:pt x="10800" y="10319"/>
                  <a:pt x="10800" y="9793"/>
                </a:cubicBezTo>
                <a:lnTo>
                  <a:pt x="10800" y="952"/>
                </a:lnTo>
                <a:cubicBezTo>
                  <a:pt x="10800" y="426"/>
                  <a:pt x="15635" y="0"/>
                  <a:pt x="21600" y="0"/>
                </a:cubicBezTo>
              </a:path>
            </a:pathLst>
          </a:custGeom>
          <a:ln>
            <a:solidFill>
              <a:srgbClr val="000000"/>
            </a:solidFill>
            <a:miter lim="400000"/>
          </a:ln>
        </p:spPr>
        <p:txBody>
          <a:bodyPr lIns="0" tIns="0" rIns="0" bIns="0" anchor="b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92" name="Line"/>
          <p:cNvSpPr/>
          <p:nvPr/>
        </p:nvSpPr>
        <p:spPr>
          <a:xfrm flipH="1">
            <a:off x="8031411" y="5760226"/>
            <a:ext cx="114301" cy="659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4"/>
                  <a:pt x="10800" y="20648"/>
                </a:cubicBezTo>
                <a:lnTo>
                  <a:pt x="10800" y="11696"/>
                </a:lnTo>
                <a:cubicBezTo>
                  <a:pt x="10800" y="11171"/>
                  <a:pt x="5965" y="10745"/>
                  <a:pt x="0" y="10745"/>
                </a:cubicBezTo>
                <a:cubicBezTo>
                  <a:pt x="5965" y="10745"/>
                  <a:pt x="10800" y="10319"/>
                  <a:pt x="10800" y="9793"/>
                </a:cubicBezTo>
                <a:lnTo>
                  <a:pt x="10800" y="952"/>
                </a:lnTo>
                <a:cubicBezTo>
                  <a:pt x="10800" y="426"/>
                  <a:pt x="15635" y="0"/>
                  <a:pt x="21600" y="0"/>
                </a:cubicBezTo>
              </a:path>
            </a:pathLst>
          </a:custGeom>
          <a:ln>
            <a:solidFill>
              <a:srgbClr val="000000"/>
            </a:solidFill>
            <a:miter lim="400000"/>
          </a:ln>
        </p:spPr>
        <p:txBody>
          <a:bodyPr lIns="0" tIns="0" rIns="0" bIns="0" anchor="b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93" name="Functional benefits"/>
          <p:cNvSpPr txBox="1"/>
          <p:nvPr/>
        </p:nvSpPr>
        <p:spPr>
          <a:xfrm>
            <a:off x="8175622" y="4217355"/>
            <a:ext cx="1385846" cy="664520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rPr dirty="0"/>
              <a:t>Functional benefits</a:t>
            </a:r>
          </a:p>
        </p:txBody>
      </p:sp>
      <p:sp>
        <p:nvSpPr>
          <p:cNvPr id="2494" name="Psychological  benefits"/>
          <p:cNvSpPr txBox="1"/>
          <p:nvPr/>
        </p:nvSpPr>
        <p:spPr>
          <a:xfrm>
            <a:off x="8175622" y="4994225"/>
            <a:ext cx="1511712" cy="664521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rPr dirty="0"/>
              <a:t>Psychological  benefits</a:t>
            </a:r>
          </a:p>
        </p:txBody>
      </p:sp>
      <p:sp>
        <p:nvSpPr>
          <p:cNvPr id="2495" name="Monetary benefits"/>
          <p:cNvSpPr txBox="1"/>
          <p:nvPr/>
        </p:nvSpPr>
        <p:spPr>
          <a:xfrm>
            <a:off x="8175622" y="5745696"/>
            <a:ext cx="1385846" cy="664520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b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Monetary benefits</a:t>
            </a:r>
          </a:p>
        </p:txBody>
      </p:sp>
      <p:grpSp>
        <p:nvGrpSpPr>
          <p:cNvPr id="2498" name="Group"/>
          <p:cNvGrpSpPr/>
          <p:nvPr/>
        </p:nvGrpSpPr>
        <p:grpSpPr>
          <a:xfrm>
            <a:off x="3368266" y="6526622"/>
            <a:ext cx="1511712" cy="766835"/>
            <a:chOff x="0" y="50800"/>
            <a:chExt cx="1511711" cy="766834"/>
          </a:xfrm>
        </p:grpSpPr>
        <p:sp>
          <p:nvSpPr>
            <p:cNvPr id="2496" name="Product attributes"/>
            <p:cNvSpPr txBox="1"/>
            <p:nvPr/>
          </p:nvSpPr>
          <p:spPr>
            <a:xfrm>
              <a:off x="0" y="153115"/>
              <a:ext cx="1511712" cy="664520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t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Product attributes </a:t>
              </a:r>
            </a:p>
          </p:txBody>
        </p:sp>
        <p:sp>
          <p:nvSpPr>
            <p:cNvPr id="2497" name="Arrow"/>
            <p:cNvSpPr/>
            <p:nvPr/>
          </p:nvSpPr>
          <p:spPr>
            <a:xfrm rot="16200000">
              <a:off x="667689" y="35042"/>
              <a:ext cx="152068" cy="183583"/>
            </a:xfrm>
            <a:prstGeom prst="rightArrow">
              <a:avLst>
                <a:gd name="adj1" fmla="val 32944"/>
                <a:gd name="adj2" fmla="val 53502"/>
              </a:avLst>
            </a:prstGeom>
            <a:solidFill>
              <a:srgbClr val="3D749D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499" name="Attribute A"/>
          <p:cNvSpPr/>
          <p:nvPr/>
        </p:nvSpPr>
        <p:spPr>
          <a:xfrm>
            <a:off x="3398002" y="4216766"/>
            <a:ext cx="13208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Attribute A</a:t>
            </a:r>
          </a:p>
        </p:txBody>
      </p:sp>
      <p:sp>
        <p:nvSpPr>
          <p:cNvPr id="2500" name="Attribute B"/>
          <p:cNvSpPr/>
          <p:nvPr/>
        </p:nvSpPr>
        <p:spPr>
          <a:xfrm>
            <a:off x="3398002" y="4596129"/>
            <a:ext cx="13208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Attribute B</a:t>
            </a:r>
          </a:p>
        </p:txBody>
      </p:sp>
      <p:sp>
        <p:nvSpPr>
          <p:cNvPr id="2501" name="Attribute C"/>
          <p:cNvSpPr/>
          <p:nvPr/>
        </p:nvSpPr>
        <p:spPr>
          <a:xfrm>
            <a:off x="3398002" y="4975492"/>
            <a:ext cx="13208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Attribute C</a:t>
            </a:r>
          </a:p>
        </p:txBody>
      </p:sp>
      <p:sp>
        <p:nvSpPr>
          <p:cNvPr id="2502" name="Attribute D"/>
          <p:cNvSpPr/>
          <p:nvPr/>
        </p:nvSpPr>
        <p:spPr>
          <a:xfrm>
            <a:off x="3398002" y="5354855"/>
            <a:ext cx="13208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Attribute D</a:t>
            </a:r>
          </a:p>
        </p:txBody>
      </p:sp>
      <p:sp>
        <p:nvSpPr>
          <p:cNvPr id="2503" name="Attribute E"/>
          <p:cNvSpPr/>
          <p:nvPr/>
        </p:nvSpPr>
        <p:spPr>
          <a:xfrm>
            <a:off x="3398002" y="5734218"/>
            <a:ext cx="13208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Attribute E</a:t>
            </a:r>
          </a:p>
        </p:txBody>
      </p:sp>
      <p:sp>
        <p:nvSpPr>
          <p:cNvPr id="2504" name="Attribute F"/>
          <p:cNvSpPr/>
          <p:nvPr/>
        </p:nvSpPr>
        <p:spPr>
          <a:xfrm>
            <a:off x="3398002" y="6113581"/>
            <a:ext cx="13208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Attribute F</a:t>
            </a:r>
          </a:p>
        </p:txBody>
      </p:sp>
      <p:grpSp>
        <p:nvGrpSpPr>
          <p:cNvPr id="2507" name="Group"/>
          <p:cNvGrpSpPr/>
          <p:nvPr/>
        </p:nvGrpSpPr>
        <p:grpSpPr>
          <a:xfrm>
            <a:off x="6615796" y="6539322"/>
            <a:ext cx="1511712" cy="766835"/>
            <a:chOff x="0" y="50800"/>
            <a:chExt cx="1511711" cy="766834"/>
          </a:xfrm>
        </p:grpSpPr>
        <p:sp>
          <p:nvSpPr>
            <p:cNvPr id="2505" name="Customer needs"/>
            <p:cNvSpPr txBox="1"/>
            <p:nvPr/>
          </p:nvSpPr>
          <p:spPr>
            <a:xfrm>
              <a:off x="0" y="153115"/>
              <a:ext cx="1511712" cy="664520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t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Customer needs</a:t>
              </a:r>
            </a:p>
          </p:txBody>
        </p:sp>
        <p:sp>
          <p:nvSpPr>
            <p:cNvPr id="2506" name="Arrow"/>
            <p:cNvSpPr/>
            <p:nvPr/>
          </p:nvSpPr>
          <p:spPr>
            <a:xfrm rot="16200000">
              <a:off x="667689" y="35042"/>
              <a:ext cx="152068" cy="183583"/>
            </a:xfrm>
            <a:prstGeom prst="rightArrow">
              <a:avLst>
                <a:gd name="adj1" fmla="val 32944"/>
                <a:gd name="adj2" fmla="val 53502"/>
              </a:avLst>
            </a:prstGeom>
            <a:solidFill>
              <a:srgbClr val="3D749D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508" name="Benefit A"/>
          <p:cNvSpPr/>
          <p:nvPr/>
        </p:nvSpPr>
        <p:spPr>
          <a:xfrm>
            <a:off x="6701338" y="4232269"/>
            <a:ext cx="12700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Benefit A</a:t>
            </a:r>
          </a:p>
        </p:txBody>
      </p:sp>
      <p:sp>
        <p:nvSpPr>
          <p:cNvPr id="2509" name="Benefit B"/>
          <p:cNvSpPr/>
          <p:nvPr/>
        </p:nvSpPr>
        <p:spPr>
          <a:xfrm>
            <a:off x="6701338" y="4611632"/>
            <a:ext cx="12700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Benefit B</a:t>
            </a:r>
          </a:p>
        </p:txBody>
      </p:sp>
      <p:sp>
        <p:nvSpPr>
          <p:cNvPr id="2510" name="Benefit C"/>
          <p:cNvSpPr/>
          <p:nvPr/>
        </p:nvSpPr>
        <p:spPr>
          <a:xfrm>
            <a:off x="6701338" y="4990994"/>
            <a:ext cx="1270001" cy="303531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Benefit C</a:t>
            </a:r>
          </a:p>
        </p:txBody>
      </p:sp>
      <p:sp>
        <p:nvSpPr>
          <p:cNvPr id="2511" name="Benefit D"/>
          <p:cNvSpPr/>
          <p:nvPr/>
        </p:nvSpPr>
        <p:spPr>
          <a:xfrm>
            <a:off x="6701338" y="5370357"/>
            <a:ext cx="12700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Benefit D</a:t>
            </a:r>
          </a:p>
        </p:txBody>
      </p:sp>
      <p:sp>
        <p:nvSpPr>
          <p:cNvPr id="2512" name="Benefit E"/>
          <p:cNvSpPr/>
          <p:nvPr/>
        </p:nvSpPr>
        <p:spPr>
          <a:xfrm>
            <a:off x="6701338" y="5749721"/>
            <a:ext cx="12700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Benefit E</a:t>
            </a:r>
          </a:p>
        </p:txBody>
      </p:sp>
      <p:sp>
        <p:nvSpPr>
          <p:cNvPr id="2513" name="Benefit F"/>
          <p:cNvSpPr/>
          <p:nvPr/>
        </p:nvSpPr>
        <p:spPr>
          <a:xfrm>
            <a:off x="6701338" y="6129084"/>
            <a:ext cx="12700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Benefit F</a:t>
            </a:r>
          </a:p>
        </p:txBody>
      </p:sp>
      <p:sp>
        <p:nvSpPr>
          <p:cNvPr id="2514" name="Product"/>
          <p:cNvSpPr/>
          <p:nvPr/>
        </p:nvSpPr>
        <p:spPr>
          <a:xfrm>
            <a:off x="5114826" y="5162700"/>
            <a:ext cx="1198903" cy="303530"/>
          </a:xfrm>
          <a:prstGeom prst="roundRect">
            <a:avLst>
              <a:gd name="adj" fmla="val 5000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17" name="Figure 3. Product Portfolio and Product Li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3. Product Portfolio and Product Lines</a:t>
            </a:r>
          </a:p>
        </p:txBody>
      </p:sp>
      <p:sp>
        <p:nvSpPr>
          <p:cNvPr id="2518" name="Line"/>
          <p:cNvSpPr/>
          <p:nvPr/>
        </p:nvSpPr>
        <p:spPr>
          <a:xfrm>
            <a:off x="4509633" y="4684567"/>
            <a:ext cx="1157670" cy="348025"/>
          </a:xfrm>
          <a:prstGeom prst="line">
            <a:avLst/>
          </a:prstGeom>
          <a:ln w="12700">
            <a:solidFill>
              <a:srgbClr val="000000"/>
            </a:solidFill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19" name="Line"/>
          <p:cNvSpPr/>
          <p:nvPr/>
        </p:nvSpPr>
        <p:spPr>
          <a:xfrm flipH="1">
            <a:off x="3343986" y="4683502"/>
            <a:ext cx="1171101" cy="348856"/>
          </a:xfrm>
          <a:prstGeom prst="line">
            <a:avLst/>
          </a:prstGeom>
          <a:ln w="12700">
            <a:solidFill>
              <a:srgbClr val="000000"/>
            </a:solidFill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20" name="Product line X"/>
          <p:cNvSpPr/>
          <p:nvPr/>
        </p:nvSpPr>
        <p:spPr>
          <a:xfrm>
            <a:off x="3945614" y="4116054"/>
            <a:ext cx="1139336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693" y="0"/>
                  <a:pt x="1548" y="0"/>
                </a:cubicBezTo>
                <a:lnTo>
                  <a:pt x="20052" y="0"/>
                </a:lnTo>
                <a:cubicBezTo>
                  <a:pt x="2090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07" y="21600"/>
                  <a:pt x="20052" y="21600"/>
                </a:cubicBezTo>
                <a:lnTo>
                  <a:pt x="1548" y="21600"/>
                </a:lnTo>
                <a:cubicBezTo>
                  <a:pt x="693" y="21600"/>
                  <a:pt x="0" y="19988"/>
                  <a:pt x="0" y="18000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Product line X</a:t>
            </a:r>
          </a:p>
        </p:txBody>
      </p:sp>
      <p:sp>
        <p:nvSpPr>
          <p:cNvPr id="2521" name="Line"/>
          <p:cNvSpPr/>
          <p:nvPr/>
        </p:nvSpPr>
        <p:spPr>
          <a:xfrm>
            <a:off x="4515281" y="4693475"/>
            <a:ext cx="1" cy="354311"/>
          </a:xfrm>
          <a:prstGeom prst="line">
            <a:avLst/>
          </a:prstGeom>
          <a:ln w="12700">
            <a:solidFill>
              <a:srgbClr val="000000"/>
            </a:solidFill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22" name="Line"/>
          <p:cNvSpPr/>
          <p:nvPr/>
        </p:nvSpPr>
        <p:spPr>
          <a:xfrm>
            <a:off x="7873108" y="4684567"/>
            <a:ext cx="585115" cy="348025"/>
          </a:xfrm>
          <a:prstGeom prst="line">
            <a:avLst/>
          </a:prstGeom>
          <a:ln w="12700">
            <a:solidFill>
              <a:srgbClr val="000000"/>
            </a:solidFill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23" name="Line"/>
          <p:cNvSpPr/>
          <p:nvPr/>
        </p:nvSpPr>
        <p:spPr>
          <a:xfrm flipH="1">
            <a:off x="7283963" y="4683502"/>
            <a:ext cx="591903" cy="348855"/>
          </a:xfrm>
          <a:prstGeom prst="line">
            <a:avLst/>
          </a:prstGeom>
          <a:ln w="12700">
            <a:solidFill>
              <a:srgbClr val="000000"/>
            </a:solidFill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24" name="Product line Y"/>
          <p:cNvSpPr/>
          <p:nvPr/>
        </p:nvSpPr>
        <p:spPr>
          <a:xfrm>
            <a:off x="7275989" y="4116054"/>
            <a:ext cx="1139336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693" y="0"/>
                  <a:pt x="1548" y="0"/>
                </a:cubicBezTo>
                <a:lnTo>
                  <a:pt x="20052" y="0"/>
                </a:lnTo>
                <a:cubicBezTo>
                  <a:pt x="2090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07" y="21600"/>
                  <a:pt x="20052" y="21600"/>
                </a:cubicBezTo>
                <a:lnTo>
                  <a:pt x="1548" y="21600"/>
                </a:lnTo>
                <a:cubicBezTo>
                  <a:pt x="693" y="21600"/>
                  <a:pt x="0" y="19988"/>
                  <a:pt x="0" y="18000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Product line Y</a:t>
            </a:r>
          </a:p>
        </p:txBody>
      </p:sp>
      <p:sp>
        <p:nvSpPr>
          <p:cNvPr id="2525" name="Product portfolio"/>
          <p:cNvSpPr/>
          <p:nvPr/>
        </p:nvSpPr>
        <p:spPr>
          <a:xfrm>
            <a:off x="5617231" y="3017934"/>
            <a:ext cx="1164736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693" y="0"/>
                  <a:pt x="1548" y="0"/>
                </a:cubicBezTo>
                <a:lnTo>
                  <a:pt x="20052" y="0"/>
                </a:lnTo>
                <a:cubicBezTo>
                  <a:pt x="2090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07" y="21600"/>
                  <a:pt x="20052" y="21600"/>
                </a:cubicBezTo>
                <a:lnTo>
                  <a:pt x="1548" y="21600"/>
                </a:lnTo>
                <a:cubicBezTo>
                  <a:pt x="693" y="21600"/>
                  <a:pt x="0" y="19988"/>
                  <a:pt x="0" y="18000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Product portfolio</a:t>
            </a:r>
          </a:p>
        </p:txBody>
      </p:sp>
      <p:grpSp>
        <p:nvGrpSpPr>
          <p:cNvPr id="2528" name="Group"/>
          <p:cNvGrpSpPr/>
          <p:nvPr/>
        </p:nvGrpSpPr>
        <p:grpSpPr>
          <a:xfrm>
            <a:off x="4516663" y="3585862"/>
            <a:ext cx="3353172" cy="477156"/>
            <a:chOff x="0" y="300532"/>
            <a:chExt cx="3353171" cy="477155"/>
          </a:xfrm>
        </p:grpSpPr>
        <p:sp>
          <p:nvSpPr>
            <p:cNvPr id="2526" name="Line"/>
            <p:cNvSpPr/>
            <p:nvPr/>
          </p:nvSpPr>
          <p:spPr>
            <a:xfrm>
              <a:off x="1682342" y="301988"/>
              <a:ext cx="1670830" cy="4757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27" name="Line"/>
            <p:cNvSpPr/>
            <p:nvPr/>
          </p:nvSpPr>
          <p:spPr>
            <a:xfrm flipH="1">
              <a:off x="-1" y="300532"/>
              <a:ext cx="1690214" cy="47683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529" name="Product D"/>
          <p:cNvSpPr/>
          <p:nvPr/>
        </p:nvSpPr>
        <p:spPr>
          <a:xfrm>
            <a:off x="6626576" y="5077585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D</a:t>
            </a:r>
          </a:p>
        </p:txBody>
      </p:sp>
      <p:sp>
        <p:nvSpPr>
          <p:cNvPr id="2530" name="Product E"/>
          <p:cNvSpPr/>
          <p:nvPr/>
        </p:nvSpPr>
        <p:spPr>
          <a:xfrm>
            <a:off x="7905076" y="5077585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Product E</a:t>
            </a:r>
          </a:p>
        </p:txBody>
      </p:sp>
      <p:sp>
        <p:nvSpPr>
          <p:cNvPr id="2531" name="Product A"/>
          <p:cNvSpPr/>
          <p:nvPr/>
        </p:nvSpPr>
        <p:spPr>
          <a:xfrm>
            <a:off x="2618092" y="5077585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Product A</a:t>
            </a:r>
          </a:p>
        </p:txBody>
      </p:sp>
      <p:sp>
        <p:nvSpPr>
          <p:cNvPr id="2532" name="Product B"/>
          <p:cNvSpPr/>
          <p:nvPr/>
        </p:nvSpPr>
        <p:spPr>
          <a:xfrm>
            <a:off x="3896592" y="5077585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Product B</a:t>
            </a:r>
          </a:p>
        </p:txBody>
      </p:sp>
      <p:sp>
        <p:nvSpPr>
          <p:cNvPr id="2533" name="Product C"/>
          <p:cNvSpPr/>
          <p:nvPr/>
        </p:nvSpPr>
        <p:spPr>
          <a:xfrm>
            <a:off x="5175093" y="5077585"/>
            <a:ext cx="12319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C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36" name="Figure 4. Product Platforms and Product Li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4. Product Platforms and Product Lines</a:t>
            </a:r>
          </a:p>
        </p:txBody>
      </p:sp>
      <p:sp>
        <p:nvSpPr>
          <p:cNvPr id="2537" name="Customer benefits"/>
          <p:cNvSpPr txBox="1"/>
          <p:nvPr/>
        </p:nvSpPr>
        <p:spPr>
          <a:xfrm>
            <a:off x="7556893" y="3240369"/>
            <a:ext cx="1385846" cy="664521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rPr dirty="0"/>
              <a:t>Customer benefits</a:t>
            </a:r>
          </a:p>
        </p:txBody>
      </p:sp>
      <p:sp>
        <p:nvSpPr>
          <p:cNvPr id="2538" name="Arrow"/>
          <p:cNvSpPr/>
          <p:nvPr/>
        </p:nvSpPr>
        <p:spPr>
          <a:xfrm flipH="1">
            <a:off x="7384131" y="3468139"/>
            <a:ext cx="164768" cy="183582"/>
          </a:xfrm>
          <a:prstGeom prst="rightArrow">
            <a:avLst>
              <a:gd name="adj1" fmla="val 32944"/>
              <a:gd name="adj2" fmla="val 49378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39" name="Company processes"/>
          <p:cNvSpPr txBox="1"/>
          <p:nvPr/>
        </p:nvSpPr>
        <p:spPr>
          <a:xfrm>
            <a:off x="7645396" y="4643751"/>
            <a:ext cx="1385846" cy="664520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Company processes</a:t>
            </a:r>
          </a:p>
        </p:txBody>
      </p:sp>
      <p:sp>
        <p:nvSpPr>
          <p:cNvPr id="2540" name="Arrow"/>
          <p:cNvSpPr/>
          <p:nvPr/>
        </p:nvSpPr>
        <p:spPr>
          <a:xfrm flipH="1">
            <a:off x="7472633" y="4884220"/>
            <a:ext cx="164768" cy="183582"/>
          </a:xfrm>
          <a:prstGeom prst="rightArrow">
            <a:avLst>
              <a:gd name="adj1" fmla="val 32944"/>
              <a:gd name="adj2" fmla="val 49378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1" name="Line"/>
          <p:cNvSpPr/>
          <p:nvPr/>
        </p:nvSpPr>
        <p:spPr>
          <a:xfrm flipH="1">
            <a:off x="6730781" y="4592607"/>
            <a:ext cx="1" cy="423908"/>
          </a:xfrm>
          <a:prstGeom prst="line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2" name="Line"/>
          <p:cNvSpPr/>
          <p:nvPr/>
        </p:nvSpPr>
        <p:spPr>
          <a:xfrm flipH="1">
            <a:off x="5442554" y="4592607"/>
            <a:ext cx="1" cy="423908"/>
          </a:xfrm>
          <a:prstGeom prst="line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3" name="Line"/>
          <p:cNvSpPr/>
          <p:nvPr/>
        </p:nvSpPr>
        <p:spPr>
          <a:xfrm>
            <a:off x="4144084" y="4592607"/>
            <a:ext cx="1" cy="423908"/>
          </a:xfrm>
          <a:prstGeom prst="line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4" name="Line"/>
          <p:cNvSpPr/>
          <p:nvPr/>
        </p:nvSpPr>
        <p:spPr>
          <a:xfrm>
            <a:off x="2855856" y="4592607"/>
            <a:ext cx="2" cy="423908"/>
          </a:xfrm>
          <a:prstGeom prst="line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5" name="Product…"/>
          <p:cNvSpPr/>
          <p:nvPr/>
        </p:nvSpPr>
        <p:spPr>
          <a:xfrm>
            <a:off x="4133838" y="3286879"/>
            <a:ext cx="1376321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693" y="0"/>
                  <a:pt x="1548" y="0"/>
                </a:cubicBezTo>
                <a:lnTo>
                  <a:pt x="20052" y="0"/>
                </a:lnTo>
                <a:cubicBezTo>
                  <a:pt x="2090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07" y="21600"/>
                  <a:pt x="20052" y="21600"/>
                </a:cubicBezTo>
                <a:lnTo>
                  <a:pt x="1548" y="21600"/>
                </a:lnTo>
                <a:cubicBezTo>
                  <a:pt x="693" y="21600"/>
                  <a:pt x="0" y="19988"/>
                  <a:pt x="0" y="18000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Product </a:t>
            </a:r>
          </a:p>
          <a:p>
            <a: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line</a:t>
            </a:r>
          </a:p>
        </p:txBody>
      </p:sp>
      <p:sp>
        <p:nvSpPr>
          <p:cNvPr id="2546" name="Product D"/>
          <p:cNvSpPr/>
          <p:nvPr/>
        </p:nvSpPr>
        <p:spPr>
          <a:xfrm>
            <a:off x="6112068" y="4249210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D</a:t>
            </a:r>
          </a:p>
        </p:txBody>
      </p:sp>
      <p:sp>
        <p:nvSpPr>
          <p:cNvPr id="2547" name="Product A"/>
          <p:cNvSpPr/>
          <p:nvPr/>
        </p:nvSpPr>
        <p:spPr>
          <a:xfrm>
            <a:off x="2255984" y="4249210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Product A</a:t>
            </a:r>
          </a:p>
        </p:txBody>
      </p:sp>
      <p:sp>
        <p:nvSpPr>
          <p:cNvPr id="2548" name="Product B"/>
          <p:cNvSpPr/>
          <p:nvPr/>
        </p:nvSpPr>
        <p:spPr>
          <a:xfrm>
            <a:off x="3534484" y="4249210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B</a:t>
            </a:r>
          </a:p>
        </p:txBody>
      </p:sp>
      <p:sp>
        <p:nvSpPr>
          <p:cNvPr id="2549" name="Product C"/>
          <p:cNvSpPr/>
          <p:nvPr/>
        </p:nvSpPr>
        <p:spPr>
          <a:xfrm>
            <a:off x="4812984" y="4249210"/>
            <a:ext cx="12319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C</a:t>
            </a:r>
          </a:p>
        </p:txBody>
      </p:sp>
      <p:grpSp>
        <p:nvGrpSpPr>
          <p:cNvPr id="2554" name="Group"/>
          <p:cNvGrpSpPr/>
          <p:nvPr/>
        </p:nvGrpSpPr>
        <p:grpSpPr>
          <a:xfrm>
            <a:off x="2880567" y="3856125"/>
            <a:ext cx="3838817" cy="312296"/>
            <a:chOff x="0" y="360566"/>
            <a:chExt cx="3838816" cy="312294"/>
          </a:xfrm>
        </p:grpSpPr>
        <p:sp>
          <p:nvSpPr>
            <p:cNvPr id="2550" name="Line"/>
            <p:cNvSpPr/>
            <p:nvPr/>
          </p:nvSpPr>
          <p:spPr>
            <a:xfrm>
              <a:off x="1921729" y="361519"/>
              <a:ext cx="673626" cy="3113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51" name="Line"/>
            <p:cNvSpPr/>
            <p:nvPr/>
          </p:nvSpPr>
          <p:spPr>
            <a:xfrm flipH="1">
              <a:off x="1243462" y="360566"/>
              <a:ext cx="681440" cy="3120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52" name="Line"/>
            <p:cNvSpPr/>
            <p:nvPr/>
          </p:nvSpPr>
          <p:spPr>
            <a:xfrm>
              <a:off x="1925998" y="361519"/>
              <a:ext cx="1912819" cy="3113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53" name="Line"/>
            <p:cNvSpPr/>
            <p:nvPr/>
          </p:nvSpPr>
          <p:spPr>
            <a:xfrm flipH="1">
              <a:off x="0" y="360566"/>
              <a:ext cx="1935009" cy="3120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555" name="Product platform X"/>
          <p:cNvSpPr/>
          <p:nvPr/>
        </p:nvSpPr>
        <p:spPr>
          <a:xfrm>
            <a:off x="2255984" y="4824246"/>
            <a:ext cx="2489201" cy="303530"/>
          </a:xfrm>
          <a:prstGeom prst="roundRect">
            <a:avLst>
              <a:gd name="adj" fmla="val 5000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Product platform X</a:t>
            </a:r>
          </a:p>
        </p:txBody>
      </p:sp>
      <p:sp>
        <p:nvSpPr>
          <p:cNvPr id="2556" name="Product platform Y"/>
          <p:cNvSpPr/>
          <p:nvPr/>
        </p:nvSpPr>
        <p:spPr>
          <a:xfrm>
            <a:off x="4842068" y="4824246"/>
            <a:ext cx="2489201" cy="303530"/>
          </a:xfrm>
          <a:prstGeom prst="roundRect">
            <a:avLst>
              <a:gd name="adj" fmla="val 5000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platform Y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Line"/>
          <p:cNvSpPr/>
          <p:nvPr/>
        </p:nvSpPr>
        <p:spPr>
          <a:xfrm>
            <a:off x="7241017" y="5517632"/>
            <a:ext cx="2" cy="766808"/>
          </a:xfrm>
          <a:prstGeom prst="line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txBody>
          <a:bodyPr lIns="0" tIns="0" rIns="0" bIns="0" anchor="b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59" name="Line"/>
          <p:cNvSpPr/>
          <p:nvPr/>
        </p:nvSpPr>
        <p:spPr>
          <a:xfrm>
            <a:off x="5952790" y="5509410"/>
            <a:ext cx="1" cy="766808"/>
          </a:xfrm>
          <a:prstGeom prst="line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txBody>
          <a:bodyPr lIns="0" tIns="0" rIns="0" bIns="0" anchor="b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60" name="Line"/>
          <p:cNvSpPr/>
          <p:nvPr/>
        </p:nvSpPr>
        <p:spPr>
          <a:xfrm>
            <a:off x="4654320" y="5521743"/>
            <a:ext cx="1" cy="766808"/>
          </a:xfrm>
          <a:prstGeom prst="line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txBody>
          <a:bodyPr lIns="0" tIns="0" rIns="0" bIns="0" anchor="b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61" name="Line"/>
          <p:cNvSpPr/>
          <p:nvPr/>
        </p:nvSpPr>
        <p:spPr>
          <a:xfrm>
            <a:off x="3366092" y="5513521"/>
            <a:ext cx="1" cy="766808"/>
          </a:xfrm>
          <a:prstGeom prst="line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txBody>
          <a:bodyPr lIns="0" tIns="0" rIns="0" bIns="0" anchor="b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62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63" name="Product 5. Network Product Platfor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Figure </a:t>
            </a:r>
            <a:r>
              <a:rPr dirty="0"/>
              <a:t>5. Network Product Platforms</a:t>
            </a:r>
          </a:p>
        </p:txBody>
      </p:sp>
      <p:sp>
        <p:nvSpPr>
          <p:cNvPr id="2564" name="Company product line"/>
          <p:cNvSpPr/>
          <p:nvPr/>
        </p:nvSpPr>
        <p:spPr>
          <a:xfrm>
            <a:off x="4644074" y="4207793"/>
            <a:ext cx="1376321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693" y="0"/>
                  <a:pt x="1548" y="0"/>
                </a:cubicBezTo>
                <a:lnTo>
                  <a:pt x="20052" y="0"/>
                </a:lnTo>
                <a:cubicBezTo>
                  <a:pt x="2090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07" y="21600"/>
                  <a:pt x="20052" y="21600"/>
                </a:cubicBezTo>
                <a:lnTo>
                  <a:pt x="1548" y="21600"/>
                </a:lnTo>
                <a:cubicBezTo>
                  <a:pt x="693" y="21600"/>
                  <a:pt x="0" y="19988"/>
                  <a:pt x="0" y="18000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Company product line</a:t>
            </a:r>
          </a:p>
        </p:txBody>
      </p:sp>
      <p:sp>
        <p:nvSpPr>
          <p:cNvPr id="2565" name="Competitor product line"/>
          <p:cNvSpPr/>
          <p:nvPr/>
        </p:nvSpPr>
        <p:spPr>
          <a:xfrm>
            <a:off x="4622051" y="7014557"/>
            <a:ext cx="1376322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693" y="0"/>
                  <a:pt x="1548" y="0"/>
                </a:cubicBezTo>
                <a:lnTo>
                  <a:pt x="20052" y="0"/>
                </a:lnTo>
                <a:cubicBezTo>
                  <a:pt x="2090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07" y="21600"/>
                  <a:pt x="20052" y="21600"/>
                </a:cubicBezTo>
                <a:lnTo>
                  <a:pt x="1548" y="21600"/>
                </a:lnTo>
                <a:cubicBezTo>
                  <a:pt x="693" y="21600"/>
                  <a:pt x="0" y="19988"/>
                  <a:pt x="0" y="18000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Competitor product line</a:t>
            </a:r>
          </a:p>
        </p:txBody>
      </p:sp>
      <p:sp>
        <p:nvSpPr>
          <p:cNvPr id="2566" name="Product D"/>
          <p:cNvSpPr/>
          <p:nvPr/>
        </p:nvSpPr>
        <p:spPr>
          <a:xfrm>
            <a:off x="6622304" y="5170124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Product D</a:t>
            </a:r>
          </a:p>
        </p:txBody>
      </p:sp>
      <p:sp>
        <p:nvSpPr>
          <p:cNvPr id="2567" name="Product A"/>
          <p:cNvSpPr/>
          <p:nvPr/>
        </p:nvSpPr>
        <p:spPr>
          <a:xfrm>
            <a:off x="2766220" y="5170124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Product A</a:t>
            </a:r>
          </a:p>
        </p:txBody>
      </p:sp>
      <p:sp>
        <p:nvSpPr>
          <p:cNvPr id="2568" name="Product B"/>
          <p:cNvSpPr/>
          <p:nvPr/>
        </p:nvSpPr>
        <p:spPr>
          <a:xfrm>
            <a:off x="4044720" y="5170124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B</a:t>
            </a:r>
          </a:p>
        </p:txBody>
      </p:sp>
      <p:sp>
        <p:nvSpPr>
          <p:cNvPr id="2569" name="Product C"/>
          <p:cNvSpPr/>
          <p:nvPr/>
        </p:nvSpPr>
        <p:spPr>
          <a:xfrm>
            <a:off x="5323221" y="5170124"/>
            <a:ext cx="12319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C</a:t>
            </a:r>
          </a:p>
        </p:txBody>
      </p:sp>
      <p:grpSp>
        <p:nvGrpSpPr>
          <p:cNvPr id="2574" name="Group"/>
          <p:cNvGrpSpPr/>
          <p:nvPr/>
        </p:nvGrpSpPr>
        <p:grpSpPr>
          <a:xfrm>
            <a:off x="3390803" y="4777039"/>
            <a:ext cx="3838817" cy="312296"/>
            <a:chOff x="0" y="360566"/>
            <a:chExt cx="3838816" cy="312294"/>
          </a:xfrm>
        </p:grpSpPr>
        <p:sp>
          <p:nvSpPr>
            <p:cNvPr id="2570" name="Line"/>
            <p:cNvSpPr/>
            <p:nvPr/>
          </p:nvSpPr>
          <p:spPr>
            <a:xfrm>
              <a:off x="1921729" y="361519"/>
              <a:ext cx="673626" cy="3113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71" name="Line"/>
            <p:cNvSpPr/>
            <p:nvPr/>
          </p:nvSpPr>
          <p:spPr>
            <a:xfrm flipH="1">
              <a:off x="1243462" y="360566"/>
              <a:ext cx="681440" cy="3120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72" name="Line"/>
            <p:cNvSpPr/>
            <p:nvPr/>
          </p:nvSpPr>
          <p:spPr>
            <a:xfrm>
              <a:off x="1925998" y="361519"/>
              <a:ext cx="1912819" cy="3113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73" name="Line"/>
            <p:cNvSpPr/>
            <p:nvPr/>
          </p:nvSpPr>
          <p:spPr>
            <a:xfrm flipH="1">
              <a:off x="0" y="360566"/>
              <a:ext cx="1935009" cy="3120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575" name="Product H"/>
          <p:cNvSpPr/>
          <p:nvPr/>
        </p:nvSpPr>
        <p:spPr>
          <a:xfrm>
            <a:off x="6625276" y="6336640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H</a:t>
            </a:r>
          </a:p>
        </p:txBody>
      </p:sp>
      <p:sp>
        <p:nvSpPr>
          <p:cNvPr id="2576" name="Product E"/>
          <p:cNvSpPr/>
          <p:nvPr/>
        </p:nvSpPr>
        <p:spPr>
          <a:xfrm>
            <a:off x="2756492" y="6336640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Product E</a:t>
            </a:r>
          </a:p>
        </p:txBody>
      </p:sp>
      <p:sp>
        <p:nvSpPr>
          <p:cNvPr id="2577" name="Product F"/>
          <p:cNvSpPr/>
          <p:nvPr/>
        </p:nvSpPr>
        <p:spPr>
          <a:xfrm>
            <a:off x="4034993" y="6336640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F</a:t>
            </a:r>
          </a:p>
        </p:txBody>
      </p:sp>
      <p:sp>
        <p:nvSpPr>
          <p:cNvPr id="2578" name="Product G"/>
          <p:cNvSpPr/>
          <p:nvPr/>
        </p:nvSpPr>
        <p:spPr>
          <a:xfrm>
            <a:off x="5313493" y="6336640"/>
            <a:ext cx="12446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G</a:t>
            </a:r>
          </a:p>
        </p:txBody>
      </p:sp>
      <p:grpSp>
        <p:nvGrpSpPr>
          <p:cNvPr id="2583" name="Group"/>
          <p:cNvGrpSpPr/>
          <p:nvPr/>
        </p:nvGrpSpPr>
        <p:grpSpPr>
          <a:xfrm rot="10800000" flipH="1">
            <a:off x="3355676" y="6695559"/>
            <a:ext cx="3838817" cy="312296"/>
            <a:chOff x="0" y="360566"/>
            <a:chExt cx="3838816" cy="312294"/>
          </a:xfrm>
        </p:grpSpPr>
        <p:sp>
          <p:nvSpPr>
            <p:cNvPr id="2579" name="Line"/>
            <p:cNvSpPr/>
            <p:nvPr/>
          </p:nvSpPr>
          <p:spPr>
            <a:xfrm>
              <a:off x="1921729" y="361519"/>
              <a:ext cx="673626" cy="3113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80" name="Line"/>
            <p:cNvSpPr/>
            <p:nvPr/>
          </p:nvSpPr>
          <p:spPr>
            <a:xfrm flipH="1">
              <a:off x="1243462" y="360566"/>
              <a:ext cx="681440" cy="3120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81" name="Line"/>
            <p:cNvSpPr/>
            <p:nvPr/>
          </p:nvSpPr>
          <p:spPr>
            <a:xfrm>
              <a:off x="1925998" y="361519"/>
              <a:ext cx="1912819" cy="3113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82" name="Line"/>
            <p:cNvSpPr/>
            <p:nvPr/>
          </p:nvSpPr>
          <p:spPr>
            <a:xfrm flipH="1">
              <a:off x="0" y="360566"/>
              <a:ext cx="1935009" cy="3120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584" name="Product platform X"/>
          <p:cNvSpPr/>
          <p:nvPr/>
        </p:nvSpPr>
        <p:spPr>
          <a:xfrm>
            <a:off x="2766220" y="5745160"/>
            <a:ext cx="2489201" cy="303530"/>
          </a:xfrm>
          <a:prstGeom prst="roundRect">
            <a:avLst>
              <a:gd name="adj" fmla="val 5000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Product platform X</a:t>
            </a:r>
          </a:p>
        </p:txBody>
      </p:sp>
      <p:sp>
        <p:nvSpPr>
          <p:cNvPr id="2585" name="Product platform Y"/>
          <p:cNvSpPr/>
          <p:nvPr/>
        </p:nvSpPr>
        <p:spPr>
          <a:xfrm>
            <a:off x="5352304" y="5745160"/>
            <a:ext cx="2489201" cy="303530"/>
          </a:xfrm>
          <a:prstGeom prst="roundRect">
            <a:avLst>
              <a:gd name="adj" fmla="val 5000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platform Y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Century Gothic"/>
        <a:ea typeface="Century Gothic"/>
        <a:cs typeface="Century Gothic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Century Gothic"/>
        <a:ea typeface="Century Gothic"/>
        <a:cs typeface="Century Gothic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884</Words>
  <Application>Microsoft Macintosh PowerPoint</Application>
  <PresentationFormat>Custom</PresentationFormat>
  <Paragraphs>402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Book Antiqua</vt:lpstr>
      <vt:lpstr>Calibri</vt:lpstr>
      <vt:lpstr>Century Gothic</vt:lpstr>
      <vt:lpstr>Gill Sans</vt:lpstr>
      <vt:lpstr>Helvetica</vt:lpstr>
      <vt:lpstr>Lucida Grande</vt:lpstr>
      <vt:lpstr>Tahoma</vt:lpstr>
      <vt:lpstr>Black</vt:lpstr>
      <vt:lpstr>PowerPoint Presentation</vt:lpstr>
      <vt:lpstr>PowerPoint Presentation</vt:lpstr>
      <vt:lpstr>Part IV: Designing the Offering</vt:lpstr>
      <vt:lpstr>Chapter 9</vt:lpstr>
      <vt:lpstr>Figure 1. Product Management as a Value-Creation Process</vt:lpstr>
      <vt:lpstr>Figure 2. Product Attributes and Customer Benefits</vt:lpstr>
      <vt:lpstr>Figure 3. Product Portfolio and Product Lines</vt:lpstr>
      <vt:lpstr>Figure 4. Product Platforms and Product Lines</vt:lpstr>
      <vt:lpstr>Figure 5. Network Product Platforms</vt:lpstr>
      <vt:lpstr>Figure 6. Managing the Product Lifecycle</vt:lpstr>
      <vt:lpstr>Figure 7. Extending Product Lifestyle through Innovation</vt:lpstr>
      <vt:lpstr>Figure 8. Benefit Visibility in Product Design</vt:lpstr>
      <vt:lpstr>Chapter 10</vt:lpstr>
      <vt:lpstr>Figure 1. Service Management as a Value-Creation Process</vt:lpstr>
      <vt:lpstr>Figure 2. Creating Market Value Through Superior Customer Service</vt:lpstr>
      <vt:lpstr>Figure 3. Managing Employee Performance</vt:lpstr>
      <vt:lpstr>Figure 4. Building a Service-Oriented Company Culture</vt:lpstr>
      <vt:lpstr>Figure 5. Customer Reaction to Service Failures</vt:lpstr>
      <vt:lpstr>Figure 6. The Gap Model of Service Quality</vt:lpstr>
      <vt:lpstr>Chapter 11</vt:lpstr>
      <vt:lpstr>Figure 1. Branding as a Value-Creation Process</vt:lpstr>
      <vt:lpstr>Figure 2. Brand Association Maps of Starbucks and Apple</vt:lpstr>
      <vt:lpstr>Figure 3. Key Brand Identifiers</vt:lpstr>
      <vt:lpstr>Figure 5. Single-Brand, Cobranding, and Multi-Brand Portfolio Strategies</vt:lpstr>
      <vt:lpstr>Figure 6. Vertical Brand Extensions</vt:lpstr>
      <vt:lpstr>Figure 7. Horizontal Brand Extensions</vt:lpstr>
      <vt:lpstr>Figure 8. Brand Power, and Brand Equity</vt:lpstr>
      <vt:lpstr>Chapter 12</vt:lpstr>
      <vt:lpstr>Figure 1. Pricing as a Value-Creation Process</vt:lpstr>
      <vt:lpstr>Figure 2. The Price Elasticity of Demand</vt:lpstr>
      <vt:lpstr>Figure 3. Price Segmentation as a Targeting Tool</vt:lpstr>
      <vt:lpstr>Figure 4. The Relationship Between Variable and Fixed Costs </vt:lpstr>
      <vt:lpstr>Figure 5. Penetration, Skim, and Loss-Leader Pricing</vt:lpstr>
      <vt:lpstr>Figure 6. Competitive Price–Benefit Map</vt:lpstr>
      <vt:lpstr>Chapter 13</vt:lpstr>
      <vt:lpstr>Figure 1. Managing Incentives as a Value-Creation Process</vt:lpstr>
      <vt:lpstr>Figure 2. Incentive Types</vt:lpstr>
      <vt:lpstr>Figure 3. Push and Pull Promotions</vt:lpstr>
      <vt:lpstr>Figure 4. The Prisoner’s Dilemma</vt:lpstr>
      <vt:lpstr>Figure 5. The Prisoner’s Dilemma in Sales Promotion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.</cp:lastModifiedBy>
  <cp:revision>32</cp:revision>
  <dcterms:modified xsi:type="dcterms:W3CDTF">2019-06-27T07:14:31Z</dcterms:modified>
</cp:coreProperties>
</file>