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450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446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AF1"/>
          </a:solidFill>
        </a:fill>
      </a:tcStyle>
    </a:wholeTbl>
    <a:band2H>
      <a:tcTxStyle/>
      <a:tcStyle>
        <a:tcBdr/>
        <a:fill>
          <a:solidFill>
            <a:srgbClr val="EBFCF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843"/>
    <p:restoredTop sz="94562"/>
  </p:normalViewPr>
  <p:slideViewPr>
    <p:cSldViewPr snapToGrid="0" snapToObjects="1">
      <p:cViewPr varScale="1">
        <p:scale>
          <a:sx n="61" d="100"/>
          <a:sy n="61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5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Shape 35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46" name="Shape 35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600"/>
              </a:spcBef>
              <a:buClr>
                <a:srgbClr val="000000"/>
              </a:buClr>
              <a:defRPr sz="17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Customers: HDI; Collaborators: HDI; Competitors: AT&amp;T vs. Version, politics; Context: economy, technology, regulatory (monopoly)</a:t>
            </a:r>
          </a:p>
        </p:txBody>
      </p:sp>
    </p:spTree>
    <p:extLst>
      <p:ext uri="{BB962C8B-B14F-4D97-AF65-F5344CB8AC3E}">
        <p14:creationId xmlns:p14="http://schemas.microsoft.com/office/powerpoint/2010/main" val="202302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9607" y="1030675"/>
            <a:ext cx="12229412" cy="3197261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51672" y="5528838"/>
            <a:ext cx="9311105" cy="4224762"/>
          </a:xfrm>
          <a:prstGeom prst="rect">
            <a:avLst/>
          </a:prstGeom>
        </p:spPr>
        <p:txBody>
          <a:bodyPr lIns="63500" tIns="63500" rIns="63500" bIns="63500"/>
          <a:lstStyle>
            <a:lvl1pPr marL="0" indent="0" algn="ctr" defTabSz="914400">
              <a:buClr>
                <a:srgbClr val="434ED6"/>
              </a:buClr>
              <a:buSzTx/>
              <a:buNone/>
              <a:defRPr b="1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6188" y="9280032"/>
            <a:ext cx="308373" cy="2794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914400">
              <a:defRPr sz="12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768019" y="1628388"/>
            <a:ext cx="11974325" cy="8125212"/>
          </a:xfrm>
          <a:prstGeom prst="rect">
            <a:avLst/>
          </a:prstGeom>
        </p:spPr>
        <p:txBody>
          <a:bodyPr lIns="63500" tIns="63500" rIns="63500" bIns="63500"/>
          <a:lstStyle>
            <a:lvl1pPr marL="487877" indent="-487877" defTabSz="914400">
              <a:buClr>
                <a:srgbClr val="434ED6"/>
              </a:buClr>
              <a:buChar char=""/>
              <a:defRPr>
                <a:uFill>
                  <a:solidFill>
                    <a:srgbClr val="000000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E3238-15AC-A746-B429-EB3D03FCFA87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8478A-A9EB-6243-9746-6A52326E9351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A68FC1-190B-1143-9BFD-343D72277CF0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A3CCC9-F80E-5243-B7A4-B9B8E2A3B3AE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 defTabSz="1300480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857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429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346200" marR="0" indent="-43180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60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2174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746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318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890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46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90" name="Chapter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15</a:t>
            </a:r>
          </a:p>
        </p:txBody>
      </p:sp>
      <p:sp>
        <p:nvSpPr>
          <p:cNvPr id="3491" name="Personal Selling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Personal Selling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" name="Line"/>
          <p:cNvSpPr/>
          <p:nvPr/>
        </p:nvSpPr>
        <p:spPr>
          <a:xfrm flipH="1">
            <a:off x="3925270" y="4162962"/>
            <a:ext cx="2668282" cy="2195332"/>
          </a:xfrm>
          <a:prstGeom prst="line">
            <a:avLst/>
          </a:prstGeom>
          <a:ln w="38100">
            <a:solidFill>
              <a:schemeClr val="accent5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9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95" name="Figure 1. Sales Productivity as a Function of Sales Force Si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Sales Productivity as a Function of Sales Force Size</a:t>
            </a:r>
          </a:p>
        </p:txBody>
      </p:sp>
      <p:sp>
        <p:nvSpPr>
          <p:cNvPr id="3496" name="Line"/>
          <p:cNvSpPr/>
          <p:nvPr/>
        </p:nvSpPr>
        <p:spPr>
          <a:xfrm rot="180000" flipH="1">
            <a:off x="3996024" y="4332218"/>
            <a:ext cx="2809097" cy="211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487" y="409"/>
                  <a:pt x="4857" y="973"/>
                  <a:pt x="7095" y="1700"/>
                </a:cubicBezTo>
                <a:cubicBezTo>
                  <a:pt x="10199" y="2708"/>
                  <a:pt x="13133" y="4102"/>
                  <a:pt x="15442" y="6481"/>
                </a:cubicBezTo>
                <a:cubicBezTo>
                  <a:pt x="17442" y="8544"/>
                  <a:pt x="18833" y="11043"/>
                  <a:pt x="19872" y="13592"/>
                </a:cubicBezTo>
                <a:cubicBezTo>
                  <a:pt x="20915" y="16154"/>
                  <a:pt x="21600" y="18853"/>
                  <a:pt x="21600" y="21600"/>
                </a:cubicBezTo>
              </a:path>
            </a:pathLst>
          </a:custGeom>
          <a:ln w="38100">
            <a:solidFill>
              <a:srgbClr val="3D749D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97" name="Salesforce size"/>
          <p:cNvSpPr txBox="1"/>
          <p:nvPr/>
        </p:nvSpPr>
        <p:spPr>
          <a:xfrm>
            <a:off x="5801436" y="6414287"/>
            <a:ext cx="1629543" cy="34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+mn-lt"/>
                <a:ea typeface="+mn-ea"/>
                <a:cs typeface="+mn-cs"/>
                <a:sym typeface="Century Gothic"/>
              </a:rPr>
              <a:t>Salesforce size</a:t>
            </a:r>
          </a:p>
        </p:txBody>
      </p:sp>
      <p:sp>
        <p:nvSpPr>
          <p:cNvPr id="3498" name="Line"/>
          <p:cNvSpPr/>
          <p:nvPr/>
        </p:nvSpPr>
        <p:spPr>
          <a:xfrm>
            <a:off x="3928152" y="4149513"/>
            <a:ext cx="1" cy="221539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99" name="Line"/>
          <p:cNvSpPr/>
          <p:nvPr/>
        </p:nvSpPr>
        <p:spPr>
          <a:xfrm>
            <a:off x="3928150" y="6364909"/>
            <a:ext cx="3463912" cy="1585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00" name="Salesforce productivity"/>
          <p:cNvSpPr txBox="1"/>
          <p:nvPr/>
        </p:nvSpPr>
        <p:spPr>
          <a:xfrm>
            <a:off x="3287615" y="3603983"/>
            <a:ext cx="1331874" cy="5758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Salesforce productivity</a:t>
            </a:r>
          </a:p>
        </p:txBody>
      </p:sp>
      <p:sp>
        <p:nvSpPr>
          <p:cNvPr id="3501" name="Circle"/>
          <p:cNvSpPr/>
          <p:nvPr/>
        </p:nvSpPr>
        <p:spPr>
          <a:xfrm>
            <a:off x="4663700" y="4920619"/>
            <a:ext cx="140962" cy="1409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502" name="Optimal size"/>
          <p:cNvSpPr txBox="1"/>
          <p:nvPr/>
        </p:nvSpPr>
        <p:spPr>
          <a:xfrm>
            <a:off x="3982107" y="4457403"/>
            <a:ext cx="1138619" cy="4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Optimal size</a:t>
            </a:r>
          </a:p>
        </p:txBody>
      </p:sp>
      <p:sp>
        <p:nvSpPr>
          <p:cNvPr id="3503" name="Salesforce revenues"/>
          <p:cNvSpPr txBox="1"/>
          <p:nvPr/>
        </p:nvSpPr>
        <p:spPr>
          <a:xfrm>
            <a:off x="6647823" y="4520834"/>
            <a:ext cx="1138620" cy="4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Salesforce revenues</a:t>
            </a:r>
          </a:p>
        </p:txBody>
      </p:sp>
      <p:sp>
        <p:nvSpPr>
          <p:cNvPr id="3504" name="Salesforce costs"/>
          <p:cNvSpPr txBox="1"/>
          <p:nvPr/>
        </p:nvSpPr>
        <p:spPr>
          <a:xfrm>
            <a:off x="6653633" y="3839033"/>
            <a:ext cx="1024865" cy="4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Salesforce costs</a:t>
            </a:r>
          </a:p>
        </p:txBody>
      </p:sp>
      <p:sp>
        <p:nvSpPr>
          <p:cNvPr id="3505" name="Circle"/>
          <p:cNvSpPr/>
          <p:nvPr/>
        </p:nvSpPr>
        <p:spPr>
          <a:xfrm>
            <a:off x="6156715" y="4402957"/>
            <a:ext cx="140962" cy="140963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506" name="Breakeven point"/>
          <p:cNvSpPr txBox="1"/>
          <p:nvPr/>
        </p:nvSpPr>
        <p:spPr>
          <a:xfrm>
            <a:off x="5338332" y="3925528"/>
            <a:ext cx="1138620" cy="4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Breakeven point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09" name="Figure 2. Managing Sales Force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Managing Sales Force Performance</a:t>
            </a:r>
          </a:p>
        </p:txBody>
      </p:sp>
      <p:grpSp>
        <p:nvGrpSpPr>
          <p:cNvPr id="3544" name="Group"/>
          <p:cNvGrpSpPr/>
          <p:nvPr/>
        </p:nvGrpSpPr>
        <p:grpSpPr>
          <a:xfrm>
            <a:off x="3558869" y="4254113"/>
            <a:ext cx="4451062" cy="3202763"/>
            <a:chOff x="0" y="0"/>
            <a:chExt cx="4451060" cy="3202761"/>
          </a:xfrm>
        </p:grpSpPr>
        <p:sp>
          <p:nvSpPr>
            <p:cNvPr id="3510" name="Oval"/>
            <p:cNvSpPr/>
            <p:nvPr/>
          </p:nvSpPr>
          <p:spPr>
            <a:xfrm>
              <a:off x="20797" y="0"/>
              <a:ext cx="4430264" cy="293089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lgDash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3513" name="Group"/>
            <p:cNvGrpSpPr/>
            <p:nvPr/>
          </p:nvGrpSpPr>
          <p:grpSpPr>
            <a:xfrm>
              <a:off x="0" y="1066850"/>
              <a:ext cx="1453355" cy="728567"/>
              <a:chOff x="0" y="0"/>
              <a:chExt cx="1453354" cy="728565"/>
            </a:xfrm>
          </p:grpSpPr>
          <p:sp>
            <p:nvSpPr>
              <p:cNvPr id="3511" name="Oval"/>
              <p:cNvSpPr/>
              <p:nvPr/>
            </p:nvSpPr>
            <p:spPr>
              <a:xfrm>
                <a:off x="112772" y="0"/>
                <a:ext cx="1276723" cy="728566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512" name="Recruit"/>
              <p:cNvSpPr txBox="1"/>
              <p:nvPr/>
            </p:nvSpPr>
            <p:spPr>
              <a:xfrm>
                <a:off x="0" y="243702"/>
                <a:ext cx="1453355" cy="242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4400">
                  <a:lnSpc>
                    <a:spcPct val="90000"/>
                  </a:lnSpc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Recruit</a:t>
                </a:r>
              </a:p>
            </p:txBody>
          </p:sp>
        </p:grpSp>
        <p:sp>
          <p:nvSpPr>
            <p:cNvPr id="3514" name="Arrow"/>
            <p:cNvSpPr/>
            <p:nvPr/>
          </p:nvSpPr>
          <p:spPr>
            <a:xfrm rot="10800000" flipH="1">
              <a:off x="1341485" y="1331821"/>
              <a:ext cx="199417" cy="206169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3519" name="Group"/>
            <p:cNvGrpSpPr/>
            <p:nvPr/>
          </p:nvGrpSpPr>
          <p:grpSpPr>
            <a:xfrm>
              <a:off x="2920301" y="1066850"/>
              <a:ext cx="1485662" cy="728567"/>
              <a:chOff x="0" y="0"/>
              <a:chExt cx="1485660" cy="728565"/>
            </a:xfrm>
          </p:grpSpPr>
          <p:grpSp>
            <p:nvGrpSpPr>
              <p:cNvPr id="3517" name="Group"/>
              <p:cNvGrpSpPr/>
              <p:nvPr/>
            </p:nvGrpSpPr>
            <p:grpSpPr>
              <a:xfrm>
                <a:off x="140263" y="0"/>
                <a:ext cx="1345398" cy="728566"/>
                <a:chOff x="0" y="0"/>
                <a:chExt cx="1345397" cy="728565"/>
              </a:xfrm>
            </p:grpSpPr>
            <p:sp>
              <p:nvSpPr>
                <p:cNvPr id="3515" name="Oval"/>
                <p:cNvSpPr/>
                <p:nvPr/>
              </p:nvSpPr>
              <p:spPr>
                <a:xfrm>
                  <a:off x="13138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516" name="Motivate"/>
                <p:cNvSpPr txBox="1"/>
                <p:nvPr/>
              </p:nvSpPr>
              <p:spPr>
                <a:xfrm>
                  <a:off x="0" y="232165"/>
                  <a:ext cx="1345398" cy="2892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Motivate</a:t>
                  </a:r>
                </a:p>
              </p:txBody>
            </p:sp>
          </p:grpSp>
          <p:sp>
            <p:nvSpPr>
              <p:cNvPr id="3518" name="Arrow"/>
              <p:cNvSpPr/>
              <p:nvPr/>
            </p:nvSpPr>
            <p:spPr>
              <a:xfrm rot="10800000">
                <a:off x="0" y="262958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3524" name="Group"/>
            <p:cNvGrpSpPr/>
            <p:nvPr/>
          </p:nvGrpSpPr>
          <p:grpSpPr>
            <a:xfrm>
              <a:off x="2305765" y="1774028"/>
              <a:ext cx="1344376" cy="853798"/>
              <a:chOff x="0" y="0"/>
              <a:chExt cx="1344375" cy="853797"/>
            </a:xfrm>
          </p:grpSpPr>
          <p:grpSp>
            <p:nvGrpSpPr>
              <p:cNvPr id="3522" name="Group"/>
              <p:cNvGrpSpPr/>
              <p:nvPr/>
            </p:nvGrpSpPr>
            <p:grpSpPr>
              <a:xfrm>
                <a:off x="0" y="125231"/>
                <a:ext cx="1344376" cy="728567"/>
                <a:chOff x="0" y="0"/>
                <a:chExt cx="1344375" cy="728565"/>
              </a:xfrm>
            </p:grpSpPr>
            <p:sp>
              <p:nvSpPr>
                <p:cNvPr id="3520" name="Oval"/>
                <p:cNvSpPr/>
                <p:nvPr/>
              </p:nvSpPr>
              <p:spPr>
                <a:xfrm>
                  <a:off x="26407" y="0"/>
                  <a:ext cx="1276723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521" name="Empower"/>
                <p:cNvSpPr txBox="1"/>
                <p:nvPr/>
              </p:nvSpPr>
              <p:spPr>
                <a:xfrm>
                  <a:off x="0" y="245298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Empower</a:t>
                  </a:r>
                </a:p>
              </p:txBody>
            </p:sp>
          </p:grpSp>
          <p:sp>
            <p:nvSpPr>
              <p:cNvPr id="3523" name="Arrow"/>
              <p:cNvSpPr/>
              <p:nvPr/>
            </p:nvSpPr>
            <p:spPr>
              <a:xfrm rot="3300000" flipH="1">
                <a:off x="174606" y="37718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3529" name="Group"/>
            <p:cNvGrpSpPr/>
            <p:nvPr/>
          </p:nvGrpSpPr>
          <p:grpSpPr>
            <a:xfrm>
              <a:off x="892025" y="1773929"/>
              <a:ext cx="1344376" cy="853897"/>
              <a:chOff x="0" y="0"/>
              <a:chExt cx="1344375" cy="853895"/>
            </a:xfrm>
          </p:grpSpPr>
          <p:grpSp>
            <p:nvGrpSpPr>
              <p:cNvPr id="3527" name="Group"/>
              <p:cNvGrpSpPr/>
              <p:nvPr/>
            </p:nvGrpSpPr>
            <p:grpSpPr>
              <a:xfrm>
                <a:off x="0" y="125330"/>
                <a:ext cx="1344376" cy="728566"/>
                <a:chOff x="0" y="0"/>
                <a:chExt cx="1344375" cy="728565"/>
              </a:xfrm>
            </p:grpSpPr>
            <p:sp>
              <p:nvSpPr>
                <p:cNvPr id="3525" name="Oval"/>
                <p:cNvSpPr/>
                <p:nvPr/>
              </p:nvSpPr>
              <p:spPr>
                <a:xfrm>
                  <a:off x="26406" y="0"/>
                  <a:ext cx="1276723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526" name="Control"/>
                <p:cNvSpPr txBox="1"/>
                <p:nvPr/>
              </p:nvSpPr>
              <p:spPr>
                <a:xfrm>
                  <a:off x="0" y="245297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Control</a:t>
                  </a:r>
                </a:p>
              </p:txBody>
            </p:sp>
          </p:grpSp>
          <p:sp>
            <p:nvSpPr>
              <p:cNvPr id="3528" name="Arrow"/>
              <p:cNvSpPr/>
              <p:nvPr/>
            </p:nvSpPr>
            <p:spPr>
              <a:xfrm rot="18240000">
                <a:off x="946833" y="37221"/>
                <a:ext cx="199418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3534" name="Group"/>
            <p:cNvGrpSpPr/>
            <p:nvPr/>
          </p:nvGrpSpPr>
          <p:grpSpPr>
            <a:xfrm>
              <a:off x="904124" y="258872"/>
              <a:ext cx="1344376" cy="845878"/>
              <a:chOff x="0" y="0"/>
              <a:chExt cx="1344375" cy="845877"/>
            </a:xfrm>
          </p:grpSpPr>
          <p:grpSp>
            <p:nvGrpSpPr>
              <p:cNvPr id="3532" name="Group"/>
              <p:cNvGrpSpPr/>
              <p:nvPr/>
            </p:nvGrpSpPr>
            <p:grpSpPr>
              <a:xfrm>
                <a:off x="0" y="0"/>
                <a:ext cx="1344376" cy="728566"/>
                <a:chOff x="0" y="0"/>
                <a:chExt cx="1344375" cy="728565"/>
              </a:xfrm>
            </p:grpSpPr>
            <p:sp>
              <p:nvSpPr>
                <p:cNvPr id="3530" name="Oval"/>
                <p:cNvSpPr/>
                <p:nvPr/>
              </p:nvSpPr>
              <p:spPr>
                <a:xfrm>
                  <a:off x="14306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531" name="Train"/>
                <p:cNvSpPr txBox="1"/>
                <p:nvPr/>
              </p:nvSpPr>
              <p:spPr>
                <a:xfrm>
                  <a:off x="0" y="227701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Train</a:t>
                  </a:r>
                </a:p>
              </p:txBody>
            </p:sp>
          </p:grpSp>
          <p:sp>
            <p:nvSpPr>
              <p:cNvPr id="3533" name="Arrow"/>
              <p:cNvSpPr/>
              <p:nvPr/>
            </p:nvSpPr>
            <p:spPr>
              <a:xfrm rot="3300000">
                <a:off x="935706" y="601990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3539" name="Group"/>
            <p:cNvGrpSpPr/>
            <p:nvPr/>
          </p:nvGrpSpPr>
          <p:grpSpPr>
            <a:xfrm>
              <a:off x="2317865" y="271087"/>
              <a:ext cx="1344376" cy="833171"/>
              <a:chOff x="0" y="0"/>
              <a:chExt cx="1344375" cy="833169"/>
            </a:xfrm>
          </p:grpSpPr>
          <p:grpSp>
            <p:nvGrpSpPr>
              <p:cNvPr id="3537" name="Group"/>
              <p:cNvGrpSpPr/>
              <p:nvPr/>
            </p:nvGrpSpPr>
            <p:grpSpPr>
              <a:xfrm>
                <a:off x="0" y="0"/>
                <a:ext cx="1344376" cy="728566"/>
                <a:chOff x="0" y="0"/>
                <a:chExt cx="1344375" cy="728565"/>
              </a:xfrm>
            </p:grpSpPr>
            <p:sp>
              <p:nvSpPr>
                <p:cNvPr id="3535" name="Oval"/>
                <p:cNvSpPr/>
                <p:nvPr/>
              </p:nvSpPr>
              <p:spPr>
                <a:xfrm>
                  <a:off x="14306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536" name="Support"/>
                <p:cNvSpPr txBox="1"/>
                <p:nvPr/>
              </p:nvSpPr>
              <p:spPr>
                <a:xfrm>
                  <a:off x="0" y="227701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Support</a:t>
                  </a:r>
                </a:p>
              </p:txBody>
            </p:sp>
          </p:grpSp>
          <p:sp>
            <p:nvSpPr>
              <p:cNvPr id="3538" name="Arrow"/>
              <p:cNvSpPr/>
              <p:nvPr/>
            </p:nvSpPr>
            <p:spPr>
              <a:xfrm rot="18240000" flipH="1">
                <a:off x="155197" y="589780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3540" name="Company culture"/>
            <p:cNvSpPr/>
            <p:nvPr/>
          </p:nvSpPr>
          <p:spPr>
            <a:xfrm>
              <a:off x="1647283" y="2711289"/>
              <a:ext cx="1187247" cy="4914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Company culture</a:t>
              </a:r>
            </a:p>
          </p:txBody>
        </p:sp>
        <p:grpSp>
          <p:nvGrpSpPr>
            <p:cNvPr id="3543" name="Group"/>
            <p:cNvGrpSpPr/>
            <p:nvPr/>
          </p:nvGrpSpPr>
          <p:grpSpPr>
            <a:xfrm>
              <a:off x="1571978" y="1075341"/>
              <a:ext cx="1345398" cy="728567"/>
              <a:chOff x="-12700" y="0"/>
              <a:chExt cx="1345397" cy="728565"/>
            </a:xfrm>
          </p:grpSpPr>
          <p:sp>
            <p:nvSpPr>
              <p:cNvPr id="3541" name="Oval"/>
              <p:cNvSpPr/>
              <p:nvPr/>
            </p:nvSpPr>
            <p:spPr>
              <a:xfrm>
                <a:off x="13138" y="0"/>
                <a:ext cx="1276724" cy="728566"/>
              </a:xfrm>
              <a:prstGeom prst="ellipse">
                <a:avLst/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542" name="Salesforce"/>
              <p:cNvSpPr txBox="1"/>
              <p:nvPr/>
            </p:nvSpPr>
            <p:spPr>
              <a:xfrm>
                <a:off x="-12700" y="232165"/>
                <a:ext cx="1345398" cy="2892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914400">
                  <a:lnSpc>
                    <a:spcPct val="90000"/>
                  </a:lnSpc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rPr dirty="0"/>
                  <a:t>Salesforce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49" name="Figure 3. Decision-Making Unit: Key Ro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Decision-Making Unit: Key Roles</a:t>
            </a:r>
          </a:p>
        </p:txBody>
      </p:sp>
      <p:sp>
        <p:nvSpPr>
          <p:cNvPr id="3550" name="Initiator"/>
          <p:cNvSpPr/>
          <p:nvPr/>
        </p:nvSpPr>
        <p:spPr>
          <a:xfrm>
            <a:off x="6391476" y="4467795"/>
            <a:ext cx="1445650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Initiator</a:t>
            </a:r>
          </a:p>
        </p:txBody>
      </p:sp>
      <p:sp>
        <p:nvSpPr>
          <p:cNvPr id="3551" name="Gatekeeper"/>
          <p:cNvSpPr/>
          <p:nvPr/>
        </p:nvSpPr>
        <p:spPr>
          <a:xfrm>
            <a:off x="6391476" y="4835828"/>
            <a:ext cx="1445650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Gatekeeper</a:t>
            </a:r>
          </a:p>
        </p:txBody>
      </p:sp>
      <p:sp>
        <p:nvSpPr>
          <p:cNvPr id="3552" name="Influencer"/>
          <p:cNvSpPr/>
          <p:nvPr/>
        </p:nvSpPr>
        <p:spPr>
          <a:xfrm>
            <a:off x="6391476" y="5203860"/>
            <a:ext cx="1445650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Influencer</a:t>
            </a:r>
          </a:p>
        </p:txBody>
      </p:sp>
      <p:sp>
        <p:nvSpPr>
          <p:cNvPr id="3553" name="Decider"/>
          <p:cNvSpPr/>
          <p:nvPr/>
        </p:nvSpPr>
        <p:spPr>
          <a:xfrm>
            <a:off x="4907940" y="4467795"/>
            <a:ext cx="1445650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Decider</a:t>
            </a:r>
          </a:p>
        </p:txBody>
      </p:sp>
      <p:sp>
        <p:nvSpPr>
          <p:cNvPr id="3554" name="Purchaser"/>
          <p:cNvSpPr/>
          <p:nvPr/>
        </p:nvSpPr>
        <p:spPr>
          <a:xfrm>
            <a:off x="4907940" y="4835828"/>
            <a:ext cx="1445650" cy="313607"/>
          </a:xfrm>
          <a:prstGeom prst="roundRect">
            <a:avLst>
              <a:gd name="adj" fmla="val 47541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Purchaser</a:t>
            </a:r>
          </a:p>
        </p:txBody>
      </p:sp>
      <p:sp>
        <p:nvSpPr>
          <p:cNvPr id="3555" name="User"/>
          <p:cNvSpPr/>
          <p:nvPr/>
        </p:nvSpPr>
        <p:spPr>
          <a:xfrm>
            <a:off x="4907940" y="5203860"/>
            <a:ext cx="1445650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User</a:t>
            </a:r>
          </a:p>
        </p:txBody>
      </p:sp>
      <p:sp>
        <p:nvSpPr>
          <p:cNvPr id="3556" name="Rounded Rectangle"/>
          <p:cNvSpPr/>
          <p:nvPr/>
        </p:nvSpPr>
        <p:spPr>
          <a:xfrm rot="21585099">
            <a:off x="4860626" y="4289635"/>
            <a:ext cx="3029874" cy="1295647"/>
          </a:xfrm>
          <a:prstGeom prst="roundRect">
            <a:avLst>
              <a:gd name="adj" fmla="val 11464"/>
            </a:avLst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557" name="Decision-Making Unit"/>
          <p:cNvSpPr/>
          <p:nvPr/>
        </p:nvSpPr>
        <p:spPr>
          <a:xfrm>
            <a:off x="5270999" y="4140175"/>
            <a:ext cx="2208994" cy="2906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Decision-Making Unit</a:t>
            </a:r>
          </a:p>
        </p:txBody>
      </p:sp>
      <p:grpSp>
        <p:nvGrpSpPr>
          <p:cNvPr id="3560" name="Group"/>
          <p:cNvGrpSpPr/>
          <p:nvPr/>
        </p:nvGrpSpPr>
        <p:grpSpPr>
          <a:xfrm>
            <a:off x="3636089" y="4739271"/>
            <a:ext cx="1149808" cy="481320"/>
            <a:chOff x="-525889" y="878163"/>
            <a:chExt cx="1149807" cy="481318"/>
          </a:xfrm>
        </p:grpSpPr>
        <p:sp>
          <p:nvSpPr>
            <p:cNvPr id="3558" name="Group"/>
            <p:cNvSpPr/>
            <p:nvPr/>
          </p:nvSpPr>
          <p:spPr>
            <a:xfrm rot="32400000" flipH="1">
              <a:off x="471518" y="1071415"/>
              <a:ext cx="152401" cy="149554"/>
            </a:xfrm>
            <a:prstGeom prst="rightArrow">
              <a:avLst>
                <a:gd name="adj1" fmla="val 32944"/>
                <a:gd name="adj2" fmla="val 40608"/>
              </a:avLst>
            </a:pr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59" name="Personal selling"/>
            <p:cNvSpPr txBox="1"/>
            <p:nvPr/>
          </p:nvSpPr>
          <p:spPr>
            <a:xfrm>
              <a:off x="-525890" y="878163"/>
              <a:ext cx="916290" cy="481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Personal selling  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63" name="Figure 4. The Customer Decision Journ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The Customer Decision Journey</a:t>
            </a:r>
          </a:p>
        </p:txBody>
      </p:sp>
      <p:sp>
        <p:nvSpPr>
          <p:cNvPr id="3564" name="Oval"/>
          <p:cNvSpPr/>
          <p:nvPr/>
        </p:nvSpPr>
        <p:spPr>
          <a:xfrm>
            <a:off x="5852261" y="3363447"/>
            <a:ext cx="3829133" cy="3026706"/>
          </a:xfrm>
          <a:prstGeom prst="ellips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3567" name="Group"/>
          <p:cNvGrpSpPr/>
          <p:nvPr/>
        </p:nvGrpSpPr>
        <p:grpSpPr>
          <a:xfrm>
            <a:off x="8080628" y="5840737"/>
            <a:ext cx="1159447" cy="695529"/>
            <a:chOff x="0" y="0"/>
            <a:chExt cx="1159446" cy="695528"/>
          </a:xfrm>
        </p:grpSpPr>
        <p:sp>
          <p:nvSpPr>
            <p:cNvPr id="3565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566" name="Purchase"/>
            <p:cNvSpPr txBox="1"/>
            <p:nvPr/>
          </p:nvSpPr>
          <p:spPr>
            <a:xfrm>
              <a:off x="38430" y="163889"/>
              <a:ext cx="1075136" cy="349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Purchase</a:t>
              </a:r>
            </a:p>
          </p:txBody>
        </p:sp>
      </p:grpSp>
      <p:grpSp>
        <p:nvGrpSpPr>
          <p:cNvPr id="3570" name="Group"/>
          <p:cNvGrpSpPr/>
          <p:nvPr/>
        </p:nvGrpSpPr>
        <p:grpSpPr>
          <a:xfrm>
            <a:off x="8080628" y="3166534"/>
            <a:ext cx="1159447" cy="695529"/>
            <a:chOff x="0" y="0"/>
            <a:chExt cx="1159446" cy="695528"/>
          </a:xfrm>
        </p:grpSpPr>
        <p:sp>
          <p:nvSpPr>
            <p:cNvPr id="3568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569" name="Evaluate"/>
            <p:cNvSpPr txBox="1"/>
            <p:nvPr/>
          </p:nvSpPr>
          <p:spPr>
            <a:xfrm>
              <a:off x="65724" y="151189"/>
              <a:ext cx="1041740" cy="36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Evaluate</a:t>
              </a:r>
            </a:p>
          </p:txBody>
        </p:sp>
      </p:grpSp>
      <p:grpSp>
        <p:nvGrpSpPr>
          <p:cNvPr id="3573" name="Group"/>
          <p:cNvGrpSpPr/>
          <p:nvPr/>
        </p:nvGrpSpPr>
        <p:grpSpPr>
          <a:xfrm>
            <a:off x="9052848" y="4503635"/>
            <a:ext cx="1159447" cy="695530"/>
            <a:chOff x="0" y="0"/>
            <a:chExt cx="1159446" cy="695528"/>
          </a:xfrm>
        </p:grpSpPr>
        <p:sp>
          <p:nvSpPr>
            <p:cNvPr id="3571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572" name="Choose"/>
            <p:cNvSpPr txBox="1"/>
            <p:nvPr/>
          </p:nvSpPr>
          <p:spPr>
            <a:xfrm>
              <a:off x="136883" y="172576"/>
              <a:ext cx="885680" cy="350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Choose</a:t>
              </a:r>
            </a:p>
          </p:txBody>
        </p:sp>
      </p:grpSp>
      <p:grpSp>
        <p:nvGrpSpPr>
          <p:cNvPr id="3576" name="Group"/>
          <p:cNvGrpSpPr/>
          <p:nvPr/>
        </p:nvGrpSpPr>
        <p:grpSpPr>
          <a:xfrm>
            <a:off x="6082855" y="5840737"/>
            <a:ext cx="1159447" cy="695529"/>
            <a:chOff x="0" y="0"/>
            <a:chExt cx="1159446" cy="695528"/>
          </a:xfrm>
        </p:grpSpPr>
        <p:sp>
          <p:nvSpPr>
            <p:cNvPr id="3574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575" name="Use"/>
            <p:cNvSpPr txBox="1"/>
            <p:nvPr/>
          </p:nvSpPr>
          <p:spPr>
            <a:xfrm>
              <a:off x="286840" y="146470"/>
              <a:ext cx="560366" cy="377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Use</a:t>
              </a:r>
            </a:p>
          </p:txBody>
        </p:sp>
      </p:grpSp>
      <p:sp>
        <p:nvSpPr>
          <p:cNvPr id="3577" name="Shape"/>
          <p:cNvSpPr/>
          <p:nvPr/>
        </p:nvSpPr>
        <p:spPr>
          <a:xfrm rot="7320000">
            <a:off x="9075929" y="5433197"/>
            <a:ext cx="635003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64" y="13157"/>
                </a:moveTo>
                <a:lnTo>
                  <a:pt x="18436" y="21600"/>
                </a:lnTo>
                <a:lnTo>
                  <a:pt x="21600" y="12323"/>
                </a:lnTo>
                <a:lnTo>
                  <a:pt x="21099" y="0"/>
                </a:lnTo>
                <a:lnTo>
                  <a:pt x="20027" y="7106"/>
                </a:lnTo>
                <a:cubicBezTo>
                  <a:pt x="16732" y="4813"/>
                  <a:pt x="13423" y="3563"/>
                  <a:pt x="10109" y="3428"/>
                </a:cubicBezTo>
                <a:cubicBezTo>
                  <a:pt x="6735" y="3292"/>
                  <a:pt x="3358" y="4307"/>
                  <a:pt x="0" y="6413"/>
                </a:cubicBezTo>
                <a:lnTo>
                  <a:pt x="675" y="11738"/>
                </a:lnTo>
                <a:cubicBezTo>
                  <a:pt x="3871" y="10069"/>
                  <a:pt x="7047" y="9339"/>
                  <a:pt x="10215" y="9621"/>
                </a:cubicBezTo>
                <a:cubicBezTo>
                  <a:pt x="13263" y="9892"/>
                  <a:pt x="16310" y="11100"/>
                  <a:pt x="19364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78" name="Arrow"/>
          <p:cNvSpPr/>
          <p:nvPr/>
        </p:nvSpPr>
        <p:spPr>
          <a:xfrm>
            <a:off x="4827129" y="4696109"/>
            <a:ext cx="450883" cy="310582"/>
          </a:xfrm>
          <a:prstGeom prst="rightArrow">
            <a:avLst>
              <a:gd name="adj1" fmla="val 32944"/>
              <a:gd name="adj2" fmla="val 26196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79" name="Shape"/>
          <p:cNvSpPr/>
          <p:nvPr/>
        </p:nvSpPr>
        <p:spPr>
          <a:xfrm rot="13860000">
            <a:off x="5799663" y="5405470"/>
            <a:ext cx="642488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74" y="13157"/>
                </a:moveTo>
                <a:lnTo>
                  <a:pt x="18451" y="21600"/>
                </a:lnTo>
                <a:lnTo>
                  <a:pt x="21600" y="12323"/>
                </a:lnTo>
                <a:lnTo>
                  <a:pt x="21101" y="0"/>
                </a:lnTo>
                <a:lnTo>
                  <a:pt x="20034" y="7106"/>
                </a:lnTo>
                <a:cubicBezTo>
                  <a:pt x="16744" y="4912"/>
                  <a:pt x="13457" y="3659"/>
                  <a:pt x="10161" y="3428"/>
                </a:cubicBezTo>
                <a:cubicBezTo>
                  <a:pt x="6935" y="3203"/>
                  <a:pt x="3695" y="3954"/>
                  <a:pt x="436" y="5615"/>
                </a:cubicBezTo>
                <a:lnTo>
                  <a:pt x="0" y="11595"/>
                </a:lnTo>
                <a:cubicBezTo>
                  <a:pt x="3447" y="9913"/>
                  <a:pt x="6865" y="9229"/>
                  <a:pt x="10267" y="9621"/>
                </a:cubicBezTo>
                <a:cubicBezTo>
                  <a:pt x="13298" y="9971"/>
                  <a:pt x="16325" y="11180"/>
                  <a:pt x="19374" y="13157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80" name="Shape"/>
          <p:cNvSpPr/>
          <p:nvPr/>
        </p:nvSpPr>
        <p:spPr>
          <a:xfrm rot="10620000">
            <a:off x="7345306" y="6196364"/>
            <a:ext cx="624838" cy="32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8" y="13406"/>
                </a:moveTo>
                <a:lnTo>
                  <a:pt x="18322" y="21600"/>
                </a:lnTo>
                <a:lnTo>
                  <a:pt x="21600" y="11189"/>
                </a:lnTo>
                <a:lnTo>
                  <a:pt x="20912" y="0"/>
                </a:lnTo>
                <a:lnTo>
                  <a:pt x="19822" y="7240"/>
                </a:lnTo>
                <a:cubicBezTo>
                  <a:pt x="16365" y="6032"/>
                  <a:pt x="13005" y="5223"/>
                  <a:pt x="9658" y="4949"/>
                </a:cubicBezTo>
                <a:cubicBezTo>
                  <a:pt x="6483" y="4689"/>
                  <a:pt x="3287" y="4908"/>
                  <a:pt x="0" y="5490"/>
                </a:cubicBezTo>
                <a:lnTo>
                  <a:pt x="174" y="11289"/>
                </a:lnTo>
                <a:cubicBezTo>
                  <a:pt x="3469" y="10828"/>
                  <a:pt x="6663" y="10724"/>
                  <a:pt x="9839" y="11103"/>
                </a:cubicBezTo>
                <a:cubicBezTo>
                  <a:pt x="12897" y="11467"/>
                  <a:pt x="15975" y="12283"/>
                  <a:pt x="19148" y="13406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81" name="Shape"/>
          <p:cNvSpPr/>
          <p:nvPr/>
        </p:nvSpPr>
        <p:spPr>
          <a:xfrm rot="11040000" flipH="1">
            <a:off x="7348687" y="5950254"/>
            <a:ext cx="624838" cy="32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8" y="13406"/>
                </a:moveTo>
                <a:lnTo>
                  <a:pt x="18322" y="21600"/>
                </a:lnTo>
                <a:lnTo>
                  <a:pt x="21600" y="11189"/>
                </a:lnTo>
                <a:lnTo>
                  <a:pt x="20912" y="0"/>
                </a:lnTo>
                <a:lnTo>
                  <a:pt x="19822" y="7240"/>
                </a:lnTo>
                <a:cubicBezTo>
                  <a:pt x="16365" y="6032"/>
                  <a:pt x="13005" y="5223"/>
                  <a:pt x="9658" y="4949"/>
                </a:cubicBezTo>
                <a:cubicBezTo>
                  <a:pt x="6483" y="4689"/>
                  <a:pt x="3287" y="4908"/>
                  <a:pt x="0" y="5490"/>
                </a:cubicBezTo>
                <a:lnTo>
                  <a:pt x="174" y="11289"/>
                </a:lnTo>
                <a:cubicBezTo>
                  <a:pt x="3469" y="10828"/>
                  <a:pt x="6663" y="10724"/>
                  <a:pt x="9839" y="11103"/>
                </a:cubicBezTo>
                <a:cubicBezTo>
                  <a:pt x="12897" y="11467"/>
                  <a:pt x="15975" y="12283"/>
                  <a:pt x="19148" y="13406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82" name="Shape"/>
          <p:cNvSpPr/>
          <p:nvPr/>
        </p:nvSpPr>
        <p:spPr>
          <a:xfrm rot="18240000">
            <a:off x="6452733" y="4661237"/>
            <a:ext cx="2340319" cy="357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32" y="13684"/>
                </a:moveTo>
                <a:lnTo>
                  <a:pt x="20053" y="21600"/>
                </a:lnTo>
                <a:lnTo>
                  <a:pt x="21600" y="12150"/>
                </a:lnTo>
                <a:lnTo>
                  <a:pt x="20502" y="0"/>
                </a:lnTo>
                <a:lnTo>
                  <a:pt x="20430" y="7910"/>
                </a:lnTo>
                <a:cubicBezTo>
                  <a:pt x="17144" y="5165"/>
                  <a:pt x="13752" y="3589"/>
                  <a:pt x="10326" y="3233"/>
                </a:cubicBezTo>
                <a:cubicBezTo>
                  <a:pt x="6865" y="2873"/>
                  <a:pt x="3397" y="3757"/>
                  <a:pt x="0" y="5849"/>
                </a:cubicBezTo>
                <a:lnTo>
                  <a:pt x="239" y="11722"/>
                </a:lnTo>
                <a:cubicBezTo>
                  <a:pt x="3620" y="9611"/>
                  <a:pt x="7066" y="8728"/>
                  <a:pt x="10506" y="9121"/>
                </a:cubicBezTo>
                <a:cubicBezTo>
                  <a:pt x="13795" y="9498"/>
                  <a:pt x="17058" y="11039"/>
                  <a:pt x="20232" y="13684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83" name="Shape"/>
          <p:cNvSpPr/>
          <p:nvPr/>
        </p:nvSpPr>
        <p:spPr>
          <a:xfrm rot="19800000">
            <a:off x="7073357" y="5268717"/>
            <a:ext cx="2061408" cy="35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68" y="13502"/>
                </a:moveTo>
                <a:lnTo>
                  <a:pt x="19580" y="21600"/>
                </a:lnTo>
                <a:lnTo>
                  <a:pt x="21600" y="11687"/>
                </a:lnTo>
                <a:lnTo>
                  <a:pt x="21056" y="0"/>
                </a:lnTo>
                <a:lnTo>
                  <a:pt x="20664" y="7643"/>
                </a:lnTo>
                <a:cubicBezTo>
                  <a:pt x="17236" y="4761"/>
                  <a:pt x="13694" y="3168"/>
                  <a:pt x="10117" y="2924"/>
                </a:cubicBezTo>
                <a:cubicBezTo>
                  <a:pt x="6726" y="2693"/>
                  <a:pt x="3328" y="3676"/>
                  <a:pt x="0" y="5832"/>
                </a:cubicBezTo>
                <a:lnTo>
                  <a:pt x="286" y="11463"/>
                </a:lnTo>
                <a:cubicBezTo>
                  <a:pt x="3585" y="9394"/>
                  <a:pt x="6948" y="8513"/>
                  <a:pt x="10305" y="8865"/>
                </a:cubicBezTo>
                <a:cubicBezTo>
                  <a:pt x="13642" y="9215"/>
                  <a:pt x="16951" y="10784"/>
                  <a:pt x="20168" y="13502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586" name="Group"/>
          <p:cNvGrpSpPr/>
          <p:nvPr/>
        </p:nvGrpSpPr>
        <p:grpSpPr>
          <a:xfrm>
            <a:off x="3605583" y="4508717"/>
            <a:ext cx="1159448" cy="695530"/>
            <a:chOff x="0" y="0"/>
            <a:chExt cx="1159447" cy="695529"/>
          </a:xfrm>
        </p:grpSpPr>
        <p:sp>
          <p:nvSpPr>
            <p:cNvPr id="3584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7C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585" name="Active need"/>
            <p:cNvSpPr txBox="1"/>
            <p:nvPr/>
          </p:nvSpPr>
          <p:spPr>
            <a:xfrm>
              <a:off x="14342" y="68029"/>
              <a:ext cx="1121302" cy="6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rPr dirty="0"/>
                <a:t>Active need</a:t>
              </a:r>
            </a:p>
          </p:txBody>
        </p:sp>
      </p:grpSp>
      <p:grpSp>
        <p:nvGrpSpPr>
          <p:cNvPr id="3589" name="Group"/>
          <p:cNvGrpSpPr/>
          <p:nvPr/>
        </p:nvGrpSpPr>
        <p:grpSpPr>
          <a:xfrm>
            <a:off x="6082855" y="3166534"/>
            <a:ext cx="1159447" cy="695529"/>
            <a:chOff x="0" y="0"/>
            <a:chExt cx="1159446" cy="695528"/>
          </a:xfrm>
        </p:grpSpPr>
        <p:sp>
          <p:nvSpPr>
            <p:cNvPr id="3587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588" name="Search"/>
            <p:cNvSpPr txBox="1"/>
            <p:nvPr/>
          </p:nvSpPr>
          <p:spPr>
            <a:xfrm>
              <a:off x="53024" y="151189"/>
              <a:ext cx="1041740" cy="36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Search</a:t>
              </a:r>
            </a:p>
          </p:txBody>
        </p:sp>
      </p:grpSp>
      <p:grpSp>
        <p:nvGrpSpPr>
          <p:cNvPr id="3592" name="Group"/>
          <p:cNvGrpSpPr/>
          <p:nvPr/>
        </p:nvGrpSpPr>
        <p:grpSpPr>
          <a:xfrm>
            <a:off x="5340725" y="4503635"/>
            <a:ext cx="1159447" cy="695530"/>
            <a:chOff x="0" y="0"/>
            <a:chExt cx="1159446" cy="695528"/>
          </a:xfrm>
        </p:grpSpPr>
        <p:sp>
          <p:nvSpPr>
            <p:cNvPr id="3590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591" name="Define"/>
            <p:cNvSpPr txBox="1"/>
            <p:nvPr/>
          </p:nvSpPr>
          <p:spPr>
            <a:xfrm>
              <a:off x="14924" y="36889"/>
              <a:ext cx="1121302" cy="6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rPr dirty="0"/>
                <a:t>Define</a:t>
              </a:r>
            </a:p>
          </p:txBody>
        </p:sp>
      </p:grpSp>
      <p:sp>
        <p:nvSpPr>
          <p:cNvPr id="3593" name="Shape"/>
          <p:cNvSpPr/>
          <p:nvPr/>
        </p:nvSpPr>
        <p:spPr>
          <a:xfrm rot="18120000">
            <a:off x="5822785" y="4016388"/>
            <a:ext cx="635003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64" y="13157"/>
                </a:moveTo>
                <a:lnTo>
                  <a:pt x="18436" y="21600"/>
                </a:lnTo>
                <a:lnTo>
                  <a:pt x="21600" y="12323"/>
                </a:lnTo>
                <a:lnTo>
                  <a:pt x="21099" y="0"/>
                </a:lnTo>
                <a:lnTo>
                  <a:pt x="20027" y="7106"/>
                </a:lnTo>
                <a:cubicBezTo>
                  <a:pt x="16732" y="4813"/>
                  <a:pt x="13423" y="3563"/>
                  <a:pt x="10109" y="3428"/>
                </a:cubicBezTo>
                <a:cubicBezTo>
                  <a:pt x="6735" y="3292"/>
                  <a:pt x="3358" y="4307"/>
                  <a:pt x="0" y="6413"/>
                </a:cubicBezTo>
                <a:lnTo>
                  <a:pt x="675" y="11738"/>
                </a:lnTo>
                <a:cubicBezTo>
                  <a:pt x="3871" y="10069"/>
                  <a:pt x="7047" y="9339"/>
                  <a:pt x="10215" y="9621"/>
                </a:cubicBezTo>
                <a:cubicBezTo>
                  <a:pt x="13263" y="9892"/>
                  <a:pt x="16310" y="11100"/>
                  <a:pt x="19364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94" name="Shape"/>
          <p:cNvSpPr/>
          <p:nvPr/>
        </p:nvSpPr>
        <p:spPr>
          <a:xfrm rot="3000000">
            <a:off x="9062529" y="3983350"/>
            <a:ext cx="639569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64" y="13157"/>
                </a:moveTo>
                <a:lnTo>
                  <a:pt x="18436" y="21600"/>
                </a:lnTo>
                <a:lnTo>
                  <a:pt x="21600" y="12323"/>
                </a:lnTo>
                <a:lnTo>
                  <a:pt x="21099" y="0"/>
                </a:lnTo>
                <a:lnTo>
                  <a:pt x="20027" y="7106"/>
                </a:lnTo>
                <a:cubicBezTo>
                  <a:pt x="16732" y="4813"/>
                  <a:pt x="13423" y="3563"/>
                  <a:pt x="10109" y="3428"/>
                </a:cubicBezTo>
                <a:cubicBezTo>
                  <a:pt x="6735" y="3292"/>
                  <a:pt x="3358" y="4307"/>
                  <a:pt x="0" y="6413"/>
                </a:cubicBezTo>
                <a:lnTo>
                  <a:pt x="675" y="11738"/>
                </a:lnTo>
                <a:cubicBezTo>
                  <a:pt x="3871" y="10069"/>
                  <a:pt x="7047" y="9339"/>
                  <a:pt x="10215" y="9621"/>
                </a:cubicBezTo>
                <a:cubicBezTo>
                  <a:pt x="13263" y="9892"/>
                  <a:pt x="16310" y="11100"/>
                  <a:pt x="19364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95" name="Shape"/>
          <p:cNvSpPr/>
          <p:nvPr/>
        </p:nvSpPr>
        <p:spPr>
          <a:xfrm rot="21300000">
            <a:off x="7345306" y="3226479"/>
            <a:ext cx="624838" cy="32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8" y="13406"/>
                </a:moveTo>
                <a:lnTo>
                  <a:pt x="18322" y="21600"/>
                </a:lnTo>
                <a:lnTo>
                  <a:pt x="21600" y="11189"/>
                </a:lnTo>
                <a:lnTo>
                  <a:pt x="20912" y="0"/>
                </a:lnTo>
                <a:lnTo>
                  <a:pt x="19822" y="7240"/>
                </a:lnTo>
                <a:cubicBezTo>
                  <a:pt x="16365" y="6032"/>
                  <a:pt x="13005" y="5223"/>
                  <a:pt x="9658" y="4949"/>
                </a:cubicBezTo>
                <a:cubicBezTo>
                  <a:pt x="6483" y="4689"/>
                  <a:pt x="3287" y="4908"/>
                  <a:pt x="0" y="5490"/>
                </a:cubicBezTo>
                <a:lnTo>
                  <a:pt x="174" y="11289"/>
                </a:lnTo>
                <a:cubicBezTo>
                  <a:pt x="3469" y="10828"/>
                  <a:pt x="6663" y="10724"/>
                  <a:pt x="9839" y="11103"/>
                </a:cubicBezTo>
                <a:cubicBezTo>
                  <a:pt x="12897" y="11467"/>
                  <a:pt x="15975" y="12283"/>
                  <a:pt x="19148" y="13406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96" name="Shape"/>
          <p:cNvSpPr/>
          <p:nvPr/>
        </p:nvSpPr>
        <p:spPr>
          <a:xfrm rot="5760000" flipH="1">
            <a:off x="5775670" y="4688837"/>
            <a:ext cx="1806934" cy="357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34" y="13684"/>
                </a:moveTo>
                <a:lnTo>
                  <a:pt x="20056" y="21600"/>
                </a:lnTo>
                <a:lnTo>
                  <a:pt x="21600" y="12150"/>
                </a:lnTo>
                <a:lnTo>
                  <a:pt x="20504" y="0"/>
                </a:lnTo>
                <a:lnTo>
                  <a:pt x="20432" y="7910"/>
                </a:lnTo>
                <a:cubicBezTo>
                  <a:pt x="17154" y="5089"/>
                  <a:pt x="13766" y="3510"/>
                  <a:pt x="10345" y="3233"/>
                </a:cubicBezTo>
                <a:cubicBezTo>
                  <a:pt x="6937" y="2956"/>
                  <a:pt x="3523" y="3971"/>
                  <a:pt x="181" y="6233"/>
                </a:cubicBezTo>
                <a:lnTo>
                  <a:pt x="0" y="12233"/>
                </a:lnTo>
                <a:cubicBezTo>
                  <a:pt x="3463" y="9827"/>
                  <a:pt x="6997" y="8771"/>
                  <a:pt x="10525" y="9121"/>
                </a:cubicBezTo>
                <a:cubicBezTo>
                  <a:pt x="13809" y="9448"/>
                  <a:pt x="17066" y="10991"/>
                  <a:pt x="20234" y="13684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99" name="Figure 5. The Personal Selling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The Personal Selling Process</a:t>
            </a:r>
          </a:p>
        </p:txBody>
      </p:sp>
      <p:sp>
        <p:nvSpPr>
          <p:cNvPr id="3600" name="Arrow"/>
          <p:cNvSpPr/>
          <p:nvPr/>
        </p:nvSpPr>
        <p:spPr>
          <a:xfrm rot="16200000" flipH="1">
            <a:off x="6175868" y="4177227"/>
            <a:ext cx="127448" cy="19543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01" name="Customizing"/>
          <p:cNvSpPr/>
          <p:nvPr/>
        </p:nvSpPr>
        <p:spPr>
          <a:xfrm>
            <a:off x="5081564" y="3849341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Customizing</a:t>
            </a:r>
          </a:p>
        </p:txBody>
      </p:sp>
      <p:sp>
        <p:nvSpPr>
          <p:cNvPr id="3602" name="Presenting"/>
          <p:cNvSpPr/>
          <p:nvPr/>
        </p:nvSpPr>
        <p:spPr>
          <a:xfrm>
            <a:off x="5081564" y="4387444"/>
            <a:ext cx="2316056" cy="313608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Presenting</a:t>
            </a:r>
          </a:p>
        </p:txBody>
      </p:sp>
      <p:sp>
        <p:nvSpPr>
          <p:cNvPr id="3603" name="Arrow"/>
          <p:cNvSpPr/>
          <p:nvPr/>
        </p:nvSpPr>
        <p:spPr>
          <a:xfrm rot="16200000" flipH="1">
            <a:off x="6175868" y="4715331"/>
            <a:ext cx="127448" cy="19543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04" name="Prospecting"/>
          <p:cNvSpPr/>
          <p:nvPr/>
        </p:nvSpPr>
        <p:spPr>
          <a:xfrm>
            <a:off x="5081564" y="3311237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Prospecting</a:t>
            </a:r>
          </a:p>
        </p:txBody>
      </p:sp>
      <p:sp>
        <p:nvSpPr>
          <p:cNvPr id="3605" name="Arrow"/>
          <p:cNvSpPr/>
          <p:nvPr/>
        </p:nvSpPr>
        <p:spPr>
          <a:xfrm rot="16200000" flipH="1">
            <a:off x="6175868" y="3639124"/>
            <a:ext cx="127448" cy="19543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06" name="Negotiating"/>
          <p:cNvSpPr/>
          <p:nvPr/>
        </p:nvSpPr>
        <p:spPr>
          <a:xfrm>
            <a:off x="5081564" y="4925548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Negotiating</a:t>
            </a:r>
          </a:p>
        </p:txBody>
      </p:sp>
      <p:sp>
        <p:nvSpPr>
          <p:cNvPr id="3607" name="Arrow"/>
          <p:cNvSpPr/>
          <p:nvPr/>
        </p:nvSpPr>
        <p:spPr>
          <a:xfrm rot="16200000" flipH="1">
            <a:off x="6175868" y="5253435"/>
            <a:ext cx="127448" cy="19543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08" name="Closing"/>
          <p:cNvSpPr/>
          <p:nvPr/>
        </p:nvSpPr>
        <p:spPr>
          <a:xfrm>
            <a:off x="5081564" y="5463652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Closing</a:t>
            </a:r>
          </a:p>
        </p:txBody>
      </p:sp>
      <p:sp>
        <p:nvSpPr>
          <p:cNvPr id="3609" name="Arrow"/>
          <p:cNvSpPr/>
          <p:nvPr/>
        </p:nvSpPr>
        <p:spPr>
          <a:xfrm rot="16200000" flipH="1">
            <a:off x="6175868" y="5791538"/>
            <a:ext cx="127448" cy="19543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10" name="Servicing"/>
          <p:cNvSpPr/>
          <p:nvPr/>
        </p:nvSpPr>
        <p:spPr>
          <a:xfrm>
            <a:off x="5081565" y="6001755"/>
            <a:ext cx="2316055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Servicing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13" name="Figure 6. The SPIN Model of Sel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The SPIN Model of Selling</a:t>
            </a:r>
          </a:p>
        </p:txBody>
      </p:sp>
      <p:sp>
        <p:nvSpPr>
          <p:cNvPr id="3614" name="Arrow"/>
          <p:cNvSpPr/>
          <p:nvPr/>
        </p:nvSpPr>
        <p:spPr>
          <a:xfrm rot="16200000" flipH="1">
            <a:off x="5650179" y="5103352"/>
            <a:ext cx="330201" cy="234383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15" name="Need-payoff questions"/>
          <p:cNvSpPr/>
          <p:nvPr/>
        </p:nvSpPr>
        <p:spPr>
          <a:xfrm>
            <a:off x="4586160" y="5438551"/>
            <a:ext cx="2458238" cy="307976"/>
          </a:xfrm>
          <a:prstGeom prst="roundRect">
            <a:avLst>
              <a:gd name="adj" fmla="val 4060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Need-payoff questions</a:t>
            </a:r>
          </a:p>
        </p:txBody>
      </p:sp>
      <p:sp>
        <p:nvSpPr>
          <p:cNvPr id="3616" name="SPIN  questions"/>
          <p:cNvSpPr txBox="1"/>
          <p:nvPr/>
        </p:nvSpPr>
        <p:spPr>
          <a:xfrm>
            <a:off x="3252239" y="4199183"/>
            <a:ext cx="10469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t>SPIN </a:t>
            </a:r>
            <a:br/>
            <a:r>
              <a:t>questions </a:t>
            </a:r>
          </a:p>
        </p:txBody>
      </p:sp>
      <p:sp>
        <p:nvSpPr>
          <p:cNvPr id="3617" name="Implication questions"/>
          <p:cNvSpPr/>
          <p:nvPr/>
        </p:nvSpPr>
        <p:spPr>
          <a:xfrm>
            <a:off x="4586160" y="4698370"/>
            <a:ext cx="2458238" cy="307976"/>
          </a:xfrm>
          <a:prstGeom prst="roundRect">
            <a:avLst>
              <a:gd name="adj" fmla="val 4060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Implication questions</a:t>
            </a:r>
          </a:p>
        </p:txBody>
      </p:sp>
      <p:sp>
        <p:nvSpPr>
          <p:cNvPr id="3618" name="Arrow"/>
          <p:cNvSpPr/>
          <p:nvPr/>
        </p:nvSpPr>
        <p:spPr>
          <a:xfrm rot="16200000" flipH="1">
            <a:off x="5650179" y="4360875"/>
            <a:ext cx="330201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19" name="Problem questions"/>
          <p:cNvSpPr/>
          <p:nvPr/>
        </p:nvSpPr>
        <p:spPr>
          <a:xfrm>
            <a:off x="4586160" y="3955893"/>
            <a:ext cx="2458238" cy="307976"/>
          </a:xfrm>
          <a:prstGeom prst="roundRect">
            <a:avLst>
              <a:gd name="adj" fmla="val 4060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Problem questions</a:t>
            </a:r>
          </a:p>
        </p:txBody>
      </p:sp>
      <p:sp>
        <p:nvSpPr>
          <p:cNvPr id="3620" name="Arrow"/>
          <p:cNvSpPr/>
          <p:nvPr/>
        </p:nvSpPr>
        <p:spPr>
          <a:xfrm rot="16200000" flipH="1">
            <a:off x="5650179" y="3618398"/>
            <a:ext cx="330201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21" name="Situation questions"/>
          <p:cNvSpPr/>
          <p:nvPr/>
        </p:nvSpPr>
        <p:spPr>
          <a:xfrm>
            <a:off x="4586160" y="3213415"/>
            <a:ext cx="2458238" cy="307976"/>
          </a:xfrm>
          <a:prstGeom prst="roundRect">
            <a:avLst>
              <a:gd name="adj" fmla="val 4060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Situation questions</a:t>
            </a:r>
          </a:p>
        </p:txBody>
      </p:sp>
      <p:sp>
        <p:nvSpPr>
          <p:cNvPr id="3622" name="Establish  the context"/>
          <p:cNvSpPr txBox="1"/>
          <p:nvPr/>
        </p:nvSpPr>
        <p:spPr>
          <a:xfrm>
            <a:off x="7135278" y="3119129"/>
            <a:ext cx="1806675" cy="4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t>Establish </a:t>
            </a:r>
            <a:br/>
            <a:r>
              <a:t>the context </a:t>
            </a:r>
          </a:p>
        </p:txBody>
      </p:sp>
      <p:sp>
        <p:nvSpPr>
          <p:cNvPr id="3623" name="Reveal  implied needs"/>
          <p:cNvSpPr txBox="1"/>
          <p:nvPr/>
        </p:nvSpPr>
        <p:spPr>
          <a:xfrm>
            <a:off x="7135278" y="3861607"/>
            <a:ext cx="1603673" cy="4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t>Reveal </a:t>
            </a:r>
            <a:br/>
            <a:r>
              <a:t>implied needs</a:t>
            </a:r>
          </a:p>
        </p:txBody>
      </p:sp>
      <p:sp>
        <p:nvSpPr>
          <p:cNvPr id="3624" name="Define the problem faced by the buyer"/>
          <p:cNvSpPr txBox="1"/>
          <p:nvPr/>
        </p:nvSpPr>
        <p:spPr>
          <a:xfrm>
            <a:off x="7135278" y="4503257"/>
            <a:ext cx="1806675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</a:lvl1pPr>
          </a:lstStyle>
          <a:p>
            <a:r>
              <a:t>Define the problem faced by the buyer</a:t>
            </a:r>
          </a:p>
        </p:txBody>
      </p:sp>
      <p:sp>
        <p:nvSpPr>
          <p:cNvPr id="3625" name="Underscore the importance of solving the problem"/>
          <p:cNvSpPr txBox="1"/>
          <p:nvPr/>
        </p:nvSpPr>
        <p:spPr>
          <a:xfrm>
            <a:off x="7135278" y="5245778"/>
            <a:ext cx="2072573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</a:lvl1pPr>
          </a:lstStyle>
          <a:p>
            <a:r>
              <a:t>Underscore the importance of solving the problem</a:t>
            </a:r>
          </a:p>
        </p:txBody>
      </p:sp>
      <p:sp>
        <p:nvSpPr>
          <p:cNvPr id="3626" name="Arrow"/>
          <p:cNvSpPr/>
          <p:nvPr/>
        </p:nvSpPr>
        <p:spPr>
          <a:xfrm rot="16200000" flipH="1">
            <a:off x="5650179" y="5845616"/>
            <a:ext cx="330201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27" name="Benefits of the offering"/>
          <p:cNvSpPr/>
          <p:nvPr/>
        </p:nvSpPr>
        <p:spPr>
          <a:xfrm>
            <a:off x="4586160" y="6180815"/>
            <a:ext cx="2458238" cy="307976"/>
          </a:xfrm>
          <a:prstGeom prst="roundRect">
            <a:avLst>
              <a:gd name="adj" fmla="val 40608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Benefits of the offering</a:t>
            </a:r>
          </a:p>
        </p:txBody>
      </p:sp>
      <p:sp>
        <p:nvSpPr>
          <p:cNvPr id="3628" name="Articulate the benefits of the proposed solution"/>
          <p:cNvSpPr txBox="1"/>
          <p:nvPr/>
        </p:nvSpPr>
        <p:spPr>
          <a:xfrm>
            <a:off x="7135278" y="5975341"/>
            <a:ext cx="1944894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</a:lvl1pPr>
          </a:lstStyle>
          <a:p>
            <a:r>
              <a:t>Articulate the benefits of the proposed solution</a:t>
            </a:r>
          </a:p>
        </p:txBody>
      </p:sp>
      <p:sp>
        <p:nvSpPr>
          <p:cNvPr id="3629" name="Right Brace 5"/>
          <p:cNvSpPr/>
          <p:nvPr/>
        </p:nvSpPr>
        <p:spPr>
          <a:xfrm rot="10800000">
            <a:off x="4347159" y="3214550"/>
            <a:ext cx="148121" cy="2515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97"/>
                  <a:pt x="10800" y="888"/>
                </a:cubicBezTo>
                <a:lnTo>
                  <a:pt x="10800" y="9912"/>
                </a:lnTo>
                <a:cubicBezTo>
                  <a:pt x="10800" y="10403"/>
                  <a:pt x="15635" y="10800"/>
                  <a:pt x="21600" y="10800"/>
                </a:cubicBezTo>
                <a:cubicBezTo>
                  <a:pt x="15635" y="10800"/>
                  <a:pt x="10800" y="11197"/>
                  <a:pt x="10800" y="11688"/>
                </a:cubicBezTo>
                <a:lnTo>
                  <a:pt x="10800" y="20712"/>
                </a:lnTo>
                <a:cubicBezTo>
                  <a:pt x="10800" y="21203"/>
                  <a:pt x="5965" y="21600"/>
                  <a:pt x="0" y="21600"/>
                </a:cubicBezTo>
              </a:path>
            </a:pathLst>
          </a:cu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32" name="Chapter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16</a:t>
            </a:r>
          </a:p>
        </p:txBody>
      </p:sp>
      <p:sp>
        <p:nvSpPr>
          <p:cNvPr id="3633" name="Managing Distributio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Distribution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36" name="Figure 1. Distribution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Distribution as a Value-Creation Process </a:t>
            </a:r>
          </a:p>
        </p:txBody>
      </p:sp>
      <p:grpSp>
        <p:nvGrpSpPr>
          <p:cNvPr id="3645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3637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638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39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3640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41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3642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43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44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sp>
        <p:nvSpPr>
          <p:cNvPr id="3646" name="Rounded Rectangle"/>
          <p:cNvSpPr/>
          <p:nvPr/>
        </p:nvSpPr>
        <p:spPr>
          <a:xfrm>
            <a:off x="4805657" y="5417462"/>
            <a:ext cx="3552769" cy="1185445"/>
          </a:xfrm>
          <a:prstGeom prst="roundRect">
            <a:avLst>
              <a:gd name="adj" fmla="val 12530"/>
            </a:avLst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b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647" name="Product"/>
          <p:cNvSpPr/>
          <p:nvPr/>
        </p:nvSpPr>
        <p:spPr>
          <a:xfrm>
            <a:off x="4860395" y="5581934"/>
            <a:ext cx="1117284" cy="290830"/>
          </a:xfrm>
          <a:prstGeom prst="roundRect">
            <a:avLst>
              <a:gd name="adj" fmla="val 5000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3648" name="Service"/>
          <p:cNvSpPr/>
          <p:nvPr/>
        </p:nvSpPr>
        <p:spPr>
          <a:xfrm>
            <a:off x="6011474" y="5588274"/>
            <a:ext cx="1117284" cy="290830"/>
          </a:xfrm>
          <a:prstGeom prst="roundRect">
            <a:avLst>
              <a:gd name="adj" fmla="val 5000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Service</a:t>
            </a:r>
          </a:p>
        </p:txBody>
      </p:sp>
      <p:sp>
        <p:nvSpPr>
          <p:cNvPr id="3649" name="Brand"/>
          <p:cNvSpPr/>
          <p:nvPr/>
        </p:nvSpPr>
        <p:spPr>
          <a:xfrm>
            <a:off x="7156939" y="5580606"/>
            <a:ext cx="1142704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Brand</a:t>
            </a:r>
          </a:p>
        </p:txBody>
      </p:sp>
      <p:sp>
        <p:nvSpPr>
          <p:cNvPr id="3650" name="Communication"/>
          <p:cNvSpPr/>
          <p:nvPr/>
        </p:nvSpPr>
        <p:spPr>
          <a:xfrm>
            <a:off x="4860395" y="6250773"/>
            <a:ext cx="18415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3651" name="Distribution"/>
          <p:cNvSpPr/>
          <p:nvPr/>
        </p:nvSpPr>
        <p:spPr>
          <a:xfrm>
            <a:off x="6737542" y="6250773"/>
            <a:ext cx="1562101" cy="2908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Distribution</a:t>
            </a:r>
          </a:p>
        </p:txBody>
      </p:sp>
      <p:sp>
        <p:nvSpPr>
          <p:cNvPr id="3652" name="Price"/>
          <p:cNvSpPr/>
          <p:nvPr/>
        </p:nvSpPr>
        <p:spPr>
          <a:xfrm>
            <a:off x="4860395" y="5913764"/>
            <a:ext cx="18415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Price</a:t>
            </a:r>
          </a:p>
        </p:txBody>
      </p:sp>
      <p:sp>
        <p:nvSpPr>
          <p:cNvPr id="3653" name="Incentives"/>
          <p:cNvSpPr/>
          <p:nvPr/>
        </p:nvSpPr>
        <p:spPr>
          <a:xfrm>
            <a:off x="6737542" y="5913764"/>
            <a:ext cx="15621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Incentives</a:t>
            </a:r>
          </a:p>
        </p:txBody>
      </p:sp>
      <p:sp>
        <p:nvSpPr>
          <p:cNvPr id="3654" name="Market Offering"/>
          <p:cNvSpPr/>
          <p:nvPr/>
        </p:nvSpPr>
        <p:spPr>
          <a:xfrm>
            <a:off x="5694674" y="5279781"/>
            <a:ext cx="1737842" cy="2906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buFont typeface="Century Gothic"/>
              <a:defRPr b="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Market Offering</a:t>
            </a:r>
          </a:p>
        </p:txBody>
      </p:sp>
      <p:sp>
        <p:nvSpPr>
          <p:cNvPr id="3655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58" name="Figure 2. Distribution Channel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Distribution Channel Structure</a:t>
            </a:r>
          </a:p>
        </p:txBody>
      </p:sp>
      <p:grpSp>
        <p:nvGrpSpPr>
          <p:cNvPr id="3678" name="Group"/>
          <p:cNvGrpSpPr/>
          <p:nvPr/>
        </p:nvGrpSpPr>
        <p:grpSpPr>
          <a:xfrm>
            <a:off x="4284701" y="3703163"/>
            <a:ext cx="4435398" cy="2973946"/>
            <a:chOff x="0" y="0"/>
            <a:chExt cx="4435397" cy="2973944"/>
          </a:xfrm>
        </p:grpSpPr>
        <p:sp>
          <p:nvSpPr>
            <p:cNvPr id="3659" name="Wholesaler"/>
            <p:cNvSpPr/>
            <p:nvPr/>
          </p:nvSpPr>
          <p:spPr>
            <a:xfrm>
              <a:off x="3057324" y="579304"/>
              <a:ext cx="1333709" cy="306099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Wholesaler</a:t>
              </a:r>
            </a:p>
          </p:txBody>
        </p:sp>
        <p:sp>
          <p:nvSpPr>
            <p:cNvPr id="3660" name="Retailer"/>
            <p:cNvSpPr/>
            <p:nvPr/>
          </p:nvSpPr>
          <p:spPr>
            <a:xfrm>
              <a:off x="3057324" y="1158609"/>
              <a:ext cx="1333709" cy="306099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Retailer</a:t>
              </a:r>
            </a:p>
          </p:txBody>
        </p:sp>
        <p:sp>
          <p:nvSpPr>
            <p:cNvPr id="3661" name="Customers"/>
            <p:cNvSpPr/>
            <p:nvPr/>
          </p:nvSpPr>
          <p:spPr>
            <a:xfrm>
              <a:off x="3057324" y="1737913"/>
              <a:ext cx="1333709" cy="306100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Customers</a:t>
              </a:r>
            </a:p>
          </p:txBody>
        </p:sp>
        <p:sp>
          <p:nvSpPr>
            <p:cNvPr id="3662" name="Arrow"/>
            <p:cNvSpPr/>
            <p:nvPr/>
          </p:nvSpPr>
          <p:spPr>
            <a:xfrm rot="16200000" flipH="1">
              <a:off x="3634375" y="904297"/>
              <a:ext cx="179606" cy="234382"/>
            </a:xfrm>
            <a:prstGeom prst="rightArrow">
              <a:avLst>
                <a:gd name="adj1" fmla="val 32944"/>
                <a:gd name="adj2" fmla="val 4529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3" name="Arrow"/>
            <p:cNvSpPr/>
            <p:nvPr/>
          </p:nvSpPr>
          <p:spPr>
            <a:xfrm rot="16200000" flipH="1">
              <a:off x="3634375" y="1483602"/>
              <a:ext cx="179606" cy="234382"/>
            </a:xfrm>
            <a:prstGeom prst="rightArrow">
              <a:avLst>
                <a:gd name="adj1" fmla="val 32944"/>
                <a:gd name="adj2" fmla="val 4529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4" name="Retailer"/>
            <p:cNvSpPr/>
            <p:nvPr/>
          </p:nvSpPr>
          <p:spPr>
            <a:xfrm>
              <a:off x="1584975" y="1158609"/>
              <a:ext cx="1333710" cy="306099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Retailer</a:t>
              </a:r>
            </a:p>
          </p:txBody>
        </p:sp>
        <p:sp>
          <p:nvSpPr>
            <p:cNvPr id="3665" name="Customers"/>
            <p:cNvSpPr/>
            <p:nvPr/>
          </p:nvSpPr>
          <p:spPr>
            <a:xfrm>
              <a:off x="1584975" y="1737913"/>
              <a:ext cx="1333710" cy="306100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Customers</a:t>
              </a:r>
            </a:p>
          </p:txBody>
        </p:sp>
        <p:sp>
          <p:nvSpPr>
            <p:cNvPr id="3666" name="Arrow"/>
            <p:cNvSpPr/>
            <p:nvPr/>
          </p:nvSpPr>
          <p:spPr>
            <a:xfrm rot="16200000" flipH="1">
              <a:off x="1873236" y="615507"/>
              <a:ext cx="757187" cy="234382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7" name="Arrow"/>
            <p:cNvSpPr/>
            <p:nvPr/>
          </p:nvSpPr>
          <p:spPr>
            <a:xfrm rot="16200000" flipH="1">
              <a:off x="2162026" y="1483602"/>
              <a:ext cx="179607" cy="234382"/>
            </a:xfrm>
            <a:prstGeom prst="rightArrow">
              <a:avLst>
                <a:gd name="adj1" fmla="val 32944"/>
                <a:gd name="adj2" fmla="val 4529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8" name="Customers"/>
            <p:cNvSpPr/>
            <p:nvPr/>
          </p:nvSpPr>
          <p:spPr>
            <a:xfrm>
              <a:off x="125327" y="1737913"/>
              <a:ext cx="1333709" cy="306100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Customers</a:t>
              </a:r>
            </a:p>
          </p:txBody>
        </p:sp>
        <p:sp>
          <p:nvSpPr>
            <p:cNvPr id="3669" name="Arrow"/>
            <p:cNvSpPr/>
            <p:nvPr/>
          </p:nvSpPr>
          <p:spPr>
            <a:xfrm rot="16200000" flipH="1">
              <a:off x="124373" y="905597"/>
              <a:ext cx="1335615" cy="234383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0" name="Arrow"/>
            <p:cNvSpPr/>
            <p:nvPr/>
          </p:nvSpPr>
          <p:spPr>
            <a:xfrm rot="16200000" flipH="1">
              <a:off x="3635930" y="324992"/>
              <a:ext cx="179606" cy="234383"/>
            </a:xfrm>
            <a:prstGeom prst="rightArrow">
              <a:avLst>
                <a:gd name="adj1" fmla="val 32944"/>
                <a:gd name="adj2" fmla="val 4529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1" name="Company"/>
            <p:cNvSpPr/>
            <p:nvPr/>
          </p:nvSpPr>
          <p:spPr>
            <a:xfrm>
              <a:off x="119679" y="0"/>
              <a:ext cx="4264302" cy="306099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Company</a:t>
              </a:r>
            </a:p>
          </p:txBody>
        </p:sp>
        <p:sp>
          <p:nvSpPr>
            <p:cNvPr id="3672" name="Direct channel"/>
            <p:cNvSpPr txBox="1"/>
            <p:nvPr/>
          </p:nvSpPr>
          <p:spPr>
            <a:xfrm>
              <a:off x="0" y="2134080"/>
              <a:ext cx="1603673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t>Direct channel</a:t>
              </a:r>
            </a:p>
          </p:txBody>
        </p:sp>
        <p:sp>
          <p:nvSpPr>
            <p:cNvPr id="3673" name="Indirect channels"/>
            <p:cNvSpPr txBox="1"/>
            <p:nvPr/>
          </p:nvSpPr>
          <p:spPr>
            <a:xfrm>
              <a:off x="2138771" y="2134080"/>
              <a:ext cx="180667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Indirect channels</a:t>
              </a:r>
            </a:p>
          </p:txBody>
        </p:sp>
        <p:sp>
          <p:nvSpPr>
            <p:cNvPr id="3674" name="Hybrid channel"/>
            <p:cNvSpPr txBox="1"/>
            <p:nvPr/>
          </p:nvSpPr>
          <p:spPr>
            <a:xfrm>
              <a:off x="1508352" y="2618344"/>
              <a:ext cx="1612702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Hybrid channel</a:t>
              </a:r>
            </a:p>
          </p:txBody>
        </p:sp>
        <p:sp>
          <p:nvSpPr>
            <p:cNvPr id="3675" name="Right Brace 4"/>
            <p:cNvSpPr/>
            <p:nvPr/>
          </p:nvSpPr>
          <p:spPr>
            <a:xfrm rot="5400000">
              <a:off x="2160727" y="402204"/>
              <a:ext cx="197671" cy="435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206"/>
                    <a:pt x="10800" y="461"/>
                  </a:cubicBezTo>
                  <a:lnTo>
                    <a:pt x="10800" y="10339"/>
                  </a:lnTo>
                  <a:cubicBezTo>
                    <a:pt x="10800" y="10594"/>
                    <a:pt x="15635" y="10800"/>
                    <a:pt x="21600" y="10800"/>
                  </a:cubicBezTo>
                  <a:cubicBezTo>
                    <a:pt x="15635" y="10800"/>
                    <a:pt x="10800" y="11006"/>
                    <a:pt x="10800" y="11261"/>
                  </a:cubicBezTo>
                  <a:lnTo>
                    <a:pt x="10800" y="21139"/>
                  </a:lnTo>
                  <a:cubicBezTo>
                    <a:pt x="10800" y="21394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6" name="Right Brace 5"/>
            <p:cNvSpPr/>
            <p:nvPr/>
          </p:nvSpPr>
          <p:spPr>
            <a:xfrm rot="5400000">
              <a:off x="2904548" y="727534"/>
              <a:ext cx="148121" cy="283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397"/>
                    <a:pt x="10800" y="888"/>
                  </a:cubicBezTo>
                  <a:lnTo>
                    <a:pt x="10800" y="9912"/>
                  </a:lnTo>
                  <a:cubicBezTo>
                    <a:pt x="10800" y="10403"/>
                    <a:pt x="15635" y="10800"/>
                    <a:pt x="21600" y="10800"/>
                  </a:cubicBezTo>
                  <a:cubicBezTo>
                    <a:pt x="15635" y="10800"/>
                    <a:pt x="10800" y="11197"/>
                    <a:pt x="10800" y="11688"/>
                  </a:cubicBezTo>
                  <a:lnTo>
                    <a:pt x="10800" y="20712"/>
                  </a:lnTo>
                  <a:cubicBezTo>
                    <a:pt x="10800" y="21203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7" name="Right Brace 6"/>
            <p:cNvSpPr/>
            <p:nvPr/>
          </p:nvSpPr>
          <p:spPr>
            <a:xfrm rot="5400000">
              <a:off x="716798" y="1462235"/>
              <a:ext cx="129605" cy="134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654"/>
                    <a:pt x="10800" y="1460"/>
                  </a:cubicBezTo>
                  <a:lnTo>
                    <a:pt x="10800" y="9340"/>
                  </a:lnTo>
                  <a:cubicBezTo>
                    <a:pt x="10800" y="10146"/>
                    <a:pt x="15635" y="10800"/>
                    <a:pt x="21600" y="10800"/>
                  </a:cubicBezTo>
                  <a:cubicBezTo>
                    <a:pt x="15635" y="10800"/>
                    <a:pt x="10800" y="11454"/>
                    <a:pt x="10800" y="12260"/>
                  </a:cubicBezTo>
                  <a:lnTo>
                    <a:pt x="10800" y="20140"/>
                  </a:lnTo>
                  <a:cubicBezTo>
                    <a:pt x="10800" y="20946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"/>
          <p:cNvGrpSpPr/>
          <p:nvPr/>
        </p:nvGrpSpPr>
        <p:grpSpPr>
          <a:xfrm>
            <a:off x="1077384" y="1739898"/>
            <a:ext cx="10850032" cy="6553202"/>
            <a:chOff x="-215901" y="-139701"/>
            <a:chExt cx="10850031" cy="6553201"/>
          </a:xfrm>
        </p:grpSpPr>
        <p:grpSp>
          <p:nvGrpSpPr>
            <p:cNvPr id="90" name="Text"/>
            <p:cNvGrpSpPr/>
            <p:nvPr/>
          </p:nvGrpSpPr>
          <p:grpSpPr>
            <a:xfrm>
              <a:off x="-215901" y="-139701"/>
              <a:ext cx="10850031" cy="6553201"/>
              <a:chOff x="0" y="0"/>
              <a:chExt cx="10850029" cy="6553200"/>
            </a:xfrm>
          </p:grpSpPr>
          <p:sp>
            <p:nvSpPr>
              <p:cNvPr id="89" name="Text"/>
              <p:cNvSpPr txBox="1"/>
              <p:nvPr/>
            </p:nvSpPr>
            <p:spPr>
              <a:xfrm>
                <a:off x="215900" y="139700"/>
                <a:ext cx="10418230" cy="5994400"/>
              </a:xfrm>
              <a:prstGeom prst="rect">
                <a:avLst/>
              </a:prstGeom>
              <a:solidFill>
                <a:srgbClr val="FFD37D">
                  <a:alpha val="20000"/>
                </a:srgb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</p:txBody>
          </p:sp>
          <p:pic>
            <p:nvPicPr>
              <p:cNvPr id="88" name="Text" descr="Tex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10850031" cy="6553201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Strategic Marketing Management | Theory and Practice…"/>
            <p:cNvSpPr txBox="1"/>
            <p:nvPr/>
          </p:nvSpPr>
          <p:spPr>
            <a:xfrm>
              <a:off x="385629" y="1327430"/>
              <a:ext cx="9646971" cy="3618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Strategic Marketing Management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Theory and Practice 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ISBN: 978-1-936572-58-8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January 2019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Copyright © 2019 by Alexander </a:t>
              </a:r>
              <a:r>
                <a:rPr dirty="0" err="1"/>
                <a:t>Chernev</a:t>
              </a:r>
              <a:endParaRPr dirty="0"/>
            </a:p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Author website: </a:t>
              </a:r>
              <a:r>
                <a:rPr dirty="0" err="1"/>
                <a:t>Chernev.com</a:t>
              </a:r>
              <a:endParaRPr dirty="0"/>
            </a:p>
            <a:p>
              <a:pPr algn="just" defTabSz="457200">
                <a:spcBef>
                  <a:spcPts val="900"/>
                </a:spcBef>
              </a:pPr>
              <a:r>
                <a:rPr dirty="0"/>
                <a:t>Supplemental materials: </a:t>
              </a:r>
              <a:r>
                <a:rPr dirty="0" err="1"/>
                <a:t>MarketingToolbox.com</a:t>
              </a: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Published by Cerebellum Press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Chicago, IL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USA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81" name="Chapter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17</a:t>
            </a:r>
          </a:p>
        </p:txBody>
      </p:sp>
      <p:sp>
        <p:nvSpPr>
          <p:cNvPr id="3682" name="Retail Managemen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Retail Management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85" name="Figure 1. Key Trends in Retail Management"/>
          <p:cNvSpPr txBox="1">
            <a:spLocks noGrp="1"/>
          </p:cNvSpPr>
          <p:nvPr>
            <p:ph type="title"/>
          </p:nvPr>
        </p:nvSpPr>
        <p:spPr>
          <a:xfrm>
            <a:off x="249590" y="-1"/>
            <a:ext cx="12476944" cy="1054727"/>
          </a:xfrm>
          <a:prstGeom prst="rect">
            <a:avLst/>
          </a:prstGeom>
        </p:spPr>
        <p:txBody>
          <a:bodyPr/>
          <a:lstStyle/>
          <a:p>
            <a:r>
              <a:t>Figure 1. Key Trends in Retail Management</a:t>
            </a:r>
          </a:p>
        </p:txBody>
      </p:sp>
      <p:grpSp>
        <p:nvGrpSpPr>
          <p:cNvPr id="3701" name="Group"/>
          <p:cNvGrpSpPr/>
          <p:nvPr/>
        </p:nvGrpSpPr>
        <p:grpSpPr>
          <a:xfrm>
            <a:off x="3625043" y="3745253"/>
            <a:ext cx="5722213" cy="2263094"/>
            <a:chOff x="0" y="0"/>
            <a:chExt cx="5722211" cy="2263093"/>
          </a:xfrm>
        </p:grpSpPr>
        <p:sp>
          <p:nvSpPr>
            <p:cNvPr id="3686" name="Line"/>
            <p:cNvSpPr/>
            <p:nvPr/>
          </p:nvSpPr>
          <p:spPr>
            <a:xfrm rot="5417999" flipH="1">
              <a:off x="3341162" y="948322"/>
              <a:ext cx="2260601" cy="36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extrusionOk="0">
                  <a:moveTo>
                    <a:pt x="0" y="21316"/>
                  </a:moveTo>
                  <a:cubicBezTo>
                    <a:pt x="3087" y="7279"/>
                    <a:pt x="7000" y="-282"/>
                    <a:pt x="11027" y="8"/>
                  </a:cubicBezTo>
                  <a:cubicBezTo>
                    <a:pt x="14899" y="287"/>
                    <a:pt x="18634" y="7814"/>
                    <a:pt x="21600" y="21318"/>
                  </a:cubicBezTo>
                </a:path>
              </a:pathLst>
            </a:custGeom>
            <a:solidFill>
              <a:srgbClr val="FFFFFF"/>
            </a:solidFill>
            <a:ln w="15875" cap="flat">
              <a:solidFill>
                <a:srgbClr val="253A6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87" name="Line"/>
            <p:cNvSpPr/>
            <p:nvPr/>
          </p:nvSpPr>
          <p:spPr>
            <a:xfrm rot="16200000">
              <a:off x="217909" y="950302"/>
              <a:ext cx="2260601" cy="36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extrusionOk="0">
                  <a:moveTo>
                    <a:pt x="0" y="21316"/>
                  </a:moveTo>
                  <a:cubicBezTo>
                    <a:pt x="3087" y="7279"/>
                    <a:pt x="7000" y="-282"/>
                    <a:pt x="11027" y="8"/>
                  </a:cubicBezTo>
                  <a:cubicBezTo>
                    <a:pt x="14899" y="287"/>
                    <a:pt x="18634" y="7814"/>
                    <a:pt x="21600" y="21318"/>
                  </a:cubicBezTo>
                </a:path>
              </a:pathLst>
            </a:custGeom>
            <a:noFill/>
            <a:ln w="15875" cap="flat">
              <a:solidFill>
                <a:srgbClr val="253A6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88" name="Consolidation"/>
            <p:cNvSpPr/>
            <p:nvPr/>
          </p:nvSpPr>
          <p:spPr>
            <a:xfrm>
              <a:off x="508000" y="124638"/>
              <a:ext cx="1981200" cy="306099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Consolidation</a:t>
              </a:r>
            </a:p>
          </p:txBody>
        </p:sp>
        <p:sp>
          <p:nvSpPr>
            <p:cNvPr id="3689" name="Retailer power"/>
            <p:cNvSpPr/>
            <p:nvPr/>
          </p:nvSpPr>
          <p:spPr>
            <a:xfrm>
              <a:off x="254000" y="555704"/>
              <a:ext cx="1981200" cy="306099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Retailer power</a:t>
              </a:r>
            </a:p>
          </p:txBody>
        </p:sp>
        <p:sp>
          <p:nvSpPr>
            <p:cNvPr id="3690" name="Private labels"/>
            <p:cNvSpPr/>
            <p:nvPr/>
          </p:nvSpPr>
          <p:spPr>
            <a:xfrm>
              <a:off x="0" y="986769"/>
              <a:ext cx="1981200" cy="306100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Private labels</a:t>
              </a:r>
            </a:p>
          </p:txBody>
        </p:sp>
        <p:sp>
          <p:nvSpPr>
            <p:cNvPr id="3691" name="Omnichannel"/>
            <p:cNvSpPr/>
            <p:nvPr/>
          </p:nvSpPr>
          <p:spPr>
            <a:xfrm>
              <a:off x="254000" y="1417835"/>
              <a:ext cx="1981200" cy="306099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Omnichannel</a:t>
              </a:r>
            </a:p>
          </p:txBody>
        </p:sp>
        <p:sp>
          <p:nvSpPr>
            <p:cNvPr id="3692" name="New retail formats"/>
            <p:cNvSpPr/>
            <p:nvPr/>
          </p:nvSpPr>
          <p:spPr>
            <a:xfrm>
              <a:off x="508000" y="1848900"/>
              <a:ext cx="1981200" cy="306100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New retail formats</a:t>
              </a:r>
            </a:p>
          </p:txBody>
        </p:sp>
        <p:sp>
          <p:nvSpPr>
            <p:cNvPr id="3693" name="Speed"/>
            <p:cNvSpPr/>
            <p:nvPr/>
          </p:nvSpPr>
          <p:spPr>
            <a:xfrm>
              <a:off x="3233010" y="99240"/>
              <a:ext cx="1981201" cy="306100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Speed</a:t>
              </a:r>
            </a:p>
          </p:txBody>
        </p:sp>
        <p:sp>
          <p:nvSpPr>
            <p:cNvPr id="3694" name="Convenience"/>
            <p:cNvSpPr/>
            <p:nvPr/>
          </p:nvSpPr>
          <p:spPr>
            <a:xfrm>
              <a:off x="3487011" y="530306"/>
              <a:ext cx="1981201" cy="306099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Convenience</a:t>
              </a:r>
            </a:p>
          </p:txBody>
        </p:sp>
        <p:sp>
          <p:nvSpPr>
            <p:cNvPr id="3695" name="Mobile shopping"/>
            <p:cNvSpPr/>
            <p:nvPr/>
          </p:nvSpPr>
          <p:spPr>
            <a:xfrm>
              <a:off x="3741011" y="961371"/>
              <a:ext cx="1981201" cy="306100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Mobile shopping</a:t>
              </a:r>
            </a:p>
          </p:txBody>
        </p:sp>
        <p:sp>
          <p:nvSpPr>
            <p:cNvPr id="3696" name="Customer insight"/>
            <p:cNvSpPr/>
            <p:nvPr/>
          </p:nvSpPr>
          <p:spPr>
            <a:xfrm>
              <a:off x="3487011" y="1392437"/>
              <a:ext cx="1981201" cy="306100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Customer insight</a:t>
              </a:r>
            </a:p>
          </p:txBody>
        </p:sp>
        <p:sp>
          <p:nvSpPr>
            <p:cNvPr id="3697" name="Improved logistics"/>
            <p:cNvSpPr/>
            <p:nvPr/>
          </p:nvSpPr>
          <p:spPr>
            <a:xfrm>
              <a:off x="3233010" y="1823502"/>
              <a:ext cx="1981201" cy="306100"/>
            </a:xfrm>
            <a:prstGeom prst="roundRect">
              <a:avLst>
                <a:gd name="adj" fmla="val 4085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Improved logistics</a:t>
              </a:r>
            </a:p>
          </p:txBody>
        </p:sp>
        <p:grpSp>
          <p:nvGrpSpPr>
            <p:cNvPr id="3700" name="Group"/>
            <p:cNvGrpSpPr/>
            <p:nvPr/>
          </p:nvGrpSpPr>
          <p:grpSpPr>
            <a:xfrm>
              <a:off x="2297993" y="735006"/>
              <a:ext cx="1170446" cy="758826"/>
              <a:chOff x="0" y="0"/>
              <a:chExt cx="1170445" cy="758825"/>
            </a:xfrm>
          </p:grpSpPr>
          <p:sp>
            <p:nvSpPr>
              <p:cNvPr id="3698" name="Shape"/>
              <p:cNvSpPr/>
              <p:nvPr/>
            </p:nvSpPr>
            <p:spPr>
              <a:xfrm>
                <a:off x="0" y="0"/>
                <a:ext cx="1170446" cy="758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4"/>
                      <a:pt x="4839" y="0"/>
                      <a:pt x="10812" y="0"/>
                    </a:cubicBezTo>
                    <a:cubicBezTo>
                      <a:pt x="16761" y="0"/>
                      <a:pt x="21600" y="4834"/>
                      <a:pt x="21600" y="10800"/>
                    </a:cubicBezTo>
                    <a:lnTo>
                      <a:pt x="21600" y="10800"/>
                    </a:lnTo>
                    <a:cubicBezTo>
                      <a:pt x="21600" y="16766"/>
                      <a:pt x="16761" y="21600"/>
                      <a:pt x="10812" y="21600"/>
                    </a:cubicBezTo>
                    <a:cubicBezTo>
                      <a:pt x="4839" y="21600"/>
                      <a:pt x="0" y="16766"/>
                      <a:pt x="0" y="10800"/>
                    </a:cubicBezTo>
                  </a:path>
                </a:pathLst>
              </a:cu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699" name="Retailing"/>
              <p:cNvSpPr txBox="1"/>
              <p:nvPr/>
            </p:nvSpPr>
            <p:spPr>
              <a:xfrm>
                <a:off x="67720" y="236830"/>
                <a:ext cx="1045988" cy="3036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Retailing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04" name="Figure 2. Retailing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Retailing as a Value-Creation Process </a:t>
            </a:r>
          </a:p>
        </p:txBody>
      </p:sp>
      <p:grpSp>
        <p:nvGrpSpPr>
          <p:cNvPr id="3713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3705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706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07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3708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09" name="Retailer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t>Retailer </a:t>
              </a:r>
              <a:br/>
              <a:r>
                <a:t>value</a:t>
              </a:r>
            </a:p>
          </p:txBody>
        </p:sp>
        <p:sp>
          <p:nvSpPr>
            <p:cNvPr id="3710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11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12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sp>
        <p:nvSpPr>
          <p:cNvPr id="3714" name="Rounded Rectangle"/>
          <p:cNvSpPr/>
          <p:nvPr/>
        </p:nvSpPr>
        <p:spPr>
          <a:xfrm>
            <a:off x="4805657" y="5417462"/>
            <a:ext cx="3552769" cy="1185445"/>
          </a:xfrm>
          <a:prstGeom prst="roundRect">
            <a:avLst>
              <a:gd name="adj" fmla="val 12530"/>
            </a:avLst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b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15" name="Product"/>
          <p:cNvSpPr/>
          <p:nvPr/>
        </p:nvSpPr>
        <p:spPr>
          <a:xfrm>
            <a:off x="4860395" y="5581934"/>
            <a:ext cx="1117284" cy="290830"/>
          </a:xfrm>
          <a:prstGeom prst="roundRect">
            <a:avLst>
              <a:gd name="adj" fmla="val 5000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3716" name="Service"/>
          <p:cNvSpPr/>
          <p:nvPr/>
        </p:nvSpPr>
        <p:spPr>
          <a:xfrm>
            <a:off x="6011474" y="5588274"/>
            <a:ext cx="1117284" cy="290830"/>
          </a:xfrm>
          <a:prstGeom prst="roundRect">
            <a:avLst>
              <a:gd name="adj" fmla="val 5000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Service</a:t>
            </a:r>
          </a:p>
        </p:txBody>
      </p:sp>
      <p:sp>
        <p:nvSpPr>
          <p:cNvPr id="3717" name="Brand"/>
          <p:cNvSpPr/>
          <p:nvPr/>
        </p:nvSpPr>
        <p:spPr>
          <a:xfrm>
            <a:off x="7156939" y="5580606"/>
            <a:ext cx="1142704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Brand</a:t>
            </a:r>
          </a:p>
        </p:txBody>
      </p:sp>
      <p:sp>
        <p:nvSpPr>
          <p:cNvPr id="3718" name="Communication"/>
          <p:cNvSpPr/>
          <p:nvPr/>
        </p:nvSpPr>
        <p:spPr>
          <a:xfrm>
            <a:off x="4860395" y="6250773"/>
            <a:ext cx="18415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3719" name="Distribution"/>
          <p:cNvSpPr/>
          <p:nvPr/>
        </p:nvSpPr>
        <p:spPr>
          <a:xfrm>
            <a:off x="6737542" y="6250773"/>
            <a:ext cx="1562101" cy="290830"/>
          </a:xfrm>
          <a:prstGeom prst="roundRect">
            <a:avLst>
              <a:gd name="adj" fmla="val 5000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Distribution</a:t>
            </a:r>
          </a:p>
        </p:txBody>
      </p:sp>
      <p:sp>
        <p:nvSpPr>
          <p:cNvPr id="3720" name="Price"/>
          <p:cNvSpPr/>
          <p:nvPr/>
        </p:nvSpPr>
        <p:spPr>
          <a:xfrm>
            <a:off x="4860395" y="5913764"/>
            <a:ext cx="18415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Price</a:t>
            </a:r>
          </a:p>
        </p:txBody>
      </p:sp>
      <p:sp>
        <p:nvSpPr>
          <p:cNvPr id="3721" name="Incentives"/>
          <p:cNvSpPr/>
          <p:nvPr/>
        </p:nvSpPr>
        <p:spPr>
          <a:xfrm>
            <a:off x="6737542" y="5913764"/>
            <a:ext cx="15621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Incentives</a:t>
            </a:r>
          </a:p>
        </p:txBody>
      </p:sp>
      <p:sp>
        <p:nvSpPr>
          <p:cNvPr id="3722" name="Market Offering"/>
          <p:cNvSpPr/>
          <p:nvPr/>
        </p:nvSpPr>
        <p:spPr>
          <a:xfrm>
            <a:off x="5694674" y="5279781"/>
            <a:ext cx="1737842" cy="2906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buFont typeface="Century Gothic"/>
              <a:defRPr b="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Market Offering</a:t>
            </a:r>
          </a:p>
        </p:txBody>
      </p:sp>
      <p:sp>
        <p:nvSpPr>
          <p:cNvPr id="3723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3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26" name="Figure 3. Price Image Drivers and Market Outcomes"/>
          <p:cNvSpPr txBox="1">
            <a:spLocks noGrp="1"/>
          </p:cNvSpPr>
          <p:nvPr>
            <p:ph type="title"/>
          </p:nvPr>
        </p:nvSpPr>
        <p:spPr>
          <a:xfrm>
            <a:off x="249590" y="-1"/>
            <a:ext cx="12476944" cy="1054727"/>
          </a:xfrm>
          <a:prstGeom prst="rect">
            <a:avLst/>
          </a:prstGeom>
        </p:spPr>
        <p:txBody>
          <a:bodyPr/>
          <a:lstStyle/>
          <a:p>
            <a:r>
              <a:t>Figure 3. Price Image Drivers and Market Outcomes</a:t>
            </a:r>
          </a:p>
        </p:txBody>
      </p:sp>
      <p:grpSp>
        <p:nvGrpSpPr>
          <p:cNvPr id="3754" name="Group"/>
          <p:cNvGrpSpPr/>
          <p:nvPr/>
        </p:nvGrpSpPr>
        <p:grpSpPr>
          <a:xfrm>
            <a:off x="3393644" y="3576265"/>
            <a:ext cx="6217512" cy="3823910"/>
            <a:chOff x="0" y="0"/>
            <a:chExt cx="6217511" cy="3823909"/>
          </a:xfrm>
        </p:grpSpPr>
        <p:grpSp>
          <p:nvGrpSpPr>
            <p:cNvPr id="3729" name="Group"/>
            <p:cNvGrpSpPr/>
            <p:nvPr/>
          </p:nvGrpSpPr>
          <p:grpSpPr>
            <a:xfrm>
              <a:off x="4609711" y="17044"/>
              <a:ext cx="583035" cy="3300030"/>
              <a:chOff x="0" y="0"/>
              <a:chExt cx="583033" cy="3300029"/>
            </a:xfrm>
          </p:grpSpPr>
          <p:sp>
            <p:nvSpPr>
              <p:cNvPr id="3727" name="Line"/>
              <p:cNvSpPr/>
              <p:nvPr/>
            </p:nvSpPr>
            <p:spPr>
              <a:xfrm rot="5400000" flipH="1">
                <a:off x="-1365161" y="1365160"/>
                <a:ext cx="3300030" cy="569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18" extrusionOk="0">
                    <a:moveTo>
                      <a:pt x="0" y="21316"/>
                    </a:moveTo>
                    <a:cubicBezTo>
                      <a:pt x="3087" y="7279"/>
                      <a:pt x="7000" y="-282"/>
                      <a:pt x="11027" y="8"/>
                    </a:cubicBezTo>
                    <a:cubicBezTo>
                      <a:pt x="14899" y="287"/>
                      <a:pt x="18634" y="7814"/>
                      <a:pt x="21600" y="21318"/>
                    </a:cubicBezTo>
                  </a:path>
                </a:pathLst>
              </a:custGeom>
              <a:noFill/>
              <a:ln w="15875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728" name="Line"/>
              <p:cNvSpPr/>
              <p:nvPr/>
            </p:nvSpPr>
            <p:spPr>
              <a:xfrm rot="5417999" flipH="1">
                <a:off x="-496723" y="1579310"/>
                <a:ext cx="1964855" cy="184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3" extrusionOk="0">
                    <a:moveTo>
                      <a:pt x="0" y="21333"/>
                    </a:moveTo>
                    <a:cubicBezTo>
                      <a:pt x="3088" y="7300"/>
                      <a:pt x="7001" y="-267"/>
                      <a:pt x="11028" y="7"/>
                    </a:cubicBezTo>
                    <a:cubicBezTo>
                      <a:pt x="14899" y="271"/>
                      <a:pt x="18634" y="7776"/>
                      <a:pt x="21600" y="21252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3730" name="Line"/>
            <p:cNvSpPr/>
            <p:nvPr/>
          </p:nvSpPr>
          <p:spPr>
            <a:xfrm rot="16200000">
              <a:off x="-281608" y="1358426"/>
              <a:ext cx="3298640" cy="58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extrusionOk="0">
                  <a:moveTo>
                    <a:pt x="0" y="21316"/>
                  </a:moveTo>
                  <a:cubicBezTo>
                    <a:pt x="3087" y="7279"/>
                    <a:pt x="7000" y="-282"/>
                    <a:pt x="11027" y="8"/>
                  </a:cubicBezTo>
                  <a:cubicBezTo>
                    <a:pt x="14899" y="287"/>
                    <a:pt x="18634" y="7814"/>
                    <a:pt x="21600" y="21318"/>
                  </a:cubicBez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3739" name="Group"/>
            <p:cNvGrpSpPr/>
            <p:nvPr/>
          </p:nvGrpSpPr>
          <p:grpSpPr>
            <a:xfrm>
              <a:off x="0" y="171053"/>
              <a:ext cx="2489200" cy="2967224"/>
              <a:chOff x="127000" y="0"/>
              <a:chExt cx="2489200" cy="2967222"/>
            </a:xfrm>
          </p:grpSpPr>
          <p:sp>
            <p:nvSpPr>
              <p:cNvPr id="3731" name="Average price level"/>
              <p:cNvSpPr/>
              <p:nvPr/>
            </p:nvSpPr>
            <p:spPr>
              <a:xfrm>
                <a:off x="508000" y="0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rPr dirty="0"/>
                  <a:t>Average price level</a:t>
                </a:r>
              </a:p>
            </p:txBody>
          </p:sp>
          <p:sp>
            <p:nvSpPr>
              <p:cNvPr id="3732" name="Known value items"/>
              <p:cNvSpPr/>
              <p:nvPr/>
            </p:nvSpPr>
            <p:spPr>
              <a:xfrm>
                <a:off x="381000" y="380265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Known value items</a:t>
                </a:r>
              </a:p>
            </p:txBody>
          </p:sp>
          <p:sp>
            <p:nvSpPr>
              <p:cNvPr id="3733" name="Price range"/>
              <p:cNvSpPr/>
              <p:nvPr/>
            </p:nvSpPr>
            <p:spPr>
              <a:xfrm>
                <a:off x="254000" y="760531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Price range</a:t>
                </a:r>
              </a:p>
            </p:txBody>
          </p:sp>
          <p:sp>
            <p:nvSpPr>
              <p:cNvPr id="3734" name="Sales promotions"/>
              <p:cNvSpPr/>
              <p:nvPr/>
            </p:nvSpPr>
            <p:spPr>
              <a:xfrm>
                <a:off x="127000" y="1140796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Sales promotions</a:t>
                </a:r>
              </a:p>
            </p:txBody>
          </p:sp>
          <p:sp>
            <p:nvSpPr>
              <p:cNvPr id="3735" name="Communication"/>
              <p:cNvSpPr/>
              <p:nvPr/>
            </p:nvSpPr>
            <p:spPr>
              <a:xfrm>
                <a:off x="127000" y="1520327"/>
                <a:ext cx="2108200" cy="306100"/>
              </a:xfrm>
              <a:prstGeom prst="roundRect">
                <a:avLst>
                  <a:gd name="adj" fmla="val 40856"/>
                </a:avLst>
              </a:pr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Communication</a:t>
                </a:r>
              </a:p>
            </p:txBody>
          </p:sp>
          <p:sp>
            <p:nvSpPr>
              <p:cNvPr id="3736" name="Physical attributes"/>
              <p:cNvSpPr/>
              <p:nvPr/>
            </p:nvSpPr>
            <p:spPr>
              <a:xfrm>
                <a:off x="254000" y="1900593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Physical attributes</a:t>
                </a:r>
              </a:p>
            </p:txBody>
          </p:sp>
          <p:sp>
            <p:nvSpPr>
              <p:cNvPr id="3737" name="Service level"/>
              <p:cNvSpPr/>
              <p:nvPr/>
            </p:nvSpPr>
            <p:spPr>
              <a:xfrm>
                <a:off x="381000" y="2280859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Service level</a:t>
                </a:r>
              </a:p>
            </p:txBody>
          </p:sp>
          <p:sp>
            <p:nvSpPr>
              <p:cNvPr id="3738" name="Retailer policies"/>
              <p:cNvSpPr/>
              <p:nvPr/>
            </p:nvSpPr>
            <p:spPr>
              <a:xfrm>
                <a:off x="508000" y="2661124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Retailer policies</a:t>
                </a:r>
              </a:p>
            </p:txBody>
          </p:sp>
        </p:grpSp>
        <p:grpSp>
          <p:nvGrpSpPr>
            <p:cNvPr id="3746" name="Group"/>
            <p:cNvGrpSpPr/>
            <p:nvPr/>
          </p:nvGrpSpPr>
          <p:grpSpPr>
            <a:xfrm>
              <a:off x="3855311" y="563652"/>
              <a:ext cx="2362201" cy="2207427"/>
              <a:chOff x="0" y="0"/>
              <a:chExt cx="2362200" cy="2207426"/>
            </a:xfrm>
          </p:grpSpPr>
          <p:sp>
            <p:nvSpPr>
              <p:cNvPr id="3740" name="Price evaluation"/>
              <p:cNvSpPr/>
              <p:nvPr/>
            </p:nvSpPr>
            <p:spPr>
              <a:xfrm>
                <a:off x="0" y="0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rPr dirty="0"/>
                  <a:t>Price evaluation</a:t>
                </a:r>
              </a:p>
            </p:txBody>
          </p:sp>
          <p:sp>
            <p:nvSpPr>
              <p:cNvPr id="3741" name="Price fairness"/>
              <p:cNvSpPr/>
              <p:nvPr/>
            </p:nvSpPr>
            <p:spPr>
              <a:xfrm>
                <a:off x="127000" y="380265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Price fairness</a:t>
                </a:r>
              </a:p>
            </p:txBody>
          </p:sp>
          <p:sp>
            <p:nvSpPr>
              <p:cNvPr id="3742" name="Store choice"/>
              <p:cNvSpPr/>
              <p:nvPr/>
            </p:nvSpPr>
            <p:spPr>
              <a:xfrm>
                <a:off x="254000" y="760530"/>
                <a:ext cx="2108200" cy="306100"/>
              </a:xfrm>
              <a:prstGeom prst="roundRect">
                <a:avLst>
                  <a:gd name="adj" fmla="val 40856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Store choice</a:t>
                </a:r>
              </a:p>
            </p:txBody>
          </p:sp>
          <p:sp>
            <p:nvSpPr>
              <p:cNvPr id="3743" name="Choice deferral"/>
              <p:cNvSpPr/>
              <p:nvPr/>
            </p:nvSpPr>
            <p:spPr>
              <a:xfrm>
                <a:off x="254000" y="1140796"/>
                <a:ext cx="2108200" cy="306100"/>
              </a:xfrm>
              <a:prstGeom prst="roundRect">
                <a:avLst>
                  <a:gd name="adj" fmla="val 40856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Choice deferral</a:t>
                </a:r>
              </a:p>
            </p:txBody>
          </p:sp>
          <p:sp>
            <p:nvSpPr>
              <p:cNvPr id="3744" name="Purchase quantity"/>
              <p:cNvSpPr/>
              <p:nvPr/>
            </p:nvSpPr>
            <p:spPr>
              <a:xfrm>
                <a:off x="127000" y="1521062"/>
                <a:ext cx="2108200" cy="306099"/>
              </a:xfrm>
              <a:prstGeom prst="roundRect">
                <a:avLst>
                  <a:gd name="adj" fmla="val 40856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Purchase quantity</a:t>
                </a:r>
              </a:p>
            </p:txBody>
          </p:sp>
          <p:sp>
            <p:nvSpPr>
              <p:cNvPr id="3745" name="Product choice"/>
              <p:cNvSpPr/>
              <p:nvPr/>
            </p:nvSpPr>
            <p:spPr>
              <a:xfrm>
                <a:off x="0" y="1901327"/>
                <a:ext cx="2108200" cy="306100"/>
              </a:xfrm>
              <a:prstGeom prst="roundRect">
                <a:avLst>
                  <a:gd name="adj" fmla="val 40856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defTabSz="241300">
                  <a:lnSpc>
                    <a:spcPct val="80000"/>
                  </a:lnSpc>
                </a:lvl1pPr>
              </a:lstStyle>
              <a:p>
                <a:r>
                  <a:t>Product choice </a:t>
                </a:r>
              </a:p>
            </p:txBody>
          </p:sp>
        </p:grpSp>
        <p:grpSp>
          <p:nvGrpSpPr>
            <p:cNvPr id="3749" name="Group"/>
            <p:cNvGrpSpPr/>
            <p:nvPr/>
          </p:nvGrpSpPr>
          <p:grpSpPr>
            <a:xfrm>
              <a:off x="2513893" y="1262552"/>
              <a:ext cx="1170446" cy="758826"/>
              <a:chOff x="0" y="0"/>
              <a:chExt cx="1170445" cy="758825"/>
            </a:xfrm>
          </p:grpSpPr>
          <p:sp>
            <p:nvSpPr>
              <p:cNvPr id="3747" name="Shape"/>
              <p:cNvSpPr/>
              <p:nvPr/>
            </p:nvSpPr>
            <p:spPr>
              <a:xfrm>
                <a:off x="0" y="0"/>
                <a:ext cx="1170446" cy="758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4"/>
                      <a:pt x="4839" y="0"/>
                      <a:pt x="10812" y="0"/>
                    </a:cubicBezTo>
                    <a:cubicBezTo>
                      <a:pt x="16761" y="0"/>
                      <a:pt x="21600" y="4834"/>
                      <a:pt x="21600" y="10800"/>
                    </a:cubicBezTo>
                    <a:lnTo>
                      <a:pt x="21600" y="10800"/>
                    </a:lnTo>
                    <a:cubicBezTo>
                      <a:pt x="21600" y="16766"/>
                      <a:pt x="16761" y="21600"/>
                      <a:pt x="10812" y="21600"/>
                    </a:cubicBezTo>
                    <a:cubicBezTo>
                      <a:pt x="4839" y="21600"/>
                      <a:pt x="0" y="16766"/>
                      <a:pt x="0" y="10800"/>
                    </a:cubicBezTo>
                  </a:path>
                </a:pathLst>
              </a:custGeom>
              <a:solidFill>
                <a:schemeClr val="accent6">
                  <a:hueOff val="-13368928"/>
                  <a:satOff val="50343"/>
                  <a:lumOff val="-1738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748" name="Price image"/>
              <p:cNvSpPr txBox="1"/>
              <p:nvPr/>
            </p:nvSpPr>
            <p:spPr>
              <a:xfrm>
                <a:off x="67720" y="147930"/>
                <a:ext cx="1045988" cy="4762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Price image</a:t>
                </a:r>
              </a:p>
            </p:txBody>
          </p:sp>
        </p:grpSp>
        <p:sp>
          <p:nvSpPr>
            <p:cNvPr id="3750" name="Arrow"/>
            <p:cNvSpPr/>
            <p:nvPr/>
          </p:nvSpPr>
          <p:spPr>
            <a:xfrm>
              <a:off x="2208928" y="1550174"/>
              <a:ext cx="228601" cy="234382"/>
            </a:xfrm>
            <a:prstGeom prst="rightArrow">
              <a:avLst>
                <a:gd name="adj1" fmla="val 32944"/>
                <a:gd name="adj2" fmla="val 35590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51" name="Arrow"/>
            <p:cNvSpPr/>
            <p:nvPr/>
          </p:nvSpPr>
          <p:spPr>
            <a:xfrm>
              <a:off x="3731297" y="1524774"/>
              <a:ext cx="228601" cy="234383"/>
            </a:xfrm>
            <a:prstGeom prst="rightArrow">
              <a:avLst>
                <a:gd name="adj1" fmla="val 32944"/>
                <a:gd name="adj2" fmla="val 35590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52" name="Price image drivers"/>
            <p:cNvSpPr txBox="1"/>
            <p:nvPr/>
          </p:nvSpPr>
          <p:spPr>
            <a:xfrm>
              <a:off x="1002436" y="3300522"/>
              <a:ext cx="1255885" cy="518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457200">
                <a:lnSpc>
                  <a:spcPct val="80000"/>
                </a:lnSpc>
                <a:defRPr sz="1500"/>
              </a:lvl1pPr>
            </a:lstStyle>
            <a:p>
              <a:r>
                <a:t>Price image drivers</a:t>
              </a:r>
            </a:p>
          </p:txBody>
        </p:sp>
        <p:sp>
          <p:nvSpPr>
            <p:cNvPr id="3753" name="Market outcomes"/>
            <p:cNvSpPr txBox="1"/>
            <p:nvPr/>
          </p:nvSpPr>
          <p:spPr>
            <a:xfrm>
              <a:off x="4016326" y="3295196"/>
              <a:ext cx="1255886" cy="528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57200">
                <a:lnSpc>
                  <a:spcPct val="80000"/>
                </a:lnSpc>
                <a:defRPr sz="1500"/>
              </a:pPr>
              <a:r>
                <a:t>Market outcomes</a:t>
              </a: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96" name="Part V: Communicating and Delivering the Off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 V: Communicating and Delivering the Offering</a:t>
            </a:r>
          </a:p>
        </p:txBody>
      </p:sp>
      <p:pic>
        <p:nvPicPr>
          <p:cNvPr id="349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676" t="10640" r="8721" b="8538"/>
          <a:stretch>
            <a:fillRect/>
          </a:stretch>
        </p:blipFill>
        <p:spPr>
          <a:xfrm>
            <a:off x="3449249" y="5412226"/>
            <a:ext cx="4362476" cy="2949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67273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0" name="Chapter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14</a:t>
            </a:r>
          </a:p>
        </p:txBody>
      </p:sp>
      <p:sp>
        <p:nvSpPr>
          <p:cNvPr id="3331" name="Managing Communicatio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Communication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4" name="Figure 1. Communication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Communication as a Value-Creation Process</a:t>
            </a:r>
          </a:p>
        </p:txBody>
      </p:sp>
      <p:grpSp>
        <p:nvGrpSpPr>
          <p:cNvPr id="3343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3335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336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37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3338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39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3340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41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2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3353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3344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45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3346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3347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Brand</a:t>
              </a:r>
            </a:p>
          </p:txBody>
        </p:sp>
        <p:sp>
          <p:nvSpPr>
            <p:cNvPr id="3348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3349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3350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3351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3352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3354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3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57" name="Figure 2. The G-STIC Framework for Managing Commun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Figure 2. The G-STIC Framework for Managing Communication</a:t>
            </a:r>
          </a:p>
        </p:txBody>
      </p:sp>
      <p:sp>
        <p:nvSpPr>
          <p:cNvPr id="3358" name="Audience"/>
          <p:cNvSpPr/>
          <p:nvPr/>
        </p:nvSpPr>
        <p:spPr>
          <a:xfrm>
            <a:off x="5101702" y="5535463"/>
            <a:ext cx="1930401" cy="310886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Audience</a:t>
            </a:r>
          </a:p>
        </p:txBody>
      </p:sp>
      <p:sp>
        <p:nvSpPr>
          <p:cNvPr id="3359" name="Message"/>
          <p:cNvSpPr/>
          <p:nvPr/>
        </p:nvSpPr>
        <p:spPr>
          <a:xfrm>
            <a:off x="7070202" y="5535463"/>
            <a:ext cx="1930401" cy="310886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Message</a:t>
            </a:r>
          </a:p>
        </p:txBody>
      </p:sp>
      <p:sp>
        <p:nvSpPr>
          <p:cNvPr id="3360" name="Strategy"/>
          <p:cNvSpPr/>
          <p:nvPr/>
        </p:nvSpPr>
        <p:spPr>
          <a:xfrm>
            <a:off x="5101702" y="5192243"/>
            <a:ext cx="3898901" cy="312425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Strategy</a:t>
            </a:r>
          </a:p>
        </p:txBody>
      </p:sp>
      <p:sp>
        <p:nvSpPr>
          <p:cNvPr id="3361" name="Tactics"/>
          <p:cNvSpPr/>
          <p:nvPr/>
        </p:nvSpPr>
        <p:spPr>
          <a:xfrm>
            <a:off x="5101702" y="5888140"/>
            <a:ext cx="3898901" cy="312425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Tactics</a:t>
            </a:r>
          </a:p>
        </p:txBody>
      </p:sp>
      <p:sp>
        <p:nvSpPr>
          <p:cNvPr id="3362" name="Goal"/>
          <p:cNvSpPr/>
          <p:nvPr/>
        </p:nvSpPr>
        <p:spPr>
          <a:xfrm>
            <a:off x="5101702" y="4486604"/>
            <a:ext cx="38989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Goal</a:t>
            </a:r>
          </a:p>
        </p:txBody>
      </p:sp>
      <p:sp>
        <p:nvSpPr>
          <p:cNvPr id="3363" name="Focus"/>
          <p:cNvSpPr/>
          <p:nvPr/>
        </p:nvSpPr>
        <p:spPr>
          <a:xfrm>
            <a:off x="5101702" y="4835904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Focus</a:t>
            </a:r>
          </a:p>
        </p:txBody>
      </p:sp>
      <p:sp>
        <p:nvSpPr>
          <p:cNvPr id="3364" name="Benchmarks"/>
          <p:cNvSpPr/>
          <p:nvPr/>
        </p:nvSpPr>
        <p:spPr>
          <a:xfrm>
            <a:off x="7070202" y="4835904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Benchmarks</a:t>
            </a:r>
          </a:p>
        </p:txBody>
      </p:sp>
      <p:sp>
        <p:nvSpPr>
          <p:cNvPr id="3365" name="Implementation"/>
          <p:cNvSpPr/>
          <p:nvPr/>
        </p:nvSpPr>
        <p:spPr>
          <a:xfrm>
            <a:off x="5101702" y="6597756"/>
            <a:ext cx="3898901" cy="312425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Implementation</a:t>
            </a:r>
          </a:p>
        </p:txBody>
      </p:sp>
      <p:sp>
        <p:nvSpPr>
          <p:cNvPr id="3366" name="Performance"/>
          <p:cNvSpPr/>
          <p:nvPr/>
        </p:nvSpPr>
        <p:spPr>
          <a:xfrm>
            <a:off x="5101702" y="7659837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t>Performance</a:t>
            </a:r>
          </a:p>
        </p:txBody>
      </p:sp>
      <p:sp>
        <p:nvSpPr>
          <p:cNvPr id="3367" name="Environment"/>
          <p:cNvSpPr/>
          <p:nvPr/>
        </p:nvSpPr>
        <p:spPr>
          <a:xfrm>
            <a:off x="7070202" y="7659837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Environment</a:t>
            </a:r>
          </a:p>
        </p:txBody>
      </p:sp>
      <p:sp>
        <p:nvSpPr>
          <p:cNvPr id="3368" name="Control"/>
          <p:cNvSpPr/>
          <p:nvPr/>
        </p:nvSpPr>
        <p:spPr>
          <a:xfrm>
            <a:off x="5101702" y="7308769"/>
            <a:ext cx="3898901" cy="312424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Control</a:t>
            </a:r>
          </a:p>
        </p:txBody>
      </p:sp>
      <p:sp>
        <p:nvSpPr>
          <p:cNvPr id="3369" name="Media"/>
          <p:cNvSpPr/>
          <p:nvPr/>
        </p:nvSpPr>
        <p:spPr>
          <a:xfrm>
            <a:off x="5101702" y="6243622"/>
            <a:ext cx="1929119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Media</a:t>
            </a:r>
          </a:p>
        </p:txBody>
      </p:sp>
      <p:sp>
        <p:nvSpPr>
          <p:cNvPr id="3370" name="Creative"/>
          <p:cNvSpPr/>
          <p:nvPr/>
        </p:nvSpPr>
        <p:spPr>
          <a:xfrm>
            <a:off x="7070202" y="6243622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rPr dirty="0"/>
              <a:t>Creative</a:t>
            </a:r>
          </a:p>
        </p:txBody>
      </p:sp>
      <p:sp>
        <p:nvSpPr>
          <p:cNvPr id="3371" name="Development"/>
          <p:cNvSpPr/>
          <p:nvPr/>
        </p:nvSpPr>
        <p:spPr>
          <a:xfrm>
            <a:off x="5101702" y="6951737"/>
            <a:ext cx="1929119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Development</a:t>
            </a:r>
          </a:p>
        </p:txBody>
      </p:sp>
      <p:sp>
        <p:nvSpPr>
          <p:cNvPr id="3372" name="Deployment"/>
          <p:cNvSpPr/>
          <p:nvPr/>
        </p:nvSpPr>
        <p:spPr>
          <a:xfrm>
            <a:off x="7070202" y="6951737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Deployment</a:t>
            </a:r>
          </a:p>
        </p:txBody>
      </p:sp>
      <p:sp>
        <p:nvSpPr>
          <p:cNvPr id="3373" name="Target market"/>
          <p:cNvSpPr/>
          <p:nvPr/>
        </p:nvSpPr>
        <p:spPr>
          <a:xfrm>
            <a:off x="5101702" y="3742342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Target market</a:t>
            </a:r>
          </a:p>
        </p:txBody>
      </p:sp>
      <p:sp>
        <p:nvSpPr>
          <p:cNvPr id="3374" name="Value proposition"/>
          <p:cNvSpPr/>
          <p:nvPr/>
        </p:nvSpPr>
        <p:spPr>
          <a:xfrm>
            <a:off x="7070202" y="3742342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rPr dirty="0"/>
              <a:t>Value proposition</a:t>
            </a:r>
          </a:p>
        </p:txBody>
      </p:sp>
      <p:sp>
        <p:nvSpPr>
          <p:cNvPr id="3375" name="Marketing Strategy"/>
          <p:cNvSpPr/>
          <p:nvPr/>
        </p:nvSpPr>
        <p:spPr>
          <a:xfrm>
            <a:off x="5101702" y="3399122"/>
            <a:ext cx="3898901" cy="312425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Marketing Strategy</a:t>
            </a:r>
          </a:p>
        </p:txBody>
      </p:sp>
      <p:sp>
        <p:nvSpPr>
          <p:cNvPr id="3376" name="Rounded Rectangle"/>
          <p:cNvSpPr/>
          <p:nvPr/>
        </p:nvSpPr>
        <p:spPr>
          <a:xfrm>
            <a:off x="5036536" y="4405976"/>
            <a:ext cx="4211812" cy="3633445"/>
          </a:xfrm>
          <a:prstGeom prst="roundRect">
            <a:avLst>
              <a:gd name="adj" fmla="val 2695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377" name="Communication campaign"/>
          <p:cNvSpPr/>
          <p:nvPr/>
        </p:nvSpPr>
        <p:spPr>
          <a:xfrm>
            <a:off x="9092014" y="5859959"/>
            <a:ext cx="1720748" cy="564671"/>
          </a:xfrm>
          <a:prstGeom prst="roundRect">
            <a:avLst>
              <a:gd name="adj" fmla="val 55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</a:lvl1pPr>
          </a:lstStyle>
          <a:p>
            <a:r>
              <a:t>Communication campaign</a:t>
            </a:r>
          </a:p>
        </p:txBody>
      </p:sp>
      <p:sp>
        <p:nvSpPr>
          <p:cNvPr id="3378" name="Rounded Rectangle"/>
          <p:cNvSpPr/>
          <p:nvPr/>
        </p:nvSpPr>
        <p:spPr>
          <a:xfrm>
            <a:off x="5029003" y="3333313"/>
            <a:ext cx="4211813" cy="790502"/>
          </a:xfrm>
          <a:prstGeom prst="roundRect">
            <a:avLst>
              <a:gd name="adj" fmla="val 12387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379" name="Marketing plan"/>
          <p:cNvSpPr/>
          <p:nvPr/>
        </p:nvSpPr>
        <p:spPr>
          <a:xfrm>
            <a:off x="9092014" y="3442953"/>
            <a:ext cx="1410430" cy="564671"/>
          </a:xfrm>
          <a:prstGeom prst="roundRect">
            <a:avLst>
              <a:gd name="adj" fmla="val 55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</a:lvl1pPr>
          </a:lstStyle>
          <a:p>
            <a:r>
              <a:t>Marketing plan</a:t>
            </a:r>
          </a:p>
        </p:txBody>
      </p:sp>
      <p:sp>
        <p:nvSpPr>
          <p:cNvPr id="3380" name="Arrow"/>
          <p:cNvSpPr/>
          <p:nvPr/>
        </p:nvSpPr>
        <p:spPr>
          <a:xfrm rot="16200000" flipH="1">
            <a:off x="6974728" y="4142744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83" name="Figure 3. Communication Goals as a Function of the Customer Decision Journ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Communication Goals as a Function of the Customer Decision Journey</a:t>
            </a:r>
          </a:p>
        </p:txBody>
      </p:sp>
      <p:sp>
        <p:nvSpPr>
          <p:cNvPr id="3384" name="Oval"/>
          <p:cNvSpPr/>
          <p:nvPr/>
        </p:nvSpPr>
        <p:spPr>
          <a:xfrm>
            <a:off x="5852261" y="3819052"/>
            <a:ext cx="3581888" cy="2571101"/>
          </a:xfrm>
          <a:prstGeom prst="ellips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3387" name="Group"/>
          <p:cNvGrpSpPr/>
          <p:nvPr/>
        </p:nvGrpSpPr>
        <p:grpSpPr>
          <a:xfrm>
            <a:off x="8080628" y="5840737"/>
            <a:ext cx="1159447" cy="695529"/>
            <a:chOff x="0" y="0"/>
            <a:chExt cx="1159446" cy="695528"/>
          </a:xfrm>
        </p:grpSpPr>
        <p:sp>
          <p:nvSpPr>
            <p:cNvPr id="3385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386" name="Purchase"/>
            <p:cNvSpPr txBox="1"/>
            <p:nvPr/>
          </p:nvSpPr>
          <p:spPr>
            <a:xfrm>
              <a:off x="51130" y="163889"/>
              <a:ext cx="1075136" cy="349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Purchase</a:t>
              </a:r>
            </a:p>
          </p:txBody>
        </p:sp>
      </p:grpSp>
      <p:grpSp>
        <p:nvGrpSpPr>
          <p:cNvPr id="3390" name="Group"/>
          <p:cNvGrpSpPr/>
          <p:nvPr/>
        </p:nvGrpSpPr>
        <p:grpSpPr>
          <a:xfrm>
            <a:off x="7063482" y="3540234"/>
            <a:ext cx="1159447" cy="695529"/>
            <a:chOff x="0" y="0"/>
            <a:chExt cx="1159446" cy="695528"/>
          </a:xfrm>
        </p:grpSpPr>
        <p:sp>
          <p:nvSpPr>
            <p:cNvPr id="3388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389" name="Evaluate"/>
            <p:cNvSpPr txBox="1"/>
            <p:nvPr/>
          </p:nvSpPr>
          <p:spPr>
            <a:xfrm>
              <a:off x="40324" y="163889"/>
              <a:ext cx="1041740" cy="36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Evaluate</a:t>
              </a:r>
            </a:p>
          </p:txBody>
        </p:sp>
      </p:grpSp>
      <p:grpSp>
        <p:nvGrpSpPr>
          <p:cNvPr id="3393" name="Group"/>
          <p:cNvGrpSpPr/>
          <p:nvPr/>
        </p:nvGrpSpPr>
        <p:grpSpPr>
          <a:xfrm>
            <a:off x="8760748" y="4503635"/>
            <a:ext cx="1159447" cy="695530"/>
            <a:chOff x="0" y="0"/>
            <a:chExt cx="1159446" cy="695528"/>
          </a:xfrm>
        </p:grpSpPr>
        <p:sp>
          <p:nvSpPr>
            <p:cNvPr id="3391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392" name="Choose"/>
            <p:cNvSpPr txBox="1"/>
            <p:nvPr/>
          </p:nvSpPr>
          <p:spPr>
            <a:xfrm>
              <a:off x="136883" y="172576"/>
              <a:ext cx="885680" cy="350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Choose</a:t>
              </a:r>
            </a:p>
          </p:txBody>
        </p:sp>
      </p:grpSp>
      <p:grpSp>
        <p:nvGrpSpPr>
          <p:cNvPr id="3396" name="Group"/>
          <p:cNvGrpSpPr/>
          <p:nvPr/>
        </p:nvGrpSpPr>
        <p:grpSpPr>
          <a:xfrm>
            <a:off x="6082855" y="5840737"/>
            <a:ext cx="1159447" cy="695529"/>
            <a:chOff x="0" y="0"/>
            <a:chExt cx="1159446" cy="695528"/>
          </a:xfrm>
        </p:grpSpPr>
        <p:sp>
          <p:nvSpPr>
            <p:cNvPr id="3394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395" name="Use"/>
            <p:cNvSpPr txBox="1"/>
            <p:nvPr/>
          </p:nvSpPr>
          <p:spPr>
            <a:xfrm>
              <a:off x="299540" y="159170"/>
              <a:ext cx="560366" cy="377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Use</a:t>
              </a:r>
            </a:p>
          </p:txBody>
        </p:sp>
      </p:grpSp>
      <p:sp>
        <p:nvSpPr>
          <p:cNvPr id="3397" name="Shape"/>
          <p:cNvSpPr/>
          <p:nvPr/>
        </p:nvSpPr>
        <p:spPr>
          <a:xfrm rot="19500000">
            <a:off x="6101367" y="4029102"/>
            <a:ext cx="839737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8" y="13157"/>
                </a:moveTo>
                <a:lnTo>
                  <a:pt x="18316" y="21600"/>
                </a:lnTo>
                <a:lnTo>
                  <a:pt x="21600" y="11353"/>
                </a:lnTo>
                <a:lnTo>
                  <a:pt x="20964" y="0"/>
                </a:lnTo>
                <a:lnTo>
                  <a:pt x="19898" y="7106"/>
                </a:lnTo>
                <a:cubicBezTo>
                  <a:pt x="16676" y="4029"/>
                  <a:pt x="13348" y="2307"/>
                  <a:pt x="9986" y="2004"/>
                </a:cubicBezTo>
                <a:cubicBezTo>
                  <a:pt x="6638" y="1703"/>
                  <a:pt x="3283" y="2810"/>
                  <a:pt x="0" y="5277"/>
                </a:cubicBezTo>
                <a:lnTo>
                  <a:pt x="572" y="11410"/>
                </a:lnTo>
                <a:cubicBezTo>
                  <a:pt x="3729" y="9076"/>
                  <a:pt x="6949" y="8064"/>
                  <a:pt x="10163" y="8427"/>
                </a:cubicBezTo>
                <a:cubicBezTo>
                  <a:pt x="13233" y="8774"/>
                  <a:pt x="16277" y="10373"/>
                  <a:pt x="19238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98" name="Shape"/>
          <p:cNvSpPr/>
          <p:nvPr/>
        </p:nvSpPr>
        <p:spPr>
          <a:xfrm rot="1740000">
            <a:off x="8349289" y="4005645"/>
            <a:ext cx="833010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58" y="13157"/>
                </a:moveTo>
                <a:lnTo>
                  <a:pt x="18429" y="21600"/>
                </a:lnTo>
                <a:lnTo>
                  <a:pt x="21600" y="12323"/>
                </a:lnTo>
                <a:lnTo>
                  <a:pt x="21098" y="0"/>
                </a:lnTo>
                <a:lnTo>
                  <a:pt x="20023" y="7106"/>
                </a:lnTo>
                <a:cubicBezTo>
                  <a:pt x="16771" y="4232"/>
                  <a:pt x="13428" y="2652"/>
                  <a:pt x="10060" y="2425"/>
                </a:cubicBezTo>
                <a:cubicBezTo>
                  <a:pt x="6686" y="2198"/>
                  <a:pt x="3310" y="3328"/>
                  <a:pt x="0" y="5765"/>
                </a:cubicBezTo>
                <a:lnTo>
                  <a:pt x="490" y="11127"/>
                </a:lnTo>
                <a:cubicBezTo>
                  <a:pt x="3626" y="8877"/>
                  <a:pt x="6822" y="7903"/>
                  <a:pt x="10012" y="8258"/>
                </a:cubicBezTo>
                <a:cubicBezTo>
                  <a:pt x="13177" y="8611"/>
                  <a:pt x="16314" y="10267"/>
                  <a:pt x="19358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99" name="Shape"/>
          <p:cNvSpPr/>
          <p:nvPr/>
        </p:nvSpPr>
        <p:spPr>
          <a:xfrm rot="6960000">
            <a:off x="8936229" y="5420497"/>
            <a:ext cx="635003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64" y="13157"/>
                </a:moveTo>
                <a:lnTo>
                  <a:pt x="18436" y="21600"/>
                </a:lnTo>
                <a:lnTo>
                  <a:pt x="21600" y="12323"/>
                </a:lnTo>
                <a:lnTo>
                  <a:pt x="21099" y="0"/>
                </a:lnTo>
                <a:lnTo>
                  <a:pt x="20027" y="7106"/>
                </a:lnTo>
                <a:cubicBezTo>
                  <a:pt x="16732" y="4813"/>
                  <a:pt x="13423" y="3563"/>
                  <a:pt x="10109" y="3428"/>
                </a:cubicBezTo>
                <a:cubicBezTo>
                  <a:pt x="6735" y="3292"/>
                  <a:pt x="3358" y="4307"/>
                  <a:pt x="0" y="6413"/>
                </a:cubicBezTo>
                <a:lnTo>
                  <a:pt x="675" y="11738"/>
                </a:lnTo>
                <a:cubicBezTo>
                  <a:pt x="3871" y="10069"/>
                  <a:pt x="7047" y="9339"/>
                  <a:pt x="10215" y="9621"/>
                </a:cubicBezTo>
                <a:cubicBezTo>
                  <a:pt x="13263" y="9892"/>
                  <a:pt x="16310" y="11100"/>
                  <a:pt x="19364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402" name="Group"/>
          <p:cNvGrpSpPr/>
          <p:nvPr/>
        </p:nvGrpSpPr>
        <p:grpSpPr>
          <a:xfrm>
            <a:off x="5339013" y="4503635"/>
            <a:ext cx="1159447" cy="695530"/>
            <a:chOff x="0" y="0"/>
            <a:chExt cx="1159446" cy="695528"/>
          </a:xfrm>
        </p:grpSpPr>
        <p:sp>
          <p:nvSpPr>
            <p:cNvPr id="3400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401" name="Discover"/>
            <p:cNvSpPr txBox="1"/>
            <p:nvPr/>
          </p:nvSpPr>
          <p:spPr>
            <a:xfrm>
              <a:off x="40324" y="163889"/>
              <a:ext cx="1041740" cy="36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Discover</a:t>
              </a:r>
            </a:p>
          </p:txBody>
        </p:sp>
      </p:grpSp>
      <p:sp>
        <p:nvSpPr>
          <p:cNvPr id="3403" name="Arrow"/>
          <p:cNvSpPr/>
          <p:nvPr/>
        </p:nvSpPr>
        <p:spPr>
          <a:xfrm>
            <a:off x="4465611" y="4696109"/>
            <a:ext cx="796277" cy="310582"/>
          </a:xfrm>
          <a:prstGeom prst="rightArrow">
            <a:avLst>
              <a:gd name="adj1" fmla="val 32944"/>
              <a:gd name="adj2" fmla="val 26196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406" name="Group"/>
          <p:cNvGrpSpPr/>
          <p:nvPr/>
        </p:nvGrpSpPr>
        <p:grpSpPr>
          <a:xfrm>
            <a:off x="3210683" y="4503635"/>
            <a:ext cx="1159447" cy="695530"/>
            <a:chOff x="0" y="0"/>
            <a:chExt cx="1159446" cy="695528"/>
          </a:xfrm>
        </p:grpSpPr>
        <p:sp>
          <p:nvSpPr>
            <p:cNvPr id="3404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3405" name="Active need"/>
            <p:cNvSpPr txBox="1"/>
            <p:nvPr/>
          </p:nvSpPr>
          <p:spPr>
            <a:xfrm>
              <a:off x="40324" y="49589"/>
              <a:ext cx="1041740" cy="6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Active need</a:t>
              </a:r>
            </a:p>
          </p:txBody>
        </p:sp>
      </p:grpSp>
      <p:sp>
        <p:nvSpPr>
          <p:cNvPr id="3407" name="Shape"/>
          <p:cNvSpPr/>
          <p:nvPr/>
        </p:nvSpPr>
        <p:spPr>
          <a:xfrm rot="14160000">
            <a:off x="5724024" y="5442420"/>
            <a:ext cx="639570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64" y="13157"/>
                </a:moveTo>
                <a:lnTo>
                  <a:pt x="18436" y="21600"/>
                </a:lnTo>
                <a:lnTo>
                  <a:pt x="21600" y="12323"/>
                </a:lnTo>
                <a:lnTo>
                  <a:pt x="21099" y="0"/>
                </a:lnTo>
                <a:lnTo>
                  <a:pt x="20027" y="7106"/>
                </a:lnTo>
                <a:cubicBezTo>
                  <a:pt x="16732" y="4813"/>
                  <a:pt x="13423" y="3563"/>
                  <a:pt x="10109" y="3428"/>
                </a:cubicBezTo>
                <a:cubicBezTo>
                  <a:pt x="6735" y="3292"/>
                  <a:pt x="3358" y="4307"/>
                  <a:pt x="0" y="6413"/>
                </a:cubicBezTo>
                <a:lnTo>
                  <a:pt x="675" y="11738"/>
                </a:lnTo>
                <a:cubicBezTo>
                  <a:pt x="3871" y="10069"/>
                  <a:pt x="7047" y="9339"/>
                  <a:pt x="10215" y="9621"/>
                </a:cubicBezTo>
                <a:cubicBezTo>
                  <a:pt x="13263" y="9892"/>
                  <a:pt x="16310" y="11100"/>
                  <a:pt x="19364" y="13157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08" name="Shape"/>
          <p:cNvSpPr/>
          <p:nvPr/>
        </p:nvSpPr>
        <p:spPr>
          <a:xfrm rot="10620000">
            <a:off x="7345306" y="6196364"/>
            <a:ext cx="624838" cy="32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8" y="13406"/>
                </a:moveTo>
                <a:lnTo>
                  <a:pt x="18322" y="21600"/>
                </a:lnTo>
                <a:lnTo>
                  <a:pt x="21600" y="11189"/>
                </a:lnTo>
                <a:lnTo>
                  <a:pt x="20912" y="0"/>
                </a:lnTo>
                <a:lnTo>
                  <a:pt x="19822" y="7240"/>
                </a:lnTo>
                <a:cubicBezTo>
                  <a:pt x="16365" y="6032"/>
                  <a:pt x="13005" y="5223"/>
                  <a:pt x="9658" y="4949"/>
                </a:cubicBezTo>
                <a:cubicBezTo>
                  <a:pt x="6483" y="4689"/>
                  <a:pt x="3287" y="4908"/>
                  <a:pt x="0" y="5490"/>
                </a:cubicBezTo>
                <a:lnTo>
                  <a:pt x="174" y="11289"/>
                </a:lnTo>
                <a:cubicBezTo>
                  <a:pt x="3469" y="10828"/>
                  <a:pt x="6663" y="10724"/>
                  <a:pt x="9839" y="11103"/>
                </a:cubicBezTo>
                <a:cubicBezTo>
                  <a:pt x="12897" y="11467"/>
                  <a:pt x="15975" y="12283"/>
                  <a:pt x="19148" y="13406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09" name="Shape"/>
          <p:cNvSpPr/>
          <p:nvPr/>
        </p:nvSpPr>
        <p:spPr>
          <a:xfrm rot="11040000" flipH="1">
            <a:off x="7348687" y="5950254"/>
            <a:ext cx="624838" cy="32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8" y="13406"/>
                </a:moveTo>
                <a:lnTo>
                  <a:pt x="18322" y="21600"/>
                </a:lnTo>
                <a:lnTo>
                  <a:pt x="21600" y="11189"/>
                </a:lnTo>
                <a:lnTo>
                  <a:pt x="20912" y="0"/>
                </a:lnTo>
                <a:lnTo>
                  <a:pt x="19822" y="7240"/>
                </a:lnTo>
                <a:cubicBezTo>
                  <a:pt x="16365" y="6032"/>
                  <a:pt x="13005" y="5223"/>
                  <a:pt x="9658" y="4949"/>
                </a:cubicBezTo>
                <a:cubicBezTo>
                  <a:pt x="6483" y="4689"/>
                  <a:pt x="3287" y="4908"/>
                  <a:pt x="0" y="5490"/>
                </a:cubicBezTo>
                <a:lnTo>
                  <a:pt x="174" y="11289"/>
                </a:lnTo>
                <a:cubicBezTo>
                  <a:pt x="3469" y="10828"/>
                  <a:pt x="6663" y="10724"/>
                  <a:pt x="9839" y="11103"/>
                </a:cubicBezTo>
                <a:cubicBezTo>
                  <a:pt x="12897" y="11467"/>
                  <a:pt x="15975" y="12283"/>
                  <a:pt x="19148" y="13406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10" name="Shape"/>
          <p:cNvSpPr/>
          <p:nvPr/>
        </p:nvSpPr>
        <p:spPr>
          <a:xfrm rot="17580000">
            <a:off x="6159406" y="4873842"/>
            <a:ext cx="1638856" cy="357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22" y="13684"/>
                </a:moveTo>
                <a:lnTo>
                  <a:pt x="20043" y="21600"/>
                </a:lnTo>
                <a:lnTo>
                  <a:pt x="21600" y="12150"/>
                </a:lnTo>
                <a:lnTo>
                  <a:pt x="20494" y="0"/>
                </a:lnTo>
                <a:lnTo>
                  <a:pt x="20422" y="7910"/>
                </a:lnTo>
                <a:cubicBezTo>
                  <a:pt x="17116" y="5089"/>
                  <a:pt x="13700" y="3510"/>
                  <a:pt x="10250" y="3233"/>
                </a:cubicBezTo>
                <a:cubicBezTo>
                  <a:pt x="6813" y="2956"/>
                  <a:pt x="3370" y="3971"/>
                  <a:pt x="0" y="6233"/>
                </a:cubicBezTo>
                <a:lnTo>
                  <a:pt x="588" y="11856"/>
                </a:lnTo>
                <a:cubicBezTo>
                  <a:pt x="3828" y="9746"/>
                  <a:pt x="7132" y="8818"/>
                  <a:pt x="10431" y="9121"/>
                </a:cubicBezTo>
                <a:cubicBezTo>
                  <a:pt x="13743" y="9426"/>
                  <a:pt x="17028" y="10969"/>
                  <a:pt x="20222" y="13684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11" name="Shape"/>
          <p:cNvSpPr/>
          <p:nvPr/>
        </p:nvSpPr>
        <p:spPr>
          <a:xfrm rot="19800000">
            <a:off x="6979661" y="5284290"/>
            <a:ext cx="1891880" cy="35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1" y="13502"/>
                </a:moveTo>
                <a:lnTo>
                  <a:pt x="19626" y="21600"/>
                </a:lnTo>
                <a:lnTo>
                  <a:pt x="21600" y="11687"/>
                </a:lnTo>
                <a:lnTo>
                  <a:pt x="21068" y="0"/>
                </a:lnTo>
                <a:lnTo>
                  <a:pt x="20686" y="7643"/>
                </a:lnTo>
                <a:cubicBezTo>
                  <a:pt x="17337" y="4797"/>
                  <a:pt x="13876" y="3204"/>
                  <a:pt x="10382" y="2924"/>
                </a:cubicBezTo>
                <a:cubicBezTo>
                  <a:pt x="6901" y="2645"/>
                  <a:pt x="3413" y="3669"/>
                  <a:pt x="0" y="5951"/>
                </a:cubicBezTo>
                <a:lnTo>
                  <a:pt x="595" y="11624"/>
                </a:lnTo>
                <a:cubicBezTo>
                  <a:pt x="3877" y="9449"/>
                  <a:pt x="7224" y="8513"/>
                  <a:pt x="10565" y="8865"/>
                </a:cubicBezTo>
                <a:cubicBezTo>
                  <a:pt x="13826" y="9209"/>
                  <a:pt x="17059" y="10777"/>
                  <a:pt x="20201" y="13502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12" name="Generate interest"/>
          <p:cNvSpPr txBox="1"/>
          <p:nvPr/>
        </p:nvSpPr>
        <p:spPr>
          <a:xfrm>
            <a:off x="5069445" y="3636536"/>
            <a:ext cx="1191821" cy="50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Generate interest</a:t>
            </a:r>
          </a:p>
        </p:txBody>
      </p:sp>
      <p:sp>
        <p:nvSpPr>
          <p:cNvPr id="3413" name="Build preferences"/>
          <p:cNvSpPr txBox="1"/>
          <p:nvPr/>
        </p:nvSpPr>
        <p:spPr>
          <a:xfrm>
            <a:off x="8948944" y="3540234"/>
            <a:ext cx="1191821" cy="50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Build preferences</a:t>
            </a:r>
          </a:p>
        </p:txBody>
      </p:sp>
      <p:sp>
        <p:nvSpPr>
          <p:cNvPr id="3414" name="Nudge to buy"/>
          <p:cNvSpPr txBox="1"/>
          <p:nvPr/>
        </p:nvSpPr>
        <p:spPr>
          <a:xfrm>
            <a:off x="9483512" y="5460117"/>
            <a:ext cx="851671" cy="50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Nudge to buy</a:t>
            </a:r>
          </a:p>
        </p:txBody>
      </p:sp>
      <p:sp>
        <p:nvSpPr>
          <p:cNvPr id="3415" name="Foster usage"/>
          <p:cNvSpPr txBox="1"/>
          <p:nvPr/>
        </p:nvSpPr>
        <p:spPr>
          <a:xfrm>
            <a:off x="7246639" y="6562388"/>
            <a:ext cx="851671" cy="50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Foster usage</a:t>
            </a:r>
          </a:p>
        </p:txBody>
      </p:sp>
      <p:sp>
        <p:nvSpPr>
          <p:cNvPr id="3416" name="Activate the need"/>
          <p:cNvSpPr txBox="1"/>
          <p:nvPr/>
        </p:nvSpPr>
        <p:spPr>
          <a:xfrm>
            <a:off x="3308647" y="3920421"/>
            <a:ext cx="963519" cy="50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Activate the need</a:t>
            </a:r>
          </a:p>
        </p:txBody>
      </p:sp>
      <p:sp>
        <p:nvSpPr>
          <p:cNvPr id="3417" name="Create awareness"/>
          <p:cNvSpPr txBox="1"/>
          <p:nvPr/>
        </p:nvSpPr>
        <p:spPr>
          <a:xfrm>
            <a:off x="4307244" y="4147604"/>
            <a:ext cx="1091882" cy="50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Create awareness</a:t>
            </a:r>
          </a:p>
        </p:txBody>
      </p:sp>
      <p:sp>
        <p:nvSpPr>
          <p:cNvPr id="3418" name="Encourage repurchase"/>
          <p:cNvSpPr txBox="1"/>
          <p:nvPr/>
        </p:nvSpPr>
        <p:spPr>
          <a:xfrm>
            <a:off x="7089654" y="5316381"/>
            <a:ext cx="1159447" cy="502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Encourage repurchase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21" name="Figure 4. Programmatic Media Buy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Programmatic Media Buying</a:t>
            </a:r>
          </a:p>
        </p:txBody>
      </p:sp>
      <p:sp>
        <p:nvSpPr>
          <p:cNvPr id="3422" name="Advertiser"/>
          <p:cNvSpPr/>
          <p:nvPr/>
        </p:nvSpPr>
        <p:spPr>
          <a:xfrm>
            <a:off x="2482076" y="4756612"/>
            <a:ext cx="1270001" cy="710942"/>
          </a:xfrm>
          <a:prstGeom prst="roundRect">
            <a:avLst>
              <a:gd name="adj" fmla="val 14548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Advertiser</a:t>
            </a:r>
          </a:p>
        </p:txBody>
      </p:sp>
      <p:sp>
        <p:nvSpPr>
          <p:cNvPr id="3423" name="Arrow"/>
          <p:cNvSpPr/>
          <p:nvPr/>
        </p:nvSpPr>
        <p:spPr>
          <a:xfrm rot="21599925">
            <a:off x="3807008" y="4974703"/>
            <a:ext cx="152401" cy="274761"/>
          </a:xfrm>
          <a:prstGeom prst="rightArrow">
            <a:avLst>
              <a:gd name="adj1" fmla="val 32944"/>
              <a:gd name="adj2" fmla="val 3497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24" name="Demand-side platform"/>
          <p:cNvSpPr/>
          <p:nvPr/>
        </p:nvSpPr>
        <p:spPr>
          <a:xfrm>
            <a:off x="4009735" y="4756612"/>
            <a:ext cx="1528952" cy="710942"/>
          </a:xfrm>
          <a:prstGeom prst="roundRect">
            <a:avLst>
              <a:gd name="adj" fmla="val 1454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90000"/>
              </a:lnSpc>
            </a:lvl1pPr>
          </a:lstStyle>
          <a:p>
            <a:r>
              <a:t>Demand-side platform </a:t>
            </a:r>
          </a:p>
        </p:txBody>
      </p:sp>
      <p:sp>
        <p:nvSpPr>
          <p:cNvPr id="3425" name="Supply-side platform"/>
          <p:cNvSpPr/>
          <p:nvPr/>
        </p:nvSpPr>
        <p:spPr>
          <a:xfrm>
            <a:off x="7687355" y="4756612"/>
            <a:ext cx="1478151" cy="710942"/>
          </a:xfrm>
          <a:prstGeom prst="roundRect">
            <a:avLst>
              <a:gd name="adj" fmla="val 14548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90000"/>
              </a:lnSpc>
            </a:lvl1pPr>
          </a:lstStyle>
          <a:p>
            <a:r>
              <a:t>Supply-side platform </a:t>
            </a:r>
          </a:p>
        </p:txBody>
      </p:sp>
      <p:sp>
        <p:nvSpPr>
          <p:cNvPr id="3426" name="Publisher"/>
          <p:cNvSpPr/>
          <p:nvPr/>
        </p:nvSpPr>
        <p:spPr>
          <a:xfrm>
            <a:off x="9443615" y="4756612"/>
            <a:ext cx="1274952" cy="710942"/>
          </a:xfrm>
          <a:prstGeom prst="roundRect">
            <a:avLst>
              <a:gd name="adj" fmla="val 1454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t>Publisher</a:t>
            </a:r>
          </a:p>
        </p:txBody>
      </p:sp>
      <p:sp>
        <p:nvSpPr>
          <p:cNvPr id="3427" name="Arrow"/>
          <p:cNvSpPr/>
          <p:nvPr/>
        </p:nvSpPr>
        <p:spPr>
          <a:xfrm rot="21599925">
            <a:off x="5588668" y="4974703"/>
            <a:ext cx="152401" cy="274761"/>
          </a:xfrm>
          <a:prstGeom prst="rightArrow">
            <a:avLst>
              <a:gd name="adj1" fmla="val 32944"/>
              <a:gd name="adj2" fmla="val 3497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28" name="Arrow"/>
          <p:cNvSpPr/>
          <p:nvPr/>
        </p:nvSpPr>
        <p:spPr>
          <a:xfrm rot="21599925" flipH="1">
            <a:off x="7471928" y="4974703"/>
            <a:ext cx="152401" cy="274761"/>
          </a:xfrm>
          <a:prstGeom prst="rightArrow">
            <a:avLst>
              <a:gd name="adj1" fmla="val 32944"/>
              <a:gd name="adj2" fmla="val 3497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29" name="Arrow"/>
          <p:cNvSpPr/>
          <p:nvPr/>
        </p:nvSpPr>
        <p:spPr>
          <a:xfrm rot="21599925" flipH="1">
            <a:off x="9240888" y="4974703"/>
            <a:ext cx="152401" cy="274761"/>
          </a:xfrm>
          <a:prstGeom prst="rightArrow">
            <a:avLst>
              <a:gd name="adj1" fmla="val 32944"/>
              <a:gd name="adj2" fmla="val 3497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432" name="Group"/>
          <p:cNvGrpSpPr/>
          <p:nvPr/>
        </p:nvGrpSpPr>
        <p:grpSpPr>
          <a:xfrm>
            <a:off x="5743518" y="4249165"/>
            <a:ext cx="1725835" cy="1725835"/>
            <a:chOff x="0" y="0"/>
            <a:chExt cx="1725833" cy="1725833"/>
          </a:xfrm>
        </p:grpSpPr>
        <p:sp>
          <p:nvSpPr>
            <p:cNvPr id="3430" name="Rounded Rectangle"/>
            <p:cNvSpPr/>
            <p:nvPr/>
          </p:nvSpPr>
          <p:spPr>
            <a:xfrm rot="18900000">
              <a:off x="252457" y="253027"/>
              <a:ext cx="1220920" cy="1219780"/>
            </a:xfrm>
            <a:prstGeom prst="roundRect">
              <a:avLst>
                <a:gd name="adj" fmla="val 9524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41300">
                <a:lnSpc>
                  <a:spcPct val="90000"/>
                </a:lnSpc>
              </a:pPr>
              <a:endParaRPr/>
            </a:p>
          </p:txBody>
        </p:sp>
        <p:sp>
          <p:nvSpPr>
            <p:cNvPr id="3431" name="Advertising exchange"/>
            <p:cNvSpPr txBox="1"/>
            <p:nvPr/>
          </p:nvSpPr>
          <p:spPr>
            <a:xfrm>
              <a:off x="189022" y="545472"/>
              <a:ext cx="1342060" cy="651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1300">
                <a:lnSpc>
                  <a:spcPct val="90000"/>
                </a:lnSpc>
              </a:lvl1pPr>
            </a:lstStyle>
            <a:p>
              <a:r>
                <a:t>Advertising exchange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6" name="Group"/>
          <p:cNvGrpSpPr/>
          <p:nvPr/>
        </p:nvGrpSpPr>
        <p:grpSpPr>
          <a:xfrm>
            <a:off x="3669127" y="424204"/>
            <a:ext cx="8760906" cy="8871274"/>
            <a:chOff x="0" y="0"/>
            <a:chExt cx="8760905" cy="8871273"/>
          </a:xfrm>
        </p:grpSpPr>
        <p:sp>
          <p:nvSpPr>
            <p:cNvPr id="3434" name="What is the value  proposition of the…"/>
            <p:cNvSpPr/>
            <p:nvPr/>
          </p:nvSpPr>
          <p:spPr>
            <a:xfrm>
              <a:off x="4648796" y="1239700"/>
              <a:ext cx="4098073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is the value </a:t>
              </a:r>
              <a:br/>
              <a:r>
                <a:t>proposition of the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company’s offering?</a:t>
              </a:r>
            </a:p>
          </p:txBody>
        </p:sp>
        <p:sp>
          <p:nvSpPr>
            <p:cNvPr id="3435" name="Value"/>
            <p:cNvSpPr/>
            <p:nvPr/>
          </p:nvSpPr>
          <p:spPr>
            <a:xfrm>
              <a:off x="7236904" y="1113346"/>
              <a:ext cx="152400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Value </a:t>
              </a:r>
            </a:p>
          </p:txBody>
        </p:sp>
        <p:sp>
          <p:nvSpPr>
            <p:cNvPr id="3436" name="What are the key aspects of the target market in which the company aims to compete?"/>
            <p:cNvSpPr/>
            <p:nvPr/>
          </p:nvSpPr>
          <p:spPr>
            <a:xfrm>
              <a:off x="458691" y="1278193"/>
              <a:ext cx="3907225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are the key aspects</a:t>
              </a:r>
              <a:br>
                <a:rPr dirty="0"/>
              </a:br>
              <a:r>
                <a:rPr dirty="0"/>
                <a:t>of the target market in which the company aims to compete?</a:t>
              </a:r>
            </a:p>
          </p:txBody>
        </p:sp>
        <p:sp>
          <p:nvSpPr>
            <p:cNvPr id="3437" name="Market"/>
            <p:cNvSpPr/>
            <p:nvPr/>
          </p:nvSpPr>
          <p:spPr>
            <a:xfrm>
              <a:off x="3046549" y="1113183"/>
              <a:ext cx="152400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Market</a:t>
              </a:r>
            </a:p>
          </p:txBody>
        </p:sp>
        <p:grpSp>
          <p:nvGrpSpPr>
            <p:cNvPr id="3440" name="Group"/>
            <p:cNvGrpSpPr/>
            <p:nvPr/>
          </p:nvGrpSpPr>
          <p:grpSpPr>
            <a:xfrm>
              <a:off x="379948" y="0"/>
              <a:ext cx="8379349" cy="726789"/>
              <a:chOff x="0" y="9525"/>
              <a:chExt cx="8379348" cy="726788"/>
            </a:xfrm>
          </p:grpSpPr>
          <p:sp>
            <p:nvSpPr>
              <p:cNvPr id="3438" name="Rectangle"/>
              <p:cNvSpPr/>
              <p:nvPr/>
            </p:nvSpPr>
            <p:spPr>
              <a:xfrm>
                <a:off x="0" y="317213"/>
                <a:ext cx="8379349" cy="419101"/>
              </a:xfrm>
              <a:prstGeom prst="roundRect">
                <a:avLst>
                  <a:gd name="adj" fmla="val 0"/>
                </a:avLst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439" name="Executive Summary"/>
              <p:cNvSpPr/>
              <p:nvPr/>
            </p:nvSpPr>
            <p:spPr>
              <a:xfrm>
                <a:off x="1205" y="9525"/>
                <a:ext cx="2031688" cy="30650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lnSpc>
                    <a:spcPct val="90000"/>
                  </a:lnSpc>
                </a:lvl1pPr>
              </a:lstStyle>
              <a:p>
                <a:r>
                  <a:t> Executive Summary</a:t>
                </a:r>
              </a:p>
            </p:txBody>
          </p:sp>
        </p:grpSp>
        <p:sp>
          <p:nvSpPr>
            <p:cNvPr id="3441" name="Rectangle"/>
            <p:cNvSpPr/>
            <p:nvPr/>
          </p:nvSpPr>
          <p:spPr>
            <a:xfrm>
              <a:off x="379948" y="1114365"/>
              <a:ext cx="8379349" cy="850901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42" name="Marketing Strategy"/>
            <p:cNvSpPr/>
            <p:nvPr/>
          </p:nvSpPr>
          <p:spPr>
            <a:xfrm>
              <a:off x="381154" y="807969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</a:lvl1pPr>
            </a:lstStyle>
            <a:p>
              <a:r>
                <a:t> Marketing Strategy</a:t>
              </a:r>
            </a:p>
          </p:txBody>
        </p:sp>
        <p:sp>
          <p:nvSpPr>
            <p:cNvPr id="3443" name="Line"/>
            <p:cNvSpPr/>
            <p:nvPr/>
          </p:nvSpPr>
          <p:spPr>
            <a:xfrm flipV="1">
              <a:off x="4569622" y="1112757"/>
              <a:ext cx="1" cy="8541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444" name="What are the key aspects of the company’s communication campaign?"/>
            <p:cNvSpPr/>
            <p:nvPr/>
          </p:nvSpPr>
          <p:spPr>
            <a:xfrm>
              <a:off x="478456" y="283923"/>
              <a:ext cx="8244605" cy="426334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spcBef>
                  <a:spcPts val="100"/>
                </a:spcBef>
                <a:defRPr sz="1500"/>
              </a:lvl1pPr>
            </a:lstStyle>
            <a:p>
              <a:r>
                <a:t>What are the key aspects of the company’s communication campaign?</a:t>
              </a:r>
            </a:p>
          </p:txBody>
        </p:sp>
        <p:grpSp>
          <p:nvGrpSpPr>
            <p:cNvPr id="3449" name="Group"/>
            <p:cNvGrpSpPr/>
            <p:nvPr/>
          </p:nvGrpSpPr>
          <p:grpSpPr>
            <a:xfrm>
              <a:off x="379948" y="8139024"/>
              <a:ext cx="8379349" cy="732249"/>
              <a:chOff x="0" y="0"/>
              <a:chExt cx="8379348" cy="732247"/>
            </a:xfrm>
          </p:grpSpPr>
          <p:grpSp>
            <p:nvGrpSpPr>
              <p:cNvPr id="3447" name="Group"/>
              <p:cNvGrpSpPr/>
              <p:nvPr/>
            </p:nvGrpSpPr>
            <p:grpSpPr>
              <a:xfrm>
                <a:off x="0" y="0"/>
                <a:ext cx="8379349" cy="723614"/>
                <a:chOff x="0" y="12700"/>
                <a:chExt cx="8379348" cy="723613"/>
              </a:xfrm>
            </p:grpSpPr>
            <p:sp>
              <p:nvSpPr>
                <p:cNvPr id="3445" name="Rectangle"/>
                <p:cNvSpPr/>
                <p:nvPr/>
              </p:nvSpPr>
              <p:spPr>
                <a:xfrm>
                  <a:off x="0" y="317213"/>
                  <a:ext cx="8379349" cy="419101"/>
                </a:xfrm>
                <a:prstGeom prst="roundRect">
                  <a:avLst>
                    <a:gd name="adj" fmla="val 0"/>
                  </a:avLst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446" name="Exhibits"/>
                <p:cNvSpPr/>
                <p:nvPr/>
              </p:nvSpPr>
              <p:spPr>
                <a:xfrm>
                  <a:off x="1205" y="12700"/>
                  <a:ext cx="2032001" cy="30650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hueOff val="71527"/>
                    <a:satOff val="-27511"/>
                    <a:lumOff val="32816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l">
                    <a:lnSpc>
                      <a:spcPct val="90000"/>
                    </a:lnSpc>
                  </a:lvl1pPr>
                </a:lstStyle>
                <a:p>
                  <a:r>
                    <a:t> Exhibits</a:t>
                  </a:r>
                </a:p>
              </p:txBody>
            </p:sp>
          </p:grpSp>
          <p:sp>
            <p:nvSpPr>
              <p:cNvPr id="3448" name="What are the details/evidence supporting the company’s communication plan?"/>
              <p:cNvSpPr/>
              <p:nvPr/>
            </p:nvSpPr>
            <p:spPr>
              <a:xfrm>
                <a:off x="96322" y="305914"/>
                <a:ext cx="8244605" cy="426334"/>
              </a:xfrm>
              <a:prstGeom prst="roundRect">
                <a:avLst>
                  <a:gd name="adj" fmla="val 0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lnSpc>
                    <a:spcPct val="90000"/>
                  </a:lnSpc>
                  <a:spcBef>
                    <a:spcPts val="100"/>
                  </a:spcBef>
                  <a:defRPr sz="1500"/>
                </a:lvl1pPr>
              </a:lstStyle>
              <a:p>
                <a:r>
                  <a:t>What are the details/evidence supporting the company’s communication plan?</a:t>
                </a:r>
              </a:p>
            </p:txBody>
          </p:sp>
        </p:grpSp>
        <p:sp>
          <p:nvSpPr>
            <p:cNvPr id="3450" name="Media"/>
            <p:cNvSpPr/>
            <p:nvPr/>
          </p:nvSpPr>
          <p:spPr>
            <a:xfrm>
              <a:off x="3041513" y="4783675"/>
              <a:ext cx="152400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Media</a:t>
              </a:r>
            </a:p>
          </p:txBody>
        </p:sp>
        <p:sp>
          <p:nvSpPr>
            <p:cNvPr id="3451" name="How will the company  evaluate the effectiveness of  the communication campaign?"/>
            <p:cNvSpPr/>
            <p:nvPr/>
          </p:nvSpPr>
          <p:spPr>
            <a:xfrm>
              <a:off x="450925" y="7333192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How will the company </a:t>
              </a:r>
              <a:br>
                <a:rPr dirty="0"/>
              </a:br>
              <a:r>
                <a:rPr dirty="0"/>
                <a:t>evaluate the effectiveness of </a:t>
              </a:r>
              <a:br>
                <a:rPr dirty="0"/>
              </a:br>
              <a:r>
                <a:rPr dirty="0"/>
                <a:t>the communication campaign?</a:t>
              </a:r>
            </a:p>
          </p:txBody>
        </p:sp>
        <p:sp>
          <p:nvSpPr>
            <p:cNvPr id="3452" name="Performance"/>
            <p:cNvSpPr/>
            <p:nvPr/>
          </p:nvSpPr>
          <p:spPr>
            <a:xfrm>
              <a:off x="3041513" y="7220621"/>
              <a:ext cx="152400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Performance</a:t>
              </a:r>
            </a:p>
          </p:txBody>
        </p:sp>
        <p:sp>
          <p:nvSpPr>
            <p:cNvPr id="3453" name="Control"/>
            <p:cNvSpPr/>
            <p:nvPr/>
          </p:nvSpPr>
          <p:spPr>
            <a:xfrm>
              <a:off x="380265" y="6910763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253A6C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Control</a:t>
              </a:r>
            </a:p>
          </p:txBody>
        </p:sp>
        <p:sp>
          <p:nvSpPr>
            <p:cNvPr id="3454" name="Rectangle"/>
            <p:cNvSpPr/>
            <p:nvPr/>
          </p:nvSpPr>
          <p:spPr>
            <a:xfrm>
              <a:off x="380265" y="7220642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55" name="How will the company  monitor the environment to identify  emerging opportunities and threats?"/>
            <p:cNvSpPr/>
            <p:nvPr/>
          </p:nvSpPr>
          <p:spPr>
            <a:xfrm>
              <a:off x="4632922" y="7382426"/>
              <a:ext cx="3922758" cy="737802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How will the company </a:t>
              </a:r>
              <a:br>
                <a:rPr dirty="0"/>
              </a:br>
              <a:r>
                <a:rPr dirty="0"/>
                <a:t>monitor the environment to identify </a:t>
              </a:r>
              <a:br>
                <a:rPr dirty="0"/>
              </a:br>
              <a:r>
                <a:rPr dirty="0"/>
                <a:t>emerging opportunities and threats?</a:t>
              </a:r>
            </a:p>
          </p:txBody>
        </p:sp>
        <p:sp>
          <p:nvSpPr>
            <p:cNvPr id="3456" name="Environment"/>
            <p:cNvSpPr/>
            <p:nvPr/>
          </p:nvSpPr>
          <p:spPr>
            <a:xfrm>
              <a:off x="7223511" y="7219055"/>
              <a:ext cx="152400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Environment </a:t>
              </a:r>
            </a:p>
          </p:txBody>
        </p:sp>
        <p:sp>
          <p:nvSpPr>
            <p:cNvPr id="3457" name="Rectangle"/>
            <p:cNvSpPr/>
            <p:nvPr/>
          </p:nvSpPr>
          <p:spPr>
            <a:xfrm>
              <a:off x="4564548" y="7220642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58" name="What is the focus of the…"/>
            <p:cNvSpPr/>
            <p:nvPr/>
          </p:nvSpPr>
          <p:spPr>
            <a:xfrm>
              <a:off x="454461" y="2569230"/>
              <a:ext cx="3922759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is the focus of the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company’s communication?</a:t>
              </a:r>
            </a:p>
          </p:txBody>
        </p:sp>
        <p:sp>
          <p:nvSpPr>
            <p:cNvPr id="3459" name="Focus"/>
            <p:cNvSpPr/>
            <p:nvPr/>
          </p:nvSpPr>
          <p:spPr>
            <a:xfrm>
              <a:off x="3039228" y="2336532"/>
              <a:ext cx="152400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Focus</a:t>
              </a:r>
            </a:p>
          </p:txBody>
        </p:sp>
        <p:sp>
          <p:nvSpPr>
            <p:cNvPr id="3460" name="Goal"/>
            <p:cNvSpPr/>
            <p:nvPr/>
          </p:nvSpPr>
          <p:spPr>
            <a:xfrm>
              <a:off x="380265" y="2033851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253A6C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Goal</a:t>
              </a:r>
            </a:p>
          </p:txBody>
        </p:sp>
        <p:sp>
          <p:nvSpPr>
            <p:cNvPr id="3461" name="Rectangle"/>
            <p:cNvSpPr/>
            <p:nvPr/>
          </p:nvSpPr>
          <p:spPr>
            <a:xfrm>
              <a:off x="380265" y="2338120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62" name="What are the temporal  and quantitative benchmarks  for reaching the goal?"/>
            <p:cNvSpPr/>
            <p:nvPr/>
          </p:nvSpPr>
          <p:spPr>
            <a:xfrm>
              <a:off x="4638744" y="2511038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are the temporal </a:t>
              </a:r>
              <a:br>
                <a:rPr dirty="0"/>
              </a:br>
              <a:r>
                <a:rPr dirty="0"/>
                <a:t>and quantitative benchmarks </a:t>
              </a:r>
              <a:br>
                <a:rPr dirty="0"/>
              </a:br>
              <a:r>
                <a:rPr dirty="0"/>
                <a:t>for reaching the goal?</a:t>
              </a:r>
            </a:p>
          </p:txBody>
        </p:sp>
        <p:sp>
          <p:nvSpPr>
            <p:cNvPr id="3463" name="Benchmarks"/>
            <p:cNvSpPr/>
            <p:nvPr/>
          </p:nvSpPr>
          <p:spPr>
            <a:xfrm>
              <a:off x="7223511" y="2334966"/>
              <a:ext cx="152400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Benchmarks</a:t>
              </a:r>
            </a:p>
          </p:txBody>
        </p:sp>
        <p:sp>
          <p:nvSpPr>
            <p:cNvPr id="3464" name="Rectangle"/>
            <p:cNvSpPr/>
            <p:nvPr/>
          </p:nvSpPr>
          <p:spPr>
            <a:xfrm>
              <a:off x="4564548" y="2338120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65" name="Deployment"/>
            <p:cNvSpPr/>
            <p:nvPr/>
          </p:nvSpPr>
          <p:spPr>
            <a:xfrm>
              <a:off x="7223511" y="6002904"/>
              <a:ext cx="152400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Deployment</a:t>
              </a:r>
            </a:p>
          </p:txBody>
        </p:sp>
        <p:sp>
          <p:nvSpPr>
            <p:cNvPr id="3466" name="What resources need to  be developed/acquired to communicate the company’s message?"/>
            <p:cNvSpPr/>
            <p:nvPr/>
          </p:nvSpPr>
          <p:spPr>
            <a:xfrm>
              <a:off x="459161" y="6167058"/>
              <a:ext cx="3906286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resources need to </a:t>
              </a:r>
              <a:br>
                <a:rPr dirty="0"/>
              </a:br>
              <a:r>
                <a:rPr dirty="0"/>
                <a:t>be developed/acquired to communicate the company’s message?</a:t>
              </a:r>
            </a:p>
          </p:txBody>
        </p:sp>
        <p:sp>
          <p:nvSpPr>
            <p:cNvPr id="3467" name="Development"/>
            <p:cNvSpPr/>
            <p:nvPr/>
          </p:nvSpPr>
          <p:spPr>
            <a:xfrm>
              <a:off x="3041513" y="6003687"/>
              <a:ext cx="152400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Development </a:t>
              </a:r>
            </a:p>
          </p:txBody>
        </p:sp>
        <p:sp>
          <p:nvSpPr>
            <p:cNvPr id="3468" name="Implementation"/>
            <p:cNvSpPr/>
            <p:nvPr/>
          </p:nvSpPr>
          <p:spPr>
            <a:xfrm>
              <a:off x="379948" y="5691536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253A6C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Implementation</a:t>
              </a:r>
            </a:p>
          </p:txBody>
        </p:sp>
        <p:sp>
          <p:nvSpPr>
            <p:cNvPr id="3469" name="Rectangle"/>
            <p:cNvSpPr/>
            <p:nvPr/>
          </p:nvSpPr>
          <p:spPr>
            <a:xfrm>
              <a:off x="382550" y="6005274"/>
              <a:ext cx="4181377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70" name="What is the process of  bringing the company’s message to the target audience?"/>
            <p:cNvSpPr/>
            <p:nvPr/>
          </p:nvSpPr>
          <p:spPr>
            <a:xfrm>
              <a:off x="4641157" y="6115475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is the process of </a:t>
              </a:r>
              <a:br/>
              <a:r>
                <a:t>bringing the company’s message</a:t>
              </a:r>
              <a:br/>
              <a:r>
                <a:t>to the target audience?</a:t>
              </a:r>
            </a:p>
          </p:txBody>
        </p:sp>
        <p:sp>
          <p:nvSpPr>
            <p:cNvPr id="3471" name="Rectangle"/>
            <p:cNvSpPr/>
            <p:nvPr/>
          </p:nvSpPr>
          <p:spPr>
            <a:xfrm>
              <a:off x="4564547" y="6004491"/>
              <a:ext cx="4181377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72" name="Who is the company’s…"/>
            <p:cNvSpPr/>
            <p:nvPr/>
          </p:nvSpPr>
          <p:spPr>
            <a:xfrm>
              <a:off x="454461" y="3780531"/>
              <a:ext cx="3824740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Who is the company’s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target audience?</a:t>
              </a:r>
            </a:p>
          </p:txBody>
        </p:sp>
        <p:sp>
          <p:nvSpPr>
            <p:cNvPr id="3473" name="Audience"/>
            <p:cNvSpPr/>
            <p:nvPr/>
          </p:nvSpPr>
          <p:spPr>
            <a:xfrm>
              <a:off x="3039228" y="3560534"/>
              <a:ext cx="152400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rPr dirty="0"/>
                <a:t>Audience</a:t>
              </a:r>
            </a:p>
          </p:txBody>
        </p:sp>
        <p:sp>
          <p:nvSpPr>
            <p:cNvPr id="3474" name="Strategy"/>
            <p:cNvSpPr/>
            <p:nvPr/>
          </p:nvSpPr>
          <p:spPr>
            <a:xfrm>
              <a:off x="380265" y="3250676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253A6C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Strategy</a:t>
              </a:r>
            </a:p>
          </p:txBody>
        </p:sp>
        <p:sp>
          <p:nvSpPr>
            <p:cNvPr id="3475" name="Rectangle"/>
            <p:cNvSpPr/>
            <p:nvPr/>
          </p:nvSpPr>
          <p:spPr>
            <a:xfrm>
              <a:off x="380265" y="3562122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76" name="What is the message  the company aims to  communicate?"/>
            <p:cNvSpPr/>
            <p:nvPr/>
          </p:nvSpPr>
          <p:spPr>
            <a:xfrm>
              <a:off x="4638744" y="3703118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is the message </a:t>
              </a:r>
              <a:br/>
              <a:r>
                <a:t>the company aims to </a:t>
              </a:r>
              <a:br/>
              <a:r>
                <a:t>communicate?</a:t>
              </a:r>
            </a:p>
          </p:txBody>
        </p:sp>
        <p:sp>
          <p:nvSpPr>
            <p:cNvPr id="3477" name="Message"/>
            <p:cNvSpPr/>
            <p:nvPr/>
          </p:nvSpPr>
          <p:spPr>
            <a:xfrm>
              <a:off x="7223511" y="3559321"/>
              <a:ext cx="152400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Message</a:t>
              </a:r>
            </a:p>
          </p:txBody>
        </p:sp>
        <p:sp>
          <p:nvSpPr>
            <p:cNvPr id="3478" name="Rectangle"/>
            <p:cNvSpPr/>
            <p:nvPr/>
          </p:nvSpPr>
          <p:spPr>
            <a:xfrm>
              <a:off x="4564548" y="3562122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79" name="Where will the audience  encounter the company’s communication?"/>
            <p:cNvSpPr/>
            <p:nvPr/>
          </p:nvSpPr>
          <p:spPr>
            <a:xfrm>
              <a:off x="481361" y="4917121"/>
              <a:ext cx="404922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Where will the audience </a:t>
              </a:r>
              <a:br/>
              <a:r>
                <a:t>encounter the company’s communication?</a:t>
              </a:r>
            </a:p>
          </p:txBody>
        </p:sp>
        <p:sp>
          <p:nvSpPr>
            <p:cNvPr id="3480" name="Tactics"/>
            <p:cNvSpPr/>
            <p:nvPr/>
          </p:nvSpPr>
          <p:spPr>
            <a:xfrm>
              <a:off x="380265" y="4472308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253A6C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Tactics</a:t>
              </a:r>
            </a:p>
          </p:txBody>
        </p:sp>
        <p:sp>
          <p:nvSpPr>
            <p:cNvPr id="3481" name="Rectangle"/>
            <p:cNvSpPr/>
            <p:nvPr/>
          </p:nvSpPr>
          <p:spPr>
            <a:xfrm>
              <a:off x="380265" y="4785263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82" name="How will the company’s  message be expressed?"/>
            <p:cNvSpPr/>
            <p:nvPr/>
          </p:nvSpPr>
          <p:spPr>
            <a:xfrm>
              <a:off x="4638743" y="4863972"/>
              <a:ext cx="3922759" cy="737802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How will the company’s </a:t>
              </a:r>
              <a:br/>
              <a:r>
                <a:t>message be expressed?</a:t>
              </a:r>
            </a:p>
          </p:txBody>
        </p:sp>
        <p:sp>
          <p:nvSpPr>
            <p:cNvPr id="3483" name="Creative"/>
            <p:cNvSpPr/>
            <p:nvPr/>
          </p:nvSpPr>
          <p:spPr>
            <a:xfrm>
              <a:off x="7223511" y="4783675"/>
              <a:ext cx="152400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Creative</a:t>
              </a:r>
            </a:p>
          </p:txBody>
        </p:sp>
        <p:sp>
          <p:nvSpPr>
            <p:cNvPr id="3484" name="Rectangle"/>
            <p:cNvSpPr/>
            <p:nvPr/>
          </p:nvSpPr>
          <p:spPr>
            <a:xfrm>
              <a:off x="4564548" y="4785263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485" name="G-STIC Action Plan"/>
            <p:cNvSpPr/>
            <p:nvPr/>
          </p:nvSpPr>
          <p:spPr>
            <a:xfrm rot="16200000">
              <a:off x="-2853809" y="4889673"/>
              <a:ext cx="6014125" cy="306508"/>
            </a:xfrm>
            <a:prstGeom prst="roundRect">
              <a:avLst>
                <a:gd name="adj" fmla="val 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G-STIC Action Plan</a:t>
              </a:r>
            </a:p>
          </p:txBody>
        </p:sp>
      </p:grpSp>
      <p:sp>
        <p:nvSpPr>
          <p:cNvPr id="3487" name="Figure 5. The Communication Plan"/>
          <p:cNvSpPr txBox="1">
            <a:spLocks noGrp="1"/>
          </p:cNvSpPr>
          <p:nvPr>
            <p:ph type="title" idx="4294967295"/>
          </p:nvPr>
        </p:nvSpPr>
        <p:spPr>
          <a:xfrm>
            <a:off x="414812" y="421421"/>
            <a:ext cx="2994018" cy="147410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Figure 5. The Communication Plan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586</Words>
  <Application>Microsoft Macintosh PowerPoint</Application>
  <PresentationFormat>Custom</PresentationFormat>
  <Paragraphs>247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Book Antiqua</vt:lpstr>
      <vt:lpstr>Calibri</vt:lpstr>
      <vt:lpstr>Century Gothic</vt:lpstr>
      <vt:lpstr>Gill Sans</vt:lpstr>
      <vt:lpstr>Helvetica</vt:lpstr>
      <vt:lpstr>Lucida Grande</vt:lpstr>
      <vt:lpstr>Tahoma</vt:lpstr>
      <vt:lpstr>Black</vt:lpstr>
      <vt:lpstr>PowerPoint Presentation</vt:lpstr>
      <vt:lpstr>PowerPoint Presentation</vt:lpstr>
      <vt:lpstr>Part V: Communicating and Delivering the Offering</vt:lpstr>
      <vt:lpstr>Chapter 14</vt:lpstr>
      <vt:lpstr>Figure 1. Communication as a Value-Creation Process</vt:lpstr>
      <vt:lpstr>Figure 2. The G-STIC Framework for Managing Communication</vt:lpstr>
      <vt:lpstr>Figure 3. Communication Goals as a Function of the Customer Decision Journey</vt:lpstr>
      <vt:lpstr>Figure 4. Programmatic Media Buying</vt:lpstr>
      <vt:lpstr>Figure 5. The Communication Plan</vt:lpstr>
      <vt:lpstr>Chapter 15</vt:lpstr>
      <vt:lpstr>Figure 1. Sales Productivity as a Function of Sales Force Size</vt:lpstr>
      <vt:lpstr>Figure 2. Managing Sales Force Performance</vt:lpstr>
      <vt:lpstr>Figure 3. Decision-Making Unit: Key Roles</vt:lpstr>
      <vt:lpstr>Figure 4. The Customer Decision Journey</vt:lpstr>
      <vt:lpstr>Figure 5. The Personal Selling Process</vt:lpstr>
      <vt:lpstr>Figure 6. The SPIN Model of Selling</vt:lpstr>
      <vt:lpstr>Chapter 16</vt:lpstr>
      <vt:lpstr>Figure 1. Distribution as a Value-Creation Process </vt:lpstr>
      <vt:lpstr>Figure 2. Distribution Channel Structure</vt:lpstr>
      <vt:lpstr>Chapter 17</vt:lpstr>
      <vt:lpstr>Figure 1. Key Trends in Retail Management</vt:lpstr>
      <vt:lpstr>Figure 2. Retailing as a Value-Creation Process </vt:lpstr>
      <vt:lpstr>Figure 3. Price Image Drivers and Market Outcomes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29</cp:revision>
  <dcterms:modified xsi:type="dcterms:W3CDTF">2019-06-27T06:37:37Z</dcterms:modified>
</cp:coreProperties>
</file>