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451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403" r:id="rId14"/>
    <p:sldId id="404" r:id="rId15"/>
    <p:sldId id="405" r:id="rId16"/>
    <p:sldId id="406" r:id="rId17"/>
    <p:sldId id="407" r:id="rId18"/>
    <p:sldId id="408" r:id="rId19"/>
    <p:sldId id="409" r:id="rId20"/>
    <p:sldId id="410" r:id="rId21"/>
    <p:sldId id="411" r:id="rId22"/>
    <p:sldId id="412" r:id="rId23"/>
    <p:sldId id="413" r:id="rId24"/>
    <p:sldId id="414" r:id="rId25"/>
    <p:sldId id="415" r:id="rId26"/>
    <p:sldId id="416" r:id="rId27"/>
    <p:sldId id="417" r:id="rId28"/>
    <p:sldId id="418" r:id="rId29"/>
    <p:sldId id="419" r:id="rId30"/>
    <p:sldId id="420" r:id="rId31"/>
    <p:sldId id="421" r:id="rId32"/>
    <p:sldId id="422" r:id="rId33"/>
    <p:sldId id="423" r:id="rId34"/>
    <p:sldId id="424" r:id="rId35"/>
    <p:sldId id="425" r:id="rId36"/>
    <p:sldId id="426" r:id="rId37"/>
    <p:sldId id="427" r:id="rId38"/>
    <p:sldId id="428" r:id="rId39"/>
    <p:sldId id="429" r:id="rId40"/>
    <p:sldId id="430" r:id="rId41"/>
    <p:sldId id="431" r:id="rId42"/>
    <p:sldId id="432" r:id="rId43"/>
    <p:sldId id="433" r:id="rId44"/>
    <p:sldId id="446" r:id="rId4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3FAF1"/>
          </a:solidFill>
        </a:fill>
      </a:tcStyle>
    </a:wholeTbl>
    <a:band2H>
      <a:tcTxStyle/>
      <a:tcStyle>
        <a:tcBdr/>
        <a:fill>
          <a:solidFill>
            <a:srgbClr val="EBFCF8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E6B7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E6B7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E6B7"/>
          </a:solidFill>
        </a:fill>
      </a:tcStyle>
    </a:firstRow>
  </a:tblStyle>
  <a:tblStyle styleId="{D51ADE6A-740E-44AE-83CC-AE7238B6C88D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C8D8F">
              <a:alpha val="30000"/>
            </a:srgbClr>
          </a:solidFill>
        </a:fill>
      </a:tcStyle>
    </a:band2H>
    <a:firstCol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Col>
    <a:lastRow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lastRow>
    <a:firstRow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9843"/>
    <p:restoredTop sz="94562"/>
  </p:normalViewPr>
  <p:slideViewPr>
    <p:cSldViewPr snapToGrid="0" snapToObjects="1">
      <p:cViewPr varScale="1">
        <p:scale>
          <a:sx n="61" d="100"/>
          <a:sy n="61" d="100"/>
        </p:scale>
        <p:origin x="21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750624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3" name="Shape 448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484" name="Shape 448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914400">
              <a:spcBef>
                <a:spcPts val="600"/>
              </a:spcBef>
              <a:buClr>
                <a:srgbClr val="000000"/>
              </a:buClr>
              <a:defRPr sz="1700">
                <a:uFill>
                  <a:solidFill>
                    <a:srgbClr val="000000"/>
                  </a:solidFill>
                </a:u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Customers: HDI; Collaborators: HDI; Competitors: AT&amp;T vs. Version, politics; Context: economy, technology, regulatory (monopoly)</a:t>
            </a:r>
          </a:p>
        </p:txBody>
      </p:sp>
    </p:spTree>
    <p:extLst>
      <p:ext uri="{BB962C8B-B14F-4D97-AF65-F5344CB8AC3E}">
        <p14:creationId xmlns:p14="http://schemas.microsoft.com/office/powerpoint/2010/main" val="1558621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239607" y="1030675"/>
            <a:ext cx="12229412" cy="3197261"/>
          </a:xfrm>
          <a:prstGeom prst="rect">
            <a:avLst/>
          </a:prstGeom>
        </p:spPr>
        <p:txBody>
          <a:bodyPr lIns="63500" tIns="63500" rIns="63500" bIns="63500"/>
          <a:lstStyle>
            <a:lvl1pPr defTabSz="914400">
              <a:defRPr>
                <a:solidFill>
                  <a:srgbClr val="4349AA"/>
                </a:solidFill>
                <a:uFill>
                  <a:solidFill>
                    <a:srgbClr val="4349AA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951672" y="5528838"/>
            <a:ext cx="9311105" cy="4224762"/>
          </a:xfrm>
          <a:prstGeom prst="rect">
            <a:avLst/>
          </a:prstGeom>
        </p:spPr>
        <p:txBody>
          <a:bodyPr lIns="63500" tIns="63500" rIns="63500" bIns="63500"/>
          <a:lstStyle>
            <a:lvl1pPr marL="0" indent="0" algn="ctr" defTabSz="914400">
              <a:buClr>
                <a:srgbClr val="434ED6"/>
              </a:buClr>
              <a:buSzTx/>
              <a:buNone/>
              <a:defRPr b="1">
                <a:solidFill>
                  <a:srgbClr val="424242"/>
                </a:solidFill>
                <a:uFill>
                  <a:solidFill>
                    <a:srgbClr val="424242"/>
                  </a:solidFill>
                </a:uFill>
              </a:defRPr>
            </a:lvl1pPr>
            <a:lvl2pPr marL="1057069" indent="-406564" defTabSz="914400">
              <a:spcBef>
                <a:spcPts val="0"/>
              </a:spcBef>
              <a:buClr>
                <a:srgbClr val="FF2600"/>
              </a:buClr>
              <a:buChar char=""/>
              <a:defRPr sz="2800">
                <a:uFill>
                  <a:solidFill>
                    <a:srgbClr val="000000"/>
                  </a:solidFill>
                </a:uFill>
              </a:defRPr>
            </a:lvl2pPr>
            <a:lvl3pPr marL="1626260" indent="-325252" defTabSz="914400">
              <a:spcBef>
                <a:spcPts val="0"/>
              </a:spcBef>
              <a:buClr>
                <a:srgbClr val="434ED6"/>
              </a:buClr>
              <a:buChar char=""/>
              <a:defRPr sz="1800">
                <a:uFill>
                  <a:solidFill>
                    <a:srgbClr val="000000"/>
                  </a:solidFill>
                </a:uFill>
              </a:defRPr>
            </a:lvl3pPr>
            <a:lvl4pPr marL="2276764" indent="-325252" defTabSz="914400">
              <a:spcBef>
                <a:spcPts val="600"/>
              </a:spcBef>
              <a:buClr>
                <a:srgbClr val="FFD600"/>
              </a:buClr>
              <a:buChar char=""/>
              <a:defRPr sz="28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lvl4pPr>
            <a:lvl5pPr marL="2927268" indent="-325252" defTabSz="914400">
              <a:spcBef>
                <a:spcPts val="600"/>
              </a:spcBef>
              <a:buClr>
                <a:srgbClr val="00E6B7"/>
              </a:buClr>
              <a:buChar char=""/>
              <a:defRPr sz="28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46188" y="9280032"/>
            <a:ext cx="308373" cy="279401"/>
          </a:xfrm>
          <a:prstGeom prst="rect">
            <a:avLst/>
          </a:prstGeom>
        </p:spPr>
        <p:txBody>
          <a:bodyPr lIns="50800" tIns="50800" rIns="50800" bIns="50800" anchor="t"/>
          <a:lstStyle>
            <a:lvl1pPr defTabSz="914400">
              <a:defRPr sz="1200">
                <a:uFill>
                  <a:solidFill>
                    <a:srgbClr val="000000"/>
                  </a:solidFill>
                </a:u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xfrm>
            <a:off x="249590" y="0"/>
            <a:ext cx="12476944" cy="1054726"/>
          </a:xfrm>
          <a:prstGeom prst="rect">
            <a:avLst/>
          </a:prstGeom>
        </p:spPr>
        <p:txBody>
          <a:bodyPr lIns="63500" tIns="63500" rIns="63500" bIns="63500"/>
          <a:lstStyle>
            <a:lvl1pPr defTabSz="914400">
              <a:defRPr sz="2800">
                <a:solidFill>
                  <a:srgbClr val="4349AA"/>
                </a:solidFill>
                <a:uFill>
                  <a:solidFill>
                    <a:srgbClr val="4349AA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18478A-A9EB-6243-9746-6A52326E9351}"/>
              </a:ext>
            </a:extLst>
          </p:cNvPr>
          <p:cNvSpPr/>
          <p:nvPr userDrawn="1"/>
        </p:nvSpPr>
        <p:spPr>
          <a:xfrm>
            <a:off x="243959" y="9292774"/>
            <a:ext cx="213552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/>
              <a:t>© 2019 by Alexander </a:t>
            </a:r>
            <a:r>
              <a:rPr lang="en-US" sz="1050" dirty="0" err="1"/>
              <a:t>Chernev</a:t>
            </a:r>
            <a:endParaRPr lang="en-US" sz="1050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5A68FC1-190B-1143-9BFD-343D72277CF0}"/>
              </a:ext>
            </a:extLst>
          </p:cNvPr>
          <p:cNvSpPr/>
          <p:nvPr userDrawn="1"/>
        </p:nvSpPr>
        <p:spPr>
          <a:xfrm>
            <a:off x="243959" y="9292774"/>
            <a:ext cx="213552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/>
              <a:t>© 2019 by Alexander </a:t>
            </a:r>
            <a:r>
              <a:rPr lang="en-US" sz="1050" dirty="0" err="1"/>
              <a:t>Chernev</a:t>
            </a:r>
            <a:endParaRPr lang="en-US" sz="1050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50239" y="-1"/>
            <a:ext cx="11704322" cy="20161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5023" tIns="65023" rIns="65023" bIns="65023" anchor="b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50239" y="2275839"/>
            <a:ext cx="11704322" cy="7477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5023" tIns="65023" rIns="65023" bIns="65023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85653" y="8779792"/>
            <a:ext cx="3034455" cy="520701"/>
          </a:xfrm>
          <a:prstGeom prst="rect">
            <a:avLst/>
          </a:prstGeom>
          <a:ln w="12700">
            <a:miter lim="400000"/>
          </a:ln>
        </p:spPr>
        <p:txBody>
          <a:bodyPr wrap="none" lIns="65023" tIns="65023" rIns="65023" bIns="65023" anchor="ctr">
            <a:spAutoFit/>
          </a:bodyPr>
          <a:lstStyle>
            <a:lvl1pPr algn="r" defTabSz="1300480">
              <a:defRPr b="1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txStyles>
    <p:titleStyle>
      <a:lvl1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1" i="0" u="none" strike="noStrike" cap="none" spc="0" baseline="0">
          <a:ln>
            <a:noFill/>
          </a:ln>
          <a:solidFill>
            <a:srgbClr val="333399"/>
          </a:solidFill>
          <a:uFillTx/>
          <a:latin typeface="+mn-lt"/>
          <a:ea typeface="+mn-ea"/>
          <a:cs typeface="+mn-cs"/>
          <a:sym typeface="Century Gothic"/>
        </a:defRPr>
      </a:lvl1pPr>
      <a:lvl2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1" i="0" u="none" strike="noStrike" cap="none" spc="0" baseline="0">
          <a:ln>
            <a:noFill/>
          </a:ln>
          <a:solidFill>
            <a:srgbClr val="333399"/>
          </a:solidFill>
          <a:uFillTx/>
          <a:latin typeface="+mn-lt"/>
          <a:ea typeface="+mn-ea"/>
          <a:cs typeface="+mn-cs"/>
          <a:sym typeface="Century Gothic"/>
        </a:defRPr>
      </a:lvl2pPr>
      <a:lvl3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1" i="0" u="none" strike="noStrike" cap="none" spc="0" baseline="0">
          <a:ln>
            <a:noFill/>
          </a:ln>
          <a:solidFill>
            <a:srgbClr val="333399"/>
          </a:solidFill>
          <a:uFillTx/>
          <a:latin typeface="+mn-lt"/>
          <a:ea typeface="+mn-ea"/>
          <a:cs typeface="+mn-cs"/>
          <a:sym typeface="Century Gothic"/>
        </a:defRPr>
      </a:lvl3pPr>
      <a:lvl4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1" i="0" u="none" strike="noStrike" cap="none" spc="0" baseline="0">
          <a:ln>
            <a:noFill/>
          </a:ln>
          <a:solidFill>
            <a:srgbClr val="333399"/>
          </a:solidFill>
          <a:uFillTx/>
          <a:latin typeface="+mn-lt"/>
          <a:ea typeface="+mn-ea"/>
          <a:cs typeface="+mn-cs"/>
          <a:sym typeface="Century Gothic"/>
        </a:defRPr>
      </a:lvl4pPr>
      <a:lvl5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1" i="0" u="none" strike="noStrike" cap="none" spc="0" baseline="0">
          <a:ln>
            <a:noFill/>
          </a:ln>
          <a:solidFill>
            <a:srgbClr val="333399"/>
          </a:solidFill>
          <a:uFillTx/>
          <a:latin typeface="+mn-lt"/>
          <a:ea typeface="+mn-ea"/>
          <a:cs typeface="+mn-cs"/>
          <a:sym typeface="Century Gothic"/>
        </a:defRPr>
      </a:lvl5pPr>
      <a:lvl6pPr marL="0" marR="0" indent="45720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1" i="0" u="none" strike="noStrike" cap="none" spc="0" baseline="0">
          <a:ln>
            <a:noFill/>
          </a:ln>
          <a:solidFill>
            <a:srgbClr val="333399"/>
          </a:solidFill>
          <a:uFillTx/>
          <a:latin typeface="+mn-lt"/>
          <a:ea typeface="+mn-ea"/>
          <a:cs typeface="+mn-cs"/>
          <a:sym typeface="Century Gothic"/>
        </a:defRPr>
      </a:lvl6pPr>
      <a:lvl7pPr marL="0" marR="0" indent="91440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1" i="0" u="none" strike="noStrike" cap="none" spc="0" baseline="0">
          <a:ln>
            <a:noFill/>
          </a:ln>
          <a:solidFill>
            <a:srgbClr val="333399"/>
          </a:solidFill>
          <a:uFillTx/>
          <a:latin typeface="+mn-lt"/>
          <a:ea typeface="+mn-ea"/>
          <a:cs typeface="+mn-cs"/>
          <a:sym typeface="Century Gothic"/>
        </a:defRPr>
      </a:lvl7pPr>
      <a:lvl8pPr marL="0" marR="0" indent="137160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1" i="0" u="none" strike="noStrike" cap="none" spc="0" baseline="0">
          <a:ln>
            <a:noFill/>
          </a:ln>
          <a:solidFill>
            <a:srgbClr val="333399"/>
          </a:solidFill>
          <a:uFillTx/>
          <a:latin typeface="+mn-lt"/>
          <a:ea typeface="+mn-ea"/>
          <a:cs typeface="+mn-cs"/>
          <a:sym typeface="Century Gothic"/>
        </a:defRPr>
      </a:lvl8pPr>
      <a:lvl9pPr marL="0" marR="0" indent="182880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1" i="0" u="none" strike="noStrike" cap="none" spc="0" baseline="0">
          <a:ln>
            <a:noFill/>
          </a:ln>
          <a:solidFill>
            <a:srgbClr val="333399"/>
          </a:solidFill>
          <a:uFillTx/>
          <a:latin typeface="+mn-lt"/>
          <a:ea typeface="+mn-ea"/>
          <a:cs typeface="+mn-cs"/>
          <a:sym typeface="Century Gothic"/>
        </a:defRPr>
      </a:lvl9pPr>
    </p:titleStyle>
    <p:bodyStyle>
      <a:lvl1pPr marL="485775" marR="0" indent="-485775" algn="l" defTabSz="1300480" latinLnBrk="0">
        <a:lnSpc>
          <a:spcPct val="100000"/>
        </a:lnSpc>
        <a:spcBef>
          <a:spcPts val="1000"/>
        </a:spcBef>
        <a:spcAft>
          <a:spcPts val="0"/>
        </a:spcAft>
        <a:buClr>
          <a:srgbClr val="3333CC"/>
        </a:buClr>
        <a:buSzPct val="60000"/>
        <a:buFontTx/>
        <a:buChar char="■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entury Gothic"/>
        </a:defRPr>
      </a:lvl1pPr>
      <a:lvl2pPr marL="942975" marR="0" indent="-485775" algn="l" defTabSz="1300480" latinLnBrk="0">
        <a:lnSpc>
          <a:spcPct val="100000"/>
        </a:lnSpc>
        <a:spcBef>
          <a:spcPts val="1000"/>
        </a:spcBef>
        <a:spcAft>
          <a:spcPts val="0"/>
        </a:spcAft>
        <a:buClr>
          <a:srgbClr val="3333CC"/>
        </a:buClr>
        <a:buSzPct val="55000"/>
        <a:buFontTx/>
        <a:buChar char="■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entury Gothic"/>
        </a:defRPr>
      </a:lvl2pPr>
      <a:lvl3pPr marL="1346200" marR="0" indent="-431800" algn="l" defTabSz="1300480" latinLnBrk="0">
        <a:lnSpc>
          <a:spcPct val="100000"/>
        </a:lnSpc>
        <a:spcBef>
          <a:spcPts val="1000"/>
        </a:spcBef>
        <a:spcAft>
          <a:spcPts val="0"/>
        </a:spcAft>
        <a:buClr>
          <a:srgbClr val="3333CC"/>
        </a:buClr>
        <a:buSzPct val="50000"/>
        <a:buFontTx/>
        <a:buChar char="■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entury Gothic"/>
        </a:defRPr>
      </a:lvl3pPr>
      <a:lvl4pPr marL="1760220" marR="0" indent="-388620" algn="l" defTabSz="1300480" latinLnBrk="0">
        <a:lnSpc>
          <a:spcPct val="100000"/>
        </a:lnSpc>
        <a:spcBef>
          <a:spcPts val="1000"/>
        </a:spcBef>
        <a:spcAft>
          <a:spcPts val="0"/>
        </a:spcAft>
        <a:buClr>
          <a:srgbClr val="3333CC"/>
        </a:buClr>
        <a:buSzPct val="55000"/>
        <a:buFontTx/>
        <a:buChar char="■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entury Gothic"/>
        </a:defRPr>
      </a:lvl4pPr>
      <a:lvl5pPr marL="2217420" marR="0" indent="-388620" algn="l" defTabSz="1300480" latinLnBrk="0">
        <a:lnSpc>
          <a:spcPct val="100000"/>
        </a:lnSpc>
        <a:spcBef>
          <a:spcPts val="1000"/>
        </a:spcBef>
        <a:spcAft>
          <a:spcPts val="0"/>
        </a:spcAft>
        <a:buClr>
          <a:srgbClr val="3333CC"/>
        </a:buClr>
        <a:buSzPct val="50000"/>
        <a:buFontTx/>
        <a:buChar char="■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entury Gothic"/>
        </a:defRPr>
      </a:lvl5pPr>
      <a:lvl6pPr marL="2674620" marR="0" indent="-388620" algn="l" defTabSz="1300480" latinLnBrk="0">
        <a:lnSpc>
          <a:spcPct val="100000"/>
        </a:lnSpc>
        <a:spcBef>
          <a:spcPts val="1000"/>
        </a:spcBef>
        <a:spcAft>
          <a:spcPts val="0"/>
        </a:spcAft>
        <a:buClr>
          <a:srgbClr val="3333CC"/>
        </a:buClr>
        <a:buSzPct val="50000"/>
        <a:buFontTx/>
        <a:buChar char="■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entury Gothic"/>
        </a:defRPr>
      </a:lvl6pPr>
      <a:lvl7pPr marL="3131820" marR="0" indent="-388620" algn="l" defTabSz="1300480" latinLnBrk="0">
        <a:lnSpc>
          <a:spcPct val="100000"/>
        </a:lnSpc>
        <a:spcBef>
          <a:spcPts val="1000"/>
        </a:spcBef>
        <a:spcAft>
          <a:spcPts val="0"/>
        </a:spcAft>
        <a:buClr>
          <a:srgbClr val="3333CC"/>
        </a:buClr>
        <a:buSzPct val="50000"/>
        <a:buFontTx/>
        <a:buChar char="■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entury Gothic"/>
        </a:defRPr>
      </a:lvl7pPr>
      <a:lvl8pPr marL="3589020" marR="0" indent="-388620" algn="l" defTabSz="1300480" latinLnBrk="0">
        <a:lnSpc>
          <a:spcPct val="100000"/>
        </a:lnSpc>
        <a:spcBef>
          <a:spcPts val="1000"/>
        </a:spcBef>
        <a:spcAft>
          <a:spcPts val="0"/>
        </a:spcAft>
        <a:buClr>
          <a:srgbClr val="3333CC"/>
        </a:buClr>
        <a:buSzPct val="50000"/>
        <a:buFontTx/>
        <a:buChar char="■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entury Gothic"/>
        </a:defRPr>
      </a:lvl8pPr>
      <a:lvl9pPr marL="4046220" marR="0" indent="-388620" algn="l" defTabSz="1300480" latinLnBrk="0">
        <a:lnSpc>
          <a:spcPct val="100000"/>
        </a:lnSpc>
        <a:spcBef>
          <a:spcPts val="1000"/>
        </a:spcBef>
        <a:spcAft>
          <a:spcPts val="0"/>
        </a:spcAft>
        <a:buClr>
          <a:srgbClr val="3333CC"/>
        </a:buClr>
        <a:buSzPct val="50000"/>
        <a:buFontTx/>
        <a:buChar char="■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entury Gothic"/>
        </a:defRPr>
      </a:lvl9pPr>
    </p:bodyStyle>
    <p:otherStyle>
      <a:lvl1pPr marL="0" marR="0" indent="0" algn="r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1pPr>
      <a:lvl2pPr marL="0" marR="0" indent="457200" algn="r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2pPr>
      <a:lvl3pPr marL="0" marR="0" indent="914400" algn="r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3pPr>
      <a:lvl4pPr marL="0" marR="0" indent="1371600" algn="r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4pPr>
      <a:lvl5pPr marL="0" marR="0" indent="1828800" algn="r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5pPr>
      <a:lvl6pPr marL="0" marR="0" indent="2286000" algn="r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6pPr>
      <a:lvl7pPr marL="0" marR="0" indent="2743200" algn="r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7pPr>
      <a:lvl8pPr marL="0" marR="0" indent="3200400" algn="r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8pPr>
      <a:lvl9pPr marL="0" marR="0" indent="3657600" algn="r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SMMTP_Front.jpg" descr="SMMTP_Front.jpg"/>
          <p:cNvPicPr>
            <a:picLocks noChangeAspect="1"/>
          </p:cNvPicPr>
          <p:nvPr/>
        </p:nvPicPr>
        <p:blipFill>
          <a:blip r:embed="rId2">
            <a:extLst/>
          </a:blip>
          <a:srcRect t="11062" b="8785"/>
          <a:stretch>
            <a:fillRect/>
          </a:stretch>
        </p:blipFill>
        <p:spPr>
          <a:xfrm>
            <a:off x="1574204" y="198"/>
            <a:ext cx="9856255" cy="975311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7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18" name="Figure 6. Defensive Marketing Strategi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6. Defensive Marketing Strategies</a:t>
            </a:r>
          </a:p>
        </p:txBody>
      </p:sp>
      <p:grpSp>
        <p:nvGrpSpPr>
          <p:cNvPr id="3839" name="Group"/>
          <p:cNvGrpSpPr/>
          <p:nvPr/>
        </p:nvGrpSpPr>
        <p:grpSpPr>
          <a:xfrm>
            <a:off x="4209340" y="3172062"/>
            <a:ext cx="4586121" cy="3713617"/>
            <a:chOff x="0" y="0"/>
            <a:chExt cx="4586120" cy="3713616"/>
          </a:xfrm>
        </p:grpSpPr>
        <p:sp>
          <p:nvSpPr>
            <p:cNvPr id="3819" name="Price"/>
            <p:cNvSpPr txBox="1"/>
            <p:nvPr/>
          </p:nvSpPr>
          <p:spPr>
            <a:xfrm>
              <a:off x="0" y="71504"/>
              <a:ext cx="580243" cy="2964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/>
              </a:pPr>
              <a:r>
                <a:rPr b="0"/>
                <a:t>Price</a:t>
              </a:r>
            </a:p>
          </p:txBody>
        </p:sp>
        <p:sp>
          <p:nvSpPr>
            <p:cNvPr id="3820" name="Benefits"/>
            <p:cNvSpPr txBox="1"/>
            <p:nvPr/>
          </p:nvSpPr>
          <p:spPr>
            <a:xfrm>
              <a:off x="3609250" y="3424177"/>
              <a:ext cx="814795" cy="2894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/>
              </a:pPr>
              <a:r>
                <a:rPr b="0" dirty="0"/>
                <a:t>Benefits</a:t>
              </a:r>
            </a:p>
          </p:txBody>
        </p:sp>
        <p:sp>
          <p:nvSpPr>
            <p:cNvPr id="3821" name="Line"/>
            <p:cNvSpPr/>
            <p:nvPr/>
          </p:nvSpPr>
          <p:spPr>
            <a:xfrm flipV="1">
              <a:off x="291858" y="3324033"/>
              <a:ext cx="4077404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822" name="Line"/>
            <p:cNvSpPr/>
            <p:nvPr/>
          </p:nvSpPr>
          <p:spPr>
            <a:xfrm flipV="1">
              <a:off x="290121" y="329284"/>
              <a:ext cx="1" cy="299475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823" name="Stay the course"/>
            <p:cNvSpPr txBox="1"/>
            <p:nvPr/>
          </p:nvSpPr>
          <p:spPr>
            <a:xfrm>
              <a:off x="760964" y="867880"/>
              <a:ext cx="982942" cy="4998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r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/>
              </a:pPr>
              <a:r>
                <a:rPr b="0"/>
                <a:t>Stay the course</a:t>
              </a:r>
            </a:p>
          </p:txBody>
        </p:sp>
        <p:sp>
          <p:nvSpPr>
            <p:cNvPr id="3824" name="Line"/>
            <p:cNvSpPr/>
            <p:nvPr/>
          </p:nvSpPr>
          <p:spPr>
            <a:xfrm>
              <a:off x="1858125" y="939889"/>
              <a:ext cx="441333" cy="44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0955" extrusionOk="0">
                  <a:moveTo>
                    <a:pt x="21045" y="9184"/>
                  </a:moveTo>
                  <a:cubicBezTo>
                    <a:pt x="20304" y="3481"/>
                    <a:pt x="15120" y="-645"/>
                    <a:pt x="9319" y="83"/>
                  </a:cubicBezTo>
                  <a:cubicBezTo>
                    <a:pt x="3518" y="690"/>
                    <a:pt x="-555" y="5908"/>
                    <a:pt x="62" y="11733"/>
                  </a:cubicBezTo>
                  <a:cubicBezTo>
                    <a:pt x="679" y="16951"/>
                    <a:pt x="4999" y="20834"/>
                    <a:pt x="10183" y="20955"/>
                  </a:cubicBezTo>
                </a:path>
              </a:pathLst>
            </a:custGeom>
            <a:noFill/>
            <a:ln w="19050" cap="rnd">
              <a:solidFill>
                <a:srgbClr val="253A6C"/>
              </a:solidFill>
              <a:prstDash val="sys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825" name="Shape"/>
            <p:cNvSpPr/>
            <p:nvPr/>
          </p:nvSpPr>
          <p:spPr>
            <a:xfrm>
              <a:off x="2044330" y="1346046"/>
              <a:ext cx="93721" cy="90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252"/>
                  </a:moveTo>
                  <a:lnTo>
                    <a:pt x="2298" y="21600"/>
                  </a:lnTo>
                  <a:cubicBezTo>
                    <a:pt x="4826" y="14319"/>
                    <a:pt x="3906" y="6310"/>
                    <a:pt x="0" y="0"/>
                  </a:cubicBezTo>
                  <a:lnTo>
                    <a:pt x="21600" y="8252"/>
                  </a:lnTo>
                  <a:close/>
                </a:path>
              </a:pathLst>
            </a:custGeom>
            <a:solidFill>
              <a:srgbClr val="253A6C"/>
            </a:solidFill>
            <a:ln w="3175" cap="flat">
              <a:solidFill>
                <a:srgbClr val="253A6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826" name="Move upscale"/>
            <p:cNvSpPr txBox="1"/>
            <p:nvPr/>
          </p:nvSpPr>
          <p:spPr>
            <a:xfrm>
              <a:off x="1841950" y="336301"/>
              <a:ext cx="868437" cy="5092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r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/>
              </a:pPr>
              <a:r>
                <a:rPr b="0"/>
                <a:t>Move upscale </a:t>
              </a:r>
            </a:p>
          </p:txBody>
        </p:sp>
        <p:sp>
          <p:nvSpPr>
            <p:cNvPr id="3827" name="Line"/>
            <p:cNvSpPr/>
            <p:nvPr/>
          </p:nvSpPr>
          <p:spPr>
            <a:xfrm flipV="1">
              <a:off x="2414003" y="462975"/>
              <a:ext cx="709544" cy="709544"/>
            </a:xfrm>
            <a:prstGeom prst="line">
              <a:avLst/>
            </a:prstGeom>
            <a:noFill/>
            <a:ln w="19050" cap="flat">
              <a:solidFill>
                <a:srgbClr val="253A6C"/>
              </a:solidFill>
              <a:custDash>
                <a:ds d="200000" sp="200000"/>
              </a:custDash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828" name="Increase benefits"/>
            <p:cNvSpPr txBox="1"/>
            <p:nvPr/>
          </p:nvSpPr>
          <p:spPr>
            <a:xfrm>
              <a:off x="3211514" y="1078047"/>
              <a:ext cx="975772" cy="6091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/>
              </a:pPr>
              <a:r>
                <a:rPr b="0"/>
                <a:t>Increase benefits </a:t>
              </a:r>
            </a:p>
          </p:txBody>
        </p:sp>
        <p:sp>
          <p:nvSpPr>
            <p:cNvPr id="3829" name="Line"/>
            <p:cNvSpPr/>
            <p:nvPr/>
          </p:nvSpPr>
          <p:spPr>
            <a:xfrm flipV="1">
              <a:off x="2440832" y="1335635"/>
              <a:ext cx="670587" cy="2"/>
            </a:xfrm>
            <a:prstGeom prst="line">
              <a:avLst/>
            </a:prstGeom>
            <a:noFill/>
            <a:ln w="19050" cap="flat">
              <a:solidFill>
                <a:srgbClr val="253A6C"/>
              </a:solidFill>
              <a:custDash>
                <a:ds d="200000" sp="200000"/>
              </a:custDash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830" name="Reduce price"/>
            <p:cNvSpPr txBox="1"/>
            <p:nvPr/>
          </p:nvSpPr>
          <p:spPr>
            <a:xfrm>
              <a:off x="1895896" y="2338340"/>
              <a:ext cx="878194" cy="5871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/>
              </a:pPr>
              <a:r>
                <a:rPr b="0" dirty="0"/>
                <a:t>Reduce price </a:t>
              </a:r>
            </a:p>
          </p:txBody>
        </p:sp>
        <p:sp>
          <p:nvSpPr>
            <p:cNvPr id="3831" name="Line"/>
            <p:cNvSpPr/>
            <p:nvPr/>
          </p:nvSpPr>
          <p:spPr>
            <a:xfrm>
              <a:off x="2268605" y="1528642"/>
              <a:ext cx="1" cy="719727"/>
            </a:xfrm>
            <a:prstGeom prst="line">
              <a:avLst/>
            </a:prstGeom>
            <a:noFill/>
            <a:ln w="19050" cap="flat">
              <a:solidFill>
                <a:srgbClr val="253A6C"/>
              </a:solidFill>
              <a:custDash>
                <a:ds d="200000" sp="200000"/>
              </a:custDash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832" name="Move downscale"/>
            <p:cNvSpPr txBox="1"/>
            <p:nvPr/>
          </p:nvSpPr>
          <p:spPr>
            <a:xfrm>
              <a:off x="280646" y="1502898"/>
              <a:ext cx="1268502" cy="5409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r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/>
              </a:pPr>
              <a:r>
                <a:rPr b="0"/>
                <a:t>Move downscale </a:t>
              </a:r>
            </a:p>
          </p:txBody>
        </p:sp>
        <p:sp>
          <p:nvSpPr>
            <p:cNvPr id="3833" name="Line"/>
            <p:cNvSpPr/>
            <p:nvPr/>
          </p:nvSpPr>
          <p:spPr>
            <a:xfrm flipH="1">
              <a:off x="1357861" y="1511686"/>
              <a:ext cx="736006" cy="736006"/>
            </a:xfrm>
            <a:prstGeom prst="line">
              <a:avLst/>
            </a:prstGeom>
            <a:noFill/>
            <a:ln w="19050" cap="flat">
              <a:solidFill>
                <a:srgbClr val="253A6C"/>
              </a:solidFill>
              <a:custDash>
                <a:ds d="200000" sp="200000"/>
              </a:custDash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834" name="Launch value offering"/>
            <p:cNvSpPr txBox="1"/>
            <p:nvPr/>
          </p:nvSpPr>
          <p:spPr>
            <a:xfrm>
              <a:off x="793565" y="2500562"/>
              <a:ext cx="956456" cy="6991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/>
              </a:pPr>
              <a:r>
                <a:rPr b="0"/>
                <a:t>Launch value offering </a:t>
              </a:r>
            </a:p>
          </p:txBody>
        </p:sp>
        <p:sp>
          <p:nvSpPr>
            <p:cNvPr id="3835" name="Circle"/>
            <p:cNvSpPr/>
            <p:nvPr/>
          </p:nvSpPr>
          <p:spPr>
            <a:xfrm>
              <a:off x="1164385" y="2290734"/>
              <a:ext cx="148170" cy="148149"/>
            </a:xfrm>
            <a:prstGeom prst="ellipse">
              <a:avLst/>
            </a:prstGeom>
            <a:solidFill>
              <a:srgbClr val="FFA400"/>
            </a:solidFill>
            <a:ln w="9525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836" name="Circle"/>
            <p:cNvSpPr/>
            <p:nvPr/>
          </p:nvSpPr>
          <p:spPr>
            <a:xfrm>
              <a:off x="2183173" y="1247135"/>
              <a:ext cx="148170" cy="148149"/>
            </a:xfrm>
            <a:prstGeom prst="ellipse">
              <a:avLst/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837" name="Launch premium offering"/>
            <p:cNvSpPr txBox="1"/>
            <p:nvPr/>
          </p:nvSpPr>
          <p:spPr>
            <a:xfrm>
              <a:off x="3444468" y="0"/>
              <a:ext cx="1141652" cy="7166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/>
              </a:pPr>
              <a:r>
                <a:rPr b="0"/>
                <a:t>Launch premium offering </a:t>
              </a:r>
            </a:p>
          </p:txBody>
        </p:sp>
        <p:sp>
          <p:nvSpPr>
            <p:cNvPr id="3838" name="Circle"/>
            <p:cNvSpPr/>
            <p:nvPr/>
          </p:nvSpPr>
          <p:spPr>
            <a:xfrm>
              <a:off x="3175248" y="277373"/>
              <a:ext cx="148170" cy="148149"/>
            </a:xfrm>
            <a:prstGeom prst="ellipse">
              <a:avLst/>
            </a:prstGeom>
            <a:solidFill>
              <a:srgbClr val="FFA400"/>
            </a:solidFill>
            <a:ln w="9525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3840" name="Source: Stephen Hoch (1996), “How Should National Brands Think about Private Labels?” Sloan Management Review, 37 (2), 89–102"/>
          <p:cNvSpPr txBox="1"/>
          <p:nvPr/>
        </p:nvSpPr>
        <p:spPr>
          <a:xfrm>
            <a:off x="7315200" y="8877300"/>
            <a:ext cx="5321300" cy="469900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>
            <a:spAutoFit/>
          </a:bodyPr>
          <a:lstStyle>
            <a:lvl1pPr algn="l" defTabSz="914400">
              <a:lnSpc>
                <a:spcPct val="80000"/>
              </a:lnSpc>
              <a:buFont typeface="Century Gothic"/>
              <a:defRPr sz="1200"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b="1"/>
            </a:pPr>
            <a:r>
              <a:rPr b="0"/>
              <a:t>Source: Stephen Hoch (1996), “How Should National Brands Think about Private Labels?” Sloan Management Review, 37 (2), 89–102 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2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43" name="Figure 7. The Adoption Funnel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7. The Adoption Funnel</a:t>
            </a:r>
          </a:p>
        </p:txBody>
      </p:sp>
      <p:grpSp>
        <p:nvGrpSpPr>
          <p:cNvPr id="3859" name="Group"/>
          <p:cNvGrpSpPr/>
          <p:nvPr/>
        </p:nvGrpSpPr>
        <p:grpSpPr>
          <a:xfrm>
            <a:off x="4929339" y="3322318"/>
            <a:ext cx="2898438" cy="2894104"/>
            <a:chOff x="0" y="0"/>
            <a:chExt cx="2898437" cy="2894103"/>
          </a:xfrm>
        </p:grpSpPr>
        <p:sp>
          <p:nvSpPr>
            <p:cNvPr id="3844" name="Shape"/>
            <p:cNvSpPr/>
            <p:nvPr/>
          </p:nvSpPr>
          <p:spPr>
            <a:xfrm>
              <a:off x="0" y="0"/>
              <a:ext cx="2898437" cy="48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19984" y="21600"/>
                  </a:lnTo>
                  <a:lnTo>
                    <a:pt x="1575" y="214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67E"/>
            </a:solidFill>
            <a:ln w="9525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3845" name="Shape"/>
            <p:cNvSpPr/>
            <p:nvPr/>
          </p:nvSpPr>
          <p:spPr>
            <a:xfrm>
              <a:off x="724716" y="1637733"/>
              <a:ext cx="1454267" cy="488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18450" y="21460"/>
                  </a:lnTo>
                  <a:lnTo>
                    <a:pt x="320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3846" name="Shape"/>
            <p:cNvSpPr/>
            <p:nvPr/>
          </p:nvSpPr>
          <p:spPr>
            <a:xfrm>
              <a:off x="485314" y="1092045"/>
              <a:ext cx="1925441" cy="485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19248" y="21505"/>
                  </a:lnTo>
                  <a:lnTo>
                    <a:pt x="23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3847" name="Shape"/>
            <p:cNvSpPr/>
            <p:nvPr/>
          </p:nvSpPr>
          <p:spPr>
            <a:xfrm>
              <a:off x="239401" y="545096"/>
              <a:ext cx="2419635" cy="483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19663" y="21599"/>
                  </a:lnTo>
                  <a:lnTo>
                    <a:pt x="1925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67E"/>
            </a:solidFill>
            <a:ln w="9525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3848" name="Awareness"/>
            <p:cNvSpPr txBox="1"/>
            <p:nvPr/>
          </p:nvSpPr>
          <p:spPr>
            <a:xfrm>
              <a:off x="727732" y="122486"/>
              <a:ext cx="1486511" cy="2693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r>
                <a:t>Awareness</a:t>
              </a:r>
            </a:p>
          </p:txBody>
        </p:sp>
        <p:sp>
          <p:nvSpPr>
            <p:cNvPr id="3849" name="Attractiveness"/>
            <p:cNvSpPr txBox="1"/>
            <p:nvPr/>
          </p:nvSpPr>
          <p:spPr>
            <a:xfrm>
              <a:off x="727732" y="665279"/>
              <a:ext cx="1486511" cy="2693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r>
                <a:t>Attractiveness</a:t>
              </a:r>
            </a:p>
          </p:txBody>
        </p:sp>
        <p:sp>
          <p:nvSpPr>
            <p:cNvPr id="3850" name="Affordability"/>
            <p:cNvSpPr txBox="1"/>
            <p:nvPr/>
          </p:nvSpPr>
          <p:spPr>
            <a:xfrm>
              <a:off x="727732" y="1208073"/>
              <a:ext cx="1486511" cy="2693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r>
                <a:t>Affordability</a:t>
              </a:r>
            </a:p>
          </p:txBody>
        </p:sp>
        <p:sp>
          <p:nvSpPr>
            <p:cNvPr id="3851" name="Availability"/>
            <p:cNvSpPr txBox="1"/>
            <p:nvPr/>
          </p:nvSpPr>
          <p:spPr>
            <a:xfrm>
              <a:off x="727732" y="1739456"/>
              <a:ext cx="1486511" cy="2693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r>
                <a:t>Availability</a:t>
              </a:r>
            </a:p>
          </p:txBody>
        </p:sp>
        <p:grpSp>
          <p:nvGrpSpPr>
            <p:cNvPr id="3855" name="Group"/>
            <p:cNvGrpSpPr/>
            <p:nvPr/>
          </p:nvGrpSpPr>
          <p:grpSpPr>
            <a:xfrm>
              <a:off x="484369" y="1090936"/>
              <a:ext cx="1929945" cy="485389"/>
              <a:chOff x="0" y="0"/>
              <a:chExt cx="1929944" cy="485388"/>
            </a:xfrm>
          </p:grpSpPr>
          <p:sp>
            <p:nvSpPr>
              <p:cNvPr id="3852" name="Line"/>
              <p:cNvSpPr/>
              <p:nvPr/>
            </p:nvSpPr>
            <p:spPr>
              <a:xfrm>
                <a:off x="218552" y="484638"/>
                <a:ext cx="1492592" cy="1"/>
              </a:xfrm>
              <a:prstGeom prst="line">
                <a:avLst/>
              </a:prstGeom>
              <a:solidFill>
                <a:srgbClr val="000000"/>
              </a:solidFill>
              <a:ln w="9525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3853" name="Line"/>
              <p:cNvSpPr/>
              <p:nvPr/>
            </p:nvSpPr>
            <p:spPr>
              <a:xfrm flipV="1">
                <a:off x="1715394" y="0"/>
                <a:ext cx="214551" cy="482798"/>
              </a:xfrm>
              <a:prstGeom prst="line">
                <a:avLst/>
              </a:prstGeom>
              <a:solidFill>
                <a:srgbClr val="000000"/>
              </a:solidFill>
              <a:ln w="9525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3854" name="Line"/>
              <p:cNvSpPr/>
              <p:nvPr/>
            </p:nvSpPr>
            <p:spPr>
              <a:xfrm flipH="1" flipV="1">
                <a:off x="-1" y="2590"/>
                <a:ext cx="212717" cy="482799"/>
              </a:xfrm>
              <a:prstGeom prst="line">
                <a:avLst/>
              </a:prstGeom>
              <a:solidFill>
                <a:srgbClr val="000000"/>
              </a:solidFill>
              <a:ln w="9525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</p:grpSp>
        <p:sp>
          <p:nvSpPr>
            <p:cNvPr id="3856" name="Oval"/>
            <p:cNvSpPr/>
            <p:nvPr/>
          </p:nvSpPr>
          <p:spPr>
            <a:xfrm>
              <a:off x="887335" y="2409563"/>
              <a:ext cx="1123766" cy="484540"/>
            </a:xfrm>
            <a:prstGeom prst="ellipse">
              <a:avLst/>
            </a:prstGeom>
            <a:solidFill>
              <a:schemeClr val="accent1">
                <a:hueOff val="71527"/>
                <a:satOff val="-27511"/>
                <a:lumOff val="32816"/>
              </a:scheme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l" defTabSz="914400">
                <a:buClr>
                  <a:srgbClr val="000000"/>
                </a:buClr>
                <a:defRPr sz="22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3857" name="Purchase"/>
            <p:cNvSpPr txBox="1"/>
            <p:nvPr/>
          </p:nvSpPr>
          <p:spPr>
            <a:xfrm>
              <a:off x="930931" y="2467196"/>
              <a:ext cx="1044451" cy="3100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b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lvl1pPr>
            </a:lstStyle>
            <a:p>
              <a:r>
                <a:rPr dirty="0"/>
                <a:t>Purchase</a:t>
              </a:r>
            </a:p>
          </p:txBody>
        </p:sp>
        <p:sp>
          <p:nvSpPr>
            <p:cNvPr id="3858" name="Arrow"/>
            <p:cNvSpPr/>
            <p:nvPr/>
          </p:nvSpPr>
          <p:spPr>
            <a:xfrm rot="16200000" flipH="1">
              <a:off x="1369015" y="2147270"/>
              <a:ext cx="160407" cy="238065"/>
            </a:xfrm>
            <a:prstGeom prst="rightArrow">
              <a:avLst>
                <a:gd name="adj1" fmla="val 32944"/>
                <a:gd name="adj2" fmla="val 33413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1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62" name="Rectangle"/>
          <p:cNvSpPr/>
          <p:nvPr/>
        </p:nvSpPr>
        <p:spPr>
          <a:xfrm>
            <a:off x="4004291" y="4106493"/>
            <a:ext cx="721231" cy="616755"/>
          </a:xfrm>
          <a:prstGeom prst="rect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l" defTabSz="914400">
              <a:buClr>
                <a:srgbClr val="000000"/>
              </a:buClr>
              <a:defRPr sz="22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3863" name="Rectangle"/>
          <p:cNvSpPr/>
          <p:nvPr/>
        </p:nvSpPr>
        <p:spPr>
          <a:xfrm>
            <a:off x="5444283" y="4374581"/>
            <a:ext cx="725352" cy="1307640"/>
          </a:xfrm>
          <a:prstGeom prst="rect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l" defTabSz="914400">
              <a:buClr>
                <a:srgbClr val="000000"/>
              </a:buClr>
              <a:defRPr sz="22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3864" name="Rectangle"/>
          <p:cNvSpPr/>
          <p:nvPr/>
        </p:nvSpPr>
        <p:spPr>
          <a:xfrm rot="119">
            <a:off x="6852937" y="5073045"/>
            <a:ext cx="722593" cy="790385"/>
          </a:xfrm>
          <a:prstGeom prst="rect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l" defTabSz="914400">
              <a:buClr>
                <a:srgbClr val="000000"/>
              </a:buClr>
              <a:defRPr sz="22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3865" name="Rectangle"/>
          <p:cNvSpPr/>
          <p:nvPr/>
        </p:nvSpPr>
        <p:spPr>
          <a:xfrm>
            <a:off x="9627039" y="5951070"/>
            <a:ext cx="723760" cy="444501"/>
          </a:xfrm>
          <a:prstGeom prst="rect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l" defTabSz="914400">
              <a:buClr>
                <a:srgbClr val="000000"/>
              </a:buClr>
              <a:defRPr sz="22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3866" name="Rectangle"/>
          <p:cNvSpPr/>
          <p:nvPr/>
        </p:nvSpPr>
        <p:spPr>
          <a:xfrm>
            <a:off x="8263152" y="5773198"/>
            <a:ext cx="723901" cy="571501"/>
          </a:xfrm>
          <a:prstGeom prst="rect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l" defTabSz="914400">
              <a:buClr>
                <a:srgbClr val="000000"/>
              </a:buClr>
              <a:defRPr sz="22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3867" name="Figure 8. Identifying Adoption Gaps"/>
          <p:cNvSpPr txBox="1">
            <a:spLocks noGrp="1"/>
          </p:cNvSpPr>
          <p:nvPr>
            <p:ph type="title"/>
          </p:nvPr>
        </p:nvSpPr>
        <p:spPr>
          <a:xfrm>
            <a:off x="249590" y="0"/>
            <a:ext cx="12476943" cy="1054726"/>
          </a:xfrm>
          <a:prstGeom prst="rect">
            <a:avLst/>
          </a:prstGeom>
        </p:spPr>
        <p:txBody>
          <a:bodyPr/>
          <a:lstStyle/>
          <a:p>
            <a:r>
              <a:t>Figure 8. Identifying Adoption Gaps</a:t>
            </a:r>
          </a:p>
        </p:txBody>
      </p:sp>
      <p:sp>
        <p:nvSpPr>
          <p:cNvPr id="3868" name="All target customers"/>
          <p:cNvSpPr txBox="1"/>
          <p:nvPr/>
        </p:nvSpPr>
        <p:spPr>
          <a:xfrm>
            <a:off x="2510582" y="6942619"/>
            <a:ext cx="1063952" cy="862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sz="3200">
                <a:latin typeface="Tahoma"/>
                <a:ea typeface="Tahoma"/>
                <a:cs typeface="Tahoma"/>
                <a:sym typeface="Tahoma"/>
              </a:defRPr>
            </a:pPr>
            <a:r>
              <a:rPr sz="1600" dirty="0">
                <a:latin typeface="+mn-lt"/>
                <a:ea typeface="+mn-ea"/>
                <a:cs typeface="+mn-cs"/>
                <a:sym typeface="Century Gothic"/>
              </a:rPr>
              <a:t>All target customers</a:t>
            </a:r>
          </a:p>
        </p:txBody>
      </p:sp>
      <p:sp>
        <p:nvSpPr>
          <p:cNvPr id="3869" name="Rectangle"/>
          <p:cNvSpPr/>
          <p:nvPr/>
        </p:nvSpPr>
        <p:spPr>
          <a:xfrm>
            <a:off x="2688269" y="4112193"/>
            <a:ext cx="723759" cy="2743201"/>
          </a:xfrm>
          <a:prstGeom prst="rect">
            <a:avLst/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l" defTabSz="914400">
              <a:buClr>
                <a:srgbClr val="000000"/>
              </a:buClr>
              <a:defRPr sz="22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3870" name="Shape"/>
          <p:cNvSpPr/>
          <p:nvPr/>
        </p:nvSpPr>
        <p:spPr>
          <a:xfrm>
            <a:off x="10517826" y="6506247"/>
            <a:ext cx="358022" cy="2491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92"/>
                </a:moveTo>
                <a:lnTo>
                  <a:pt x="14143" y="21600"/>
                </a:lnTo>
                <a:lnTo>
                  <a:pt x="14143" y="14585"/>
                </a:lnTo>
                <a:lnTo>
                  <a:pt x="0" y="14585"/>
                </a:lnTo>
                <a:lnTo>
                  <a:pt x="0" y="7200"/>
                </a:lnTo>
                <a:lnTo>
                  <a:pt x="14143" y="7200"/>
                </a:lnTo>
                <a:lnTo>
                  <a:pt x="14143" y="0"/>
                </a:lnTo>
                <a:lnTo>
                  <a:pt x="21600" y="10892"/>
                </a:lnTo>
                <a:close/>
              </a:path>
            </a:pathLst>
          </a:custGeom>
          <a:solidFill>
            <a:srgbClr val="FFFFFF"/>
          </a:solidFill>
        </p:spPr>
        <p:txBody>
          <a:bodyPr lIns="0" tIns="0" rIns="0" bIns="0" anchor="ctr"/>
          <a:lstStyle/>
          <a:p>
            <a:pPr algn="l" defTabSz="457200"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71" name="Shape"/>
          <p:cNvSpPr/>
          <p:nvPr/>
        </p:nvSpPr>
        <p:spPr>
          <a:xfrm>
            <a:off x="3487420" y="6506246"/>
            <a:ext cx="360152" cy="2491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92"/>
                </a:moveTo>
                <a:lnTo>
                  <a:pt x="14187" y="21600"/>
                </a:lnTo>
                <a:lnTo>
                  <a:pt x="14187" y="14585"/>
                </a:lnTo>
                <a:lnTo>
                  <a:pt x="0" y="14585"/>
                </a:lnTo>
                <a:lnTo>
                  <a:pt x="0" y="7200"/>
                </a:lnTo>
                <a:lnTo>
                  <a:pt x="14187" y="7200"/>
                </a:lnTo>
                <a:lnTo>
                  <a:pt x="14187" y="0"/>
                </a:lnTo>
                <a:lnTo>
                  <a:pt x="21600" y="10892"/>
                </a:lnTo>
                <a:close/>
              </a:path>
            </a:pathLst>
          </a:custGeom>
          <a:solidFill>
            <a:srgbClr val="FFFFFF"/>
          </a:solidFill>
        </p:spPr>
        <p:txBody>
          <a:bodyPr lIns="0" tIns="0" rIns="0" bIns="0" anchor="ctr"/>
          <a:lstStyle/>
          <a:p>
            <a:pPr algn="l" defTabSz="457200"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72" name="Aware of the offering’s existence"/>
          <p:cNvSpPr txBox="1"/>
          <p:nvPr/>
        </p:nvSpPr>
        <p:spPr>
          <a:xfrm>
            <a:off x="3718020" y="6942622"/>
            <a:ext cx="1293996" cy="8621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sz="3200">
                <a:latin typeface="Tahoma"/>
                <a:ea typeface="Tahoma"/>
                <a:cs typeface="Tahoma"/>
                <a:sym typeface="Tahoma"/>
              </a:defRPr>
            </a:pPr>
            <a:r>
              <a:rPr sz="1600">
                <a:latin typeface="+mn-lt"/>
                <a:ea typeface="+mn-ea"/>
                <a:cs typeface="+mn-cs"/>
                <a:sym typeface="Century Gothic"/>
              </a:rPr>
              <a:t>Aware of the offering’s existence</a:t>
            </a:r>
          </a:p>
        </p:txBody>
      </p:sp>
      <p:sp>
        <p:nvSpPr>
          <p:cNvPr id="3873" name="Rectangle"/>
          <p:cNvSpPr/>
          <p:nvPr/>
        </p:nvSpPr>
        <p:spPr>
          <a:xfrm>
            <a:off x="4002009" y="4378893"/>
            <a:ext cx="723004" cy="2476501"/>
          </a:xfrm>
          <a:prstGeom prst="rect">
            <a:avLst/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l" defTabSz="914400">
              <a:buClr>
                <a:srgbClr val="000000"/>
              </a:buClr>
              <a:defRPr sz="22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3874" name="Perceive the offering to be attractive"/>
          <p:cNvSpPr txBox="1"/>
          <p:nvPr/>
        </p:nvSpPr>
        <p:spPr>
          <a:xfrm>
            <a:off x="5069832" y="6942621"/>
            <a:ext cx="1466527" cy="862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sz="3200">
                <a:latin typeface="Tahoma"/>
                <a:ea typeface="Tahoma"/>
                <a:cs typeface="Tahoma"/>
                <a:sym typeface="Tahoma"/>
              </a:defRPr>
            </a:pPr>
            <a:r>
              <a:rPr sz="1600">
                <a:latin typeface="+mn-lt"/>
                <a:ea typeface="+mn-ea"/>
                <a:cs typeface="+mn-cs"/>
                <a:sym typeface="Century Gothic"/>
              </a:rPr>
              <a:t>Perceive the offering to be attractive </a:t>
            </a:r>
          </a:p>
        </p:txBody>
      </p:sp>
      <p:sp>
        <p:nvSpPr>
          <p:cNvPr id="3875" name="Rectangle"/>
          <p:cNvSpPr/>
          <p:nvPr/>
        </p:nvSpPr>
        <p:spPr>
          <a:xfrm>
            <a:off x="5445874" y="5090093"/>
            <a:ext cx="723761" cy="1765301"/>
          </a:xfrm>
          <a:prstGeom prst="rect">
            <a:avLst/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l" defTabSz="914400">
              <a:buClr>
                <a:srgbClr val="000000"/>
              </a:buClr>
              <a:defRPr sz="22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3876" name="Shape"/>
          <p:cNvSpPr/>
          <p:nvPr/>
        </p:nvSpPr>
        <p:spPr>
          <a:xfrm>
            <a:off x="6304696" y="6506247"/>
            <a:ext cx="360151" cy="2491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92"/>
                </a:moveTo>
                <a:lnTo>
                  <a:pt x="14187" y="21600"/>
                </a:lnTo>
                <a:lnTo>
                  <a:pt x="14187" y="14585"/>
                </a:lnTo>
                <a:lnTo>
                  <a:pt x="0" y="14585"/>
                </a:lnTo>
                <a:lnTo>
                  <a:pt x="0" y="7200"/>
                </a:lnTo>
                <a:lnTo>
                  <a:pt x="14187" y="7200"/>
                </a:lnTo>
                <a:lnTo>
                  <a:pt x="14187" y="0"/>
                </a:lnTo>
                <a:lnTo>
                  <a:pt x="21600" y="10892"/>
                </a:lnTo>
                <a:close/>
              </a:path>
            </a:pathLst>
          </a:custGeom>
          <a:solidFill>
            <a:srgbClr val="FFFFFF"/>
          </a:solidFill>
        </p:spPr>
        <p:txBody>
          <a:bodyPr lIns="0" tIns="0" rIns="0" bIns="0" anchor="ctr"/>
          <a:lstStyle/>
          <a:p>
            <a:pPr algn="l" defTabSz="457200"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77" name="Rectangle"/>
          <p:cNvSpPr/>
          <p:nvPr/>
        </p:nvSpPr>
        <p:spPr>
          <a:xfrm>
            <a:off x="6852381" y="5775893"/>
            <a:ext cx="723760" cy="1079501"/>
          </a:xfrm>
          <a:prstGeom prst="rect">
            <a:avLst/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l" defTabSz="914400">
              <a:buClr>
                <a:srgbClr val="000000"/>
              </a:buClr>
              <a:defRPr sz="22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3878" name="Perceive the offering to be affordable"/>
          <p:cNvSpPr txBox="1"/>
          <p:nvPr/>
        </p:nvSpPr>
        <p:spPr>
          <a:xfrm>
            <a:off x="6501159" y="6942624"/>
            <a:ext cx="1495284" cy="862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sz="3200">
                <a:latin typeface="Tahoma"/>
                <a:ea typeface="Tahoma"/>
                <a:cs typeface="Tahoma"/>
                <a:sym typeface="Tahoma"/>
              </a:defRPr>
            </a:pPr>
            <a:r>
              <a:rPr sz="1600">
                <a:latin typeface="+mn-lt"/>
                <a:ea typeface="+mn-ea"/>
                <a:cs typeface="+mn-cs"/>
                <a:sym typeface="Century Gothic"/>
              </a:rPr>
              <a:t>Perceive the offering to be affordable</a:t>
            </a:r>
          </a:p>
        </p:txBody>
      </p:sp>
      <p:sp>
        <p:nvSpPr>
          <p:cNvPr id="3879" name="Shape"/>
          <p:cNvSpPr/>
          <p:nvPr/>
        </p:nvSpPr>
        <p:spPr>
          <a:xfrm>
            <a:off x="9151811" y="6506243"/>
            <a:ext cx="360151" cy="2491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92"/>
                </a:moveTo>
                <a:lnTo>
                  <a:pt x="14187" y="21600"/>
                </a:lnTo>
                <a:lnTo>
                  <a:pt x="14187" y="14585"/>
                </a:lnTo>
                <a:lnTo>
                  <a:pt x="0" y="14585"/>
                </a:lnTo>
                <a:lnTo>
                  <a:pt x="0" y="7200"/>
                </a:lnTo>
                <a:lnTo>
                  <a:pt x="14187" y="7200"/>
                </a:lnTo>
                <a:lnTo>
                  <a:pt x="14187" y="0"/>
                </a:lnTo>
                <a:lnTo>
                  <a:pt x="21600" y="10892"/>
                </a:lnTo>
                <a:close/>
              </a:path>
            </a:pathLst>
          </a:custGeom>
          <a:solidFill>
            <a:srgbClr val="FFFFFF"/>
          </a:solidFill>
        </p:spPr>
        <p:txBody>
          <a:bodyPr lIns="0" tIns="0" rIns="0" bIns="0" anchor="ctr"/>
          <a:lstStyle/>
          <a:p>
            <a:pPr algn="l" defTabSz="457200"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80" name="Rectangle"/>
          <p:cNvSpPr/>
          <p:nvPr/>
        </p:nvSpPr>
        <p:spPr>
          <a:xfrm>
            <a:off x="9626968" y="6347393"/>
            <a:ext cx="723901" cy="508001"/>
          </a:xfrm>
          <a:prstGeom prst="rect">
            <a:avLst/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l" defTabSz="914400">
              <a:buClr>
                <a:srgbClr val="000000"/>
              </a:buClr>
              <a:defRPr sz="22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3881" name="Purchase the offering"/>
          <p:cNvSpPr txBox="1"/>
          <p:nvPr/>
        </p:nvSpPr>
        <p:spPr>
          <a:xfrm>
            <a:off x="9369112" y="6942621"/>
            <a:ext cx="1207729" cy="799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sz="3200">
                <a:latin typeface="Tahoma"/>
                <a:ea typeface="Tahoma"/>
                <a:cs typeface="Tahoma"/>
                <a:sym typeface="Tahoma"/>
              </a:defRPr>
            </a:pPr>
            <a:r>
              <a:rPr sz="1600">
                <a:latin typeface="+mn-lt"/>
                <a:ea typeface="+mn-ea"/>
                <a:cs typeface="+mn-cs"/>
                <a:sym typeface="Century Gothic"/>
              </a:rPr>
              <a:t>Purchase the offering </a:t>
            </a:r>
          </a:p>
        </p:txBody>
      </p:sp>
      <p:sp>
        <p:nvSpPr>
          <p:cNvPr id="3882" name="Shape"/>
          <p:cNvSpPr/>
          <p:nvPr/>
        </p:nvSpPr>
        <p:spPr>
          <a:xfrm>
            <a:off x="10457787" y="6531646"/>
            <a:ext cx="360151" cy="2491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92"/>
                </a:moveTo>
                <a:lnTo>
                  <a:pt x="14187" y="21600"/>
                </a:lnTo>
                <a:lnTo>
                  <a:pt x="14187" y="14585"/>
                </a:lnTo>
                <a:lnTo>
                  <a:pt x="0" y="14585"/>
                </a:lnTo>
                <a:lnTo>
                  <a:pt x="0" y="7200"/>
                </a:lnTo>
                <a:lnTo>
                  <a:pt x="14187" y="7200"/>
                </a:lnTo>
                <a:lnTo>
                  <a:pt x="14187" y="0"/>
                </a:lnTo>
                <a:lnTo>
                  <a:pt x="21600" y="10892"/>
                </a:lnTo>
                <a:close/>
              </a:path>
            </a:pathLst>
          </a:custGeom>
          <a:solidFill>
            <a:srgbClr val="FFFFFF"/>
          </a:solidFill>
        </p:spPr>
        <p:txBody>
          <a:bodyPr lIns="0" tIns="0" rIns="0" bIns="0" anchor="ctr"/>
          <a:lstStyle/>
          <a:p>
            <a:pPr algn="l" defTabSz="457200"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83" name="Attractiveness gap"/>
          <p:cNvSpPr txBox="1"/>
          <p:nvPr/>
        </p:nvSpPr>
        <p:spPr>
          <a:xfrm>
            <a:off x="5070462" y="3798155"/>
            <a:ext cx="1466528" cy="5747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sz="3200">
                <a:latin typeface="Tahoma"/>
                <a:ea typeface="Tahoma"/>
                <a:cs typeface="Tahoma"/>
                <a:sym typeface="Tahoma"/>
              </a:defRPr>
            </a:pPr>
            <a:r>
              <a:rPr sz="1600">
                <a:latin typeface="+mn-lt"/>
                <a:ea typeface="+mn-ea"/>
                <a:cs typeface="+mn-cs"/>
                <a:sym typeface="Century Gothic"/>
              </a:rPr>
              <a:t>Attractiveness gap</a:t>
            </a:r>
          </a:p>
        </p:txBody>
      </p:sp>
      <p:sp>
        <p:nvSpPr>
          <p:cNvPr id="3884" name="Affordability gap"/>
          <p:cNvSpPr txBox="1"/>
          <p:nvPr/>
        </p:nvSpPr>
        <p:spPr>
          <a:xfrm>
            <a:off x="6515537" y="4495547"/>
            <a:ext cx="1466528" cy="5747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sz="3200">
                <a:latin typeface="Tahoma"/>
                <a:ea typeface="Tahoma"/>
                <a:cs typeface="Tahoma"/>
                <a:sym typeface="Tahoma"/>
              </a:defRPr>
            </a:pPr>
            <a:r>
              <a:rPr sz="1600">
                <a:latin typeface="+mn-lt"/>
                <a:ea typeface="+mn-ea"/>
                <a:cs typeface="+mn-cs"/>
                <a:sym typeface="Century Gothic"/>
              </a:rPr>
              <a:t>Affordability gap</a:t>
            </a:r>
          </a:p>
        </p:txBody>
      </p:sp>
      <p:sp>
        <p:nvSpPr>
          <p:cNvPr id="3885" name="Purchase  gap"/>
          <p:cNvSpPr txBox="1"/>
          <p:nvPr/>
        </p:nvSpPr>
        <p:spPr>
          <a:xfrm>
            <a:off x="9404718" y="5397527"/>
            <a:ext cx="1168401" cy="5747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32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r>
              <a:rPr sz="1600">
                <a:latin typeface="+mn-lt"/>
                <a:ea typeface="+mn-ea"/>
                <a:cs typeface="+mn-cs"/>
                <a:sym typeface="Century Gothic"/>
              </a:rPr>
              <a:t>Purchase </a:t>
            </a:r>
            <a:br>
              <a:rPr sz="1600">
                <a:latin typeface="+mn-lt"/>
                <a:ea typeface="+mn-ea"/>
                <a:cs typeface="+mn-cs"/>
                <a:sym typeface="Century Gothic"/>
              </a:rPr>
            </a:br>
            <a:r>
              <a:rPr sz="1600">
                <a:latin typeface="+mn-lt"/>
                <a:ea typeface="+mn-ea"/>
                <a:cs typeface="+mn-cs"/>
                <a:sym typeface="Century Gothic"/>
              </a:rPr>
              <a:t>gap</a:t>
            </a:r>
          </a:p>
        </p:txBody>
      </p:sp>
      <p:sp>
        <p:nvSpPr>
          <p:cNvPr id="3886" name="Rectangle"/>
          <p:cNvSpPr/>
          <p:nvPr/>
        </p:nvSpPr>
        <p:spPr>
          <a:xfrm>
            <a:off x="8263151" y="5953693"/>
            <a:ext cx="723759" cy="901701"/>
          </a:xfrm>
          <a:prstGeom prst="rect">
            <a:avLst/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l" defTabSz="914400">
              <a:buClr>
                <a:srgbClr val="000000"/>
              </a:buClr>
              <a:defRPr sz="22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3887" name="Have access to the offering"/>
          <p:cNvSpPr txBox="1"/>
          <p:nvPr/>
        </p:nvSpPr>
        <p:spPr>
          <a:xfrm>
            <a:off x="8061649" y="6939557"/>
            <a:ext cx="1168401" cy="901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sz="3200">
                <a:latin typeface="Tahoma"/>
                <a:ea typeface="Tahoma"/>
                <a:cs typeface="Tahoma"/>
                <a:sym typeface="Tahoma"/>
              </a:defRPr>
            </a:pPr>
            <a:r>
              <a:rPr sz="1600">
                <a:latin typeface="+mn-lt"/>
                <a:ea typeface="+mn-ea"/>
                <a:cs typeface="+mn-cs"/>
                <a:sym typeface="Century Gothic"/>
              </a:rPr>
              <a:t>Have access to the offering </a:t>
            </a:r>
          </a:p>
        </p:txBody>
      </p:sp>
      <p:sp>
        <p:nvSpPr>
          <p:cNvPr id="3888" name="Arrow"/>
          <p:cNvSpPr/>
          <p:nvPr/>
        </p:nvSpPr>
        <p:spPr>
          <a:xfrm>
            <a:off x="3551484" y="6297733"/>
            <a:ext cx="306433" cy="361382"/>
          </a:xfrm>
          <a:prstGeom prst="rightArrow">
            <a:avLst>
              <a:gd name="adj1" fmla="val 32944"/>
              <a:gd name="adj2" fmla="val 26551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89" name="Arrow"/>
          <p:cNvSpPr/>
          <p:nvPr/>
        </p:nvSpPr>
        <p:spPr>
          <a:xfrm>
            <a:off x="4979301" y="6297733"/>
            <a:ext cx="306433" cy="361382"/>
          </a:xfrm>
          <a:prstGeom prst="rightArrow">
            <a:avLst>
              <a:gd name="adj1" fmla="val 32944"/>
              <a:gd name="adj2" fmla="val 26551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90" name="Arrow"/>
          <p:cNvSpPr/>
          <p:nvPr/>
        </p:nvSpPr>
        <p:spPr>
          <a:xfrm>
            <a:off x="6371077" y="6297733"/>
            <a:ext cx="306432" cy="361382"/>
          </a:xfrm>
          <a:prstGeom prst="rightArrow">
            <a:avLst>
              <a:gd name="adj1" fmla="val 32944"/>
              <a:gd name="adj2" fmla="val 26551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91" name="Arrow"/>
          <p:cNvSpPr/>
          <p:nvPr/>
        </p:nvSpPr>
        <p:spPr>
          <a:xfrm>
            <a:off x="7772700" y="6297733"/>
            <a:ext cx="306433" cy="361382"/>
          </a:xfrm>
          <a:prstGeom prst="rightArrow">
            <a:avLst>
              <a:gd name="adj1" fmla="val 32944"/>
              <a:gd name="adj2" fmla="val 26551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92" name="Arrow"/>
          <p:cNvSpPr/>
          <p:nvPr/>
        </p:nvSpPr>
        <p:spPr>
          <a:xfrm>
            <a:off x="9164587" y="6297733"/>
            <a:ext cx="306432" cy="361382"/>
          </a:xfrm>
          <a:prstGeom prst="rightArrow">
            <a:avLst>
              <a:gd name="adj1" fmla="val 32944"/>
              <a:gd name="adj2" fmla="val 26551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93" name="Availability gap"/>
          <p:cNvSpPr txBox="1"/>
          <p:nvPr/>
        </p:nvSpPr>
        <p:spPr>
          <a:xfrm>
            <a:off x="7891838" y="5192938"/>
            <a:ext cx="1466528" cy="5747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sz="3200">
                <a:latin typeface="Tahoma"/>
                <a:ea typeface="Tahoma"/>
                <a:cs typeface="Tahoma"/>
                <a:sym typeface="Tahoma"/>
              </a:defRPr>
            </a:pPr>
            <a:r>
              <a:rPr sz="1600">
                <a:latin typeface="+mn-lt"/>
                <a:ea typeface="+mn-ea"/>
                <a:cs typeface="+mn-cs"/>
                <a:sym typeface="Century Gothic"/>
              </a:rPr>
              <a:t>Availability gap</a:t>
            </a:r>
          </a:p>
        </p:txBody>
      </p:sp>
      <p:sp>
        <p:nvSpPr>
          <p:cNvPr id="3894" name="Awareness gap"/>
          <p:cNvSpPr txBox="1"/>
          <p:nvPr/>
        </p:nvSpPr>
        <p:spPr>
          <a:xfrm>
            <a:off x="3631754" y="3559835"/>
            <a:ext cx="1466528" cy="574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sz="3200">
                <a:latin typeface="Tahoma"/>
                <a:ea typeface="Tahoma"/>
                <a:cs typeface="Tahoma"/>
                <a:sym typeface="Tahoma"/>
              </a:defRPr>
            </a:pPr>
            <a:r>
              <a:rPr sz="1600">
                <a:latin typeface="+mn-lt"/>
                <a:ea typeface="+mn-ea"/>
                <a:cs typeface="+mn-cs"/>
                <a:sym typeface="Century Gothic"/>
              </a:rPr>
              <a:t>Awareness gap</a:t>
            </a:r>
          </a:p>
        </p:txBody>
      </p:sp>
      <p:sp>
        <p:nvSpPr>
          <p:cNvPr id="3895" name="Line"/>
          <p:cNvSpPr/>
          <p:nvPr/>
        </p:nvSpPr>
        <p:spPr>
          <a:xfrm flipV="1">
            <a:off x="2527300" y="6856021"/>
            <a:ext cx="7963443" cy="547"/>
          </a:xfrm>
          <a:prstGeom prst="line">
            <a:avLst/>
          </a:prstGeom>
          <a:solidFill>
            <a:srgbClr val="000000"/>
          </a:solidFill>
          <a:ln w="12700" cap="rnd">
            <a:solidFill>
              <a:srgbClr val="000000"/>
            </a:solidFill>
          </a:ln>
        </p:spPr>
        <p:txBody>
          <a:bodyPr lIns="0" tIns="0" rIns="0" bIns="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5" grpId="1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7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98" name="Figure 9. The Usage Funnel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9. The Usage Funnel</a:t>
            </a:r>
          </a:p>
        </p:txBody>
      </p:sp>
      <p:grpSp>
        <p:nvGrpSpPr>
          <p:cNvPr id="3906" name="Group"/>
          <p:cNvGrpSpPr/>
          <p:nvPr/>
        </p:nvGrpSpPr>
        <p:grpSpPr>
          <a:xfrm>
            <a:off x="4379751" y="3843273"/>
            <a:ext cx="2937706" cy="1832975"/>
            <a:chOff x="0" y="0"/>
            <a:chExt cx="2937704" cy="1832973"/>
          </a:xfrm>
        </p:grpSpPr>
        <p:sp>
          <p:nvSpPr>
            <p:cNvPr id="3899" name="Shape"/>
            <p:cNvSpPr/>
            <p:nvPr/>
          </p:nvSpPr>
          <p:spPr>
            <a:xfrm>
              <a:off x="491889" y="1115628"/>
              <a:ext cx="1951526" cy="49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19248" y="21505"/>
                  </a:lnTo>
                  <a:lnTo>
                    <a:pt x="23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3900" name="Shape"/>
            <p:cNvSpPr/>
            <p:nvPr/>
          </p:nvSpPr>
          <p:spPr>
            <a:xfrm>
              <a:off x="242644" y="561270"/>
              <a:ext cx="2452417" cy="489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19663" y="21599"/>
                  </a:lnTo>
                  <a:lnTo>
                    <a:pt x="1925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67E"/>
            </a:solidFill>
            <a:ln w="9525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3901" name="Shape"/>
            <p:cNvSpPr/>
            <p:nvPr/>
          </p:nvSpPr>
          <p:spPr>
            <a:xfrm>
              <a:off x="0" y="0"/>
              <a:ext cx="2937705" cy="49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19984" y="21600"/>
                  </a:lnTo>
                  <a:lnTo>
                    <a:pt x="1575" y="214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67E"/>
            </a:solidFill>
            <a:ln w="9525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3902" name="Satisfaction"/>
            <p:cNvSpPr txBox="1"/>
            <p:nvPr/>
          </p:nvSpPr>
          <p:spPr>
            <a:xfrm>
              <a:off x="737592" y="131810"/>
              <a:ext cx="1506650" cy="2730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r>
                <a:t>Satisfaction</a:t>
              </a:r>
            </a:p>
          </p:txBody>
        </p:sp>
        <p:sp>
          <p:nvSpPr>
            <p:cNvPr id="3903" name="Usage frequency"/>
            <p:cNvSpPr txBox="1"/>
            <p:nvPr/>
          </p:nvSpPr>
          <p:spPr>
            <a:xfrm>
              <a:off x="490932" y="681957"/>
              <a:ext cx="1955841" cy="2730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r>
                <a:t>Usage frequency</a:t>
              </a:r>
            </a:p>
          </p:txBody>
        </p:sp>
        <p:sp>
          <p:nvSpPr>
            <p:cNvPr id="3904" name="Usage quantity"/>
            <p:cNvSpPr txBox="1"/>
            <p:nvPr/>
          </p:nvSpPr>
          <p:spPr>
            <a:xfrm>
              <a:off x="737592" y="1232105"/>
              <a:ext cx="1506650" cy="2730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r>
                <a:t>Usage quantity</a:t>
              </a:r>
            </a:p>
          </p:txBody>
        </p:sp>
        <p:sp>
          <p:nvSpPr>
            <p:cNvPr id="3905" name="Arrow"/>
            <p:cNvSpPr/>
            <p:nvPr/>
          </p:nvSpPr>
          <p:spPr>
            <a:xfrm rot="16200000" flipH="1">
              <a:off x="1409627" y="1631039"/>
              <a:ext cx="162580" cy="241290"/>
            </a:xfrm>
            <a:prstGeom prst="rightArrow">
              <a:avLst>
                <a:gd name="adj1" fmla="val 32944"/>
                <a:gd name="adj2" fmla="val 33413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3909" name="Group"/>
          <p:cNvGrpSpPr/>
          <p:nvPr/>
        </p:nvGrpSpPr>
        <p:grpSpPr>
          <a:xfrm>
            <a:off x="5150854" y="5740159"/>
            <a:ext cx="1395500" cy="537721"/>
            <a:chOff x="-25401" y="0"/>
            <a:chExt cx="1395499" cy="537720"/>
          </a:xfrm>
        </p:grpSpPr>
        <p:sp>
          <p:nvSpPr>
            <p:cNvPr id="3907" name="Oval"/>
            <p:cNvSpPr/>
            <p:nvPr/>
          </p:nvSpPr>
          <p:spPr>
            <a:xfrm>
              <a:off x="-25401" y="0"/>
              <a:ext cx="1395499" cy="537720"/>
            </a:xfrm>
            <a:prstGeom prst="ellipse">
              <a:avLst/>
            </a:prstGeom>
            <a:solidFill>
              <a:schemeClr val="accent1">
                <a:hueOff val="71527"/>
                <a:satOff val="-27511"/>
                <a:lumOff val="32816"/>
              </a:scheme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l" defTabSz="914400">
                <a:buClr>
                  <a:srgbClr val="000000"/>
                </a:buClr>
                <a:defRPr sz="22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3908" name="Repurchase"/>
            <p:cNvSpPr txBox="1"/>
            <p:nvPr/>
          </p:nvSpPr>
          <p:spPr>
            <a:xfrm>
              <a:off x="22804" y="70964"/>
              <a:ext cx="1308962" cy="4357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lvl1pPr>
            </a:lstStyle>
            <a:p>
              <a:r>
                <a:rPr dirty="0"/>
                <a:t>Repurchase</a:t>
              </a:r>
            </a:p>
          </p:txBody>
        </p:sp>
      </p:grp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12" name="Rectangle"/>
          <p:cNvSpPr/>
          <p:nvPr/>
        </p:nvSpPr>
        <p:spPr>
          <a:xfrm>
            <a:off x="8263152" y="5851348"/>
            <a:ext cx="723901" cy="531451"/>
          </a:xfrm>
          <a:prstGeom prst="rect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2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3913" name="Figure 10. Identifying Usage Gaps"/>
          <p:cNvSpPr txBox="1">
            <a:spLocks noGrp="1"/>
          </p:cNvSpPr>
          <p:nvPr>
            <p:ph type="title"/>
          </p:nvPr>
        </p:nvSpPr>
        <p:spPr>
          <a:xfrm>
            <a:off x="249590" y="0"/>
            <a:ext cx="12476943" cy="1054726"/>
          </a:xfrm>
          <a:prstGeom prst="rect">
            <a:avLst/>
          </a:prstGeom>
        </p:spPr>
        <p:txBody>
          <a:bodyPr/>
          <a:lstStyle/>
          <a:p>
            <a:r>
              <a:t>Figure 10. Identifying Usage Gaps</a:t>
            </a:r>
          </a:p>
        </p:txBody>
      </p:sp>
      <p:sp>
        <p:nvSpPr>
          <p:cNvPr id="3914" name="Purchased the offering"/>
          <p:cNvSpPr txBox="1"/>
          <p:nvPr/>
        </p:nvSpPr>
        <p:spPr>
          <a:xfrm>
            <a:off x="2456933" y="6926857"/>
            <a:ext cx="1155701" cy="619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sz="3200">
                <a:latin typeface="Tahoma"/>
                <a:ea typeface="Tahoma"/>
                <a:cs typeface="Tahoma"/>
                <a:sym typeface="Tahoma"/>
              </a:defRPr>
            </a:pPr>
            <a:r>
              <a:rPr sz="1600" dirty="0">
                <a:latin typeface="+mn-lt"/>
                <a:ea typeface="+mn-ea"/>
                <a:cs typeface="+mn-cs"/>
                <a:sym typeface="Century Gothic"/>
              </a:rPr>
              <a:t>Purchased the offering</a:t>
            </a:r>
          </a:p>
        </p:txBody>
      </p:sp>
      <p:sp>
        <p:nvSpPr>
          <p:cNvPr id="3915" name="Rectangle"/>
          <p:cNvSpPr/>
          <p:nvPr/>
        </p:nvSpPr>
        <p:spPr>
          <a:xfrm>
            <a:off x="2688269" y="4125502"/>
            <a:ext cx="723759" cy="2717801"/>
          </a:xfrm>
          <a:prstGeom prst="rect">
            <a:avLst/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2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3916" name="Rectangle"/>
          <p:cNvSpPr/>
          <p:nvPr/>
        </p:nvSpPr>
        <p:spPr>
          <a:xfrm>
            <a:off x="4038270" y="4144593"/>
            <a:ext cx="723901" cy="617896"/>
          </a:xfrm>
          <a:prstGeom prst="rect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l" defTabSz="914400">
              <a:buClr>
                <a:srgbClr val="000000"/>
              </a:buClr>
              <a:defRPr sz="22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3917" name="Satisfied  with the offering"/>
          <p:cNvSpPr txBox="1"/>
          <p:nvPr/>
        </p:nvSpPr>
        <p:spPr>
          <a:xfrm>
            <a:off x="3705320" y="6926857"/>
            <a:ext cx="1293996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32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r>
              <a:rPr sz="1600">
                <a:latin typeface="+mn-lt"/>
                <a:ea typeface="+mn-ea"/>
                <a:cs typeface="+mn-cs"/>
                <a:sym typeface="Century Gothic"/>
              </a:rPr>
              <a:t>Satisfied </a:t>
            </a:r>
            <a:br>
              <a:rPr sz="1600">
                <a:latin typeface="+mn-lt"/>
                <a:ea typeface="+mn-ea"/>
                <a:cs typeface="+mn-cs"/>
                <a:sym typeface="Century Gothic"/>
              </a:rPr>
            </a:br>
            <a:r>
              <a:rPr sz="1600">
                <a:latin typeface="+mn-lt"/>
                <a:ea typeface="+mn-ea"/>
                <a:cs typeface="+mn-cs"/>
                <a:sym typeface="Century Gothic"/>
              </a:rPr>
              <a:t>with the offering </a:t>
            </a:r>
          </a:p>
        </p:txBody>
      </p:sp>
      <p:sp>
        <p:nvSpPr>
          <p:cNvPr id="3918" name="Rectangle"/>
          <p:cNvSpPr/>
          <p:nvPr/>
        </p:nvSpPr>
        <p:spPr>
          <a:xfrm>
            <a:off x="4035763" y="4684302"/>
            <a:ext cx="728915" cy="2159001"/>
          </a:xfrm>
          <a:prstGeom prst="rect">
            <a:avLst/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2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3919" name="Shape"/>
          <p:cNvSpPr/>
          <p:nvPr/>
        </p:nvSpPr>
        <p:spPr>
          <a:xfrm>
            <a:off x="4881140" y="6506243"/>
            <a:ext cx="360151" cy="2491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92"/>
                </a:moveTo>
                <a:lnTo>
                  <a:pt x="14187" y="21600"/>
                </a:lnTo>
                <a:lnTo>
                  <a:pt x="14187" y="14585"/>
                </a:lnTo>
                <a:lnTo>
                  <a:pt x="0" y="14585"/>
                </a:lnTo>
                <a:lnTo>
                  <a:pt x="0" y="7200"/>
                </a:lnTo>
                <a:lnTo>
                  <a:pt x="14187" y="7200"/>
                </a:lnTo>
                <a:lnTo>
                  <a:pt x="14187" y="0"/>
                </a:lnTo>
                <a:lnTo>
                  <a:pt x="21600" y="10892"/>
                </a:lnTo>
                <a:close/>
              </a:path>
            </a:pathLst>
          </a:custGeom>
          <a:solidFill>
            <a:srgbClr val="FFFFFF"/>
          </a:solidFill>
        </p:spPr>
        <p:txBody>
          <a:bodyPr lIns="0" tIns="0" rIns="0" bIns="0"/>
          <a:lstStyle/>
          <a:p>
            <a:pPr algn="l" defTabSz="457200"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20" name="Rectangle"/>
          <p:cNvSpPr/>
          <p:nvPr/>
        </p:nvSpPr>
        <p:spPr>
          <a:xfrm>
            <a:off x="5445961" y="4700520"/>
            <a:ext cx="723744" cy="1045201"/>
          </a:xfrm>
          <a:prstGeom prst="rect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l" defTabSz="914400">
              <a:buClr>
                <a:srgbClr val="000000"/>
              </a:buClr>
              <a:defRPr sz="22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3921" name="Use the offering frequently"/>
          <p:cNvSpPr txBox="1"/>
          <p:nvPr/>
        </p:nvSpPr>
        <p:spPr>
          <a:xfrm>
            <a:off x="5069832" y="6926857"/>
            <a:ext cx="1466527" cy="862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sz="3200">
                <a:latin typeface="Tahoma"/>
                <a:ea typeface="Tahoma"/>
                <a:cs typeface="Tahoma"/>
                <a:sym typeface="Tahoma"/>
              </a:defRPr>
            </a:pPr>
            <a:r>
              <a:rPr sz="1600">
                <a:latin typeface="+mn-lt"/>
                <a:ea typeface="+mn-ea"/>
                <a:cs typeface="+mn-cs"/>
                <a:sym typeface="Century Gothic"/>
              </a:rPr>
              <a:t>Use the offering frequently </a:t>
            </a:r>
          </a:p>
        </p:txBody>
      </p:sp>
      <p:sp>
        <p:nvSpPr>
          <p:cNvPr id="3922" name="Rectangle"/>
          <p:cNvSpPr/>
          <p:nvPr/>
        </p:nvSpPr>
        <p:spPr>
          <a:xfrm>
            <a:off x="5445804" y="5128802"/>
            <a:ext cx="723901" cy="1714501"/>
          </a:xfrm>
          <a:prstGeom prst="rect">
            <a:avLst/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2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3923" name="Shape"/>
          <p:cNvSpPr/>
          <p:nvPr/>
        </p:nvSpPr>
        <p:spPr>
          <a:xfrm>
            <a:off x="6304696" y="6506247"/>
            <a:ext cx="360151" cy="2491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92"/>
                </a:moveTo>
                <a:lnTo>
                  <a:pt x="14187" y="21600"/>
                </a:lnTo>
                <a:lnTo>
                  <a:pt x="14187" y="14585"/>
                </a:lnTo>
                <a:lnTo>
                  <a:pt x="0" y="14585"/>
                </a:lnTo>
                <a:lnTo>
                  <a:pt x="0" y="7200"/>
                </a:lnTo>
                <a:lnTo>
                  <a:pt x="14187" y="7200"/>
                </a:lnTo>
                <a:lnTo>
                  <a:pt x="14187" y="0"/>
                </a:lnTo>
                <a:lnTo>
                  <a:pt x="21600" y="10892"/>
                </a:lnTo>
                <a:close/>
              </a:path>
            </a:pathLst>
          </a:custGeom>
          <a:solidFill>
            <a:srgbClr val="FFFFFF"/>
          </a:solidFill>
        </p:spPr>
        <p:txBody>
          <a:bodyPr lIns="0" tIns="0" rIns="0" bIns="0"/>
          <a:lstStyle/>
          <a:p>
            <a:pPr algn="l" defTabSz="457200"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24" name="Rectangle"/>
          <p:cNvSpPr/>
          <p:nvPr/>
        </p:nvSpPr>
        <p:spPr>
          <a:xfrm>
            <a:off x="6841583" y="5110928"/>
            <a:ext cx="729265" cy="777876"/>
          </a:xfrm>
          <a:prstGeom prst="rect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l" defTabSz="914400">
              <a:buClr>
                <a:srgbClr val="000000"/>
              </a:buClr>
              <a:defRPr sz="22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3925" name="Rectangle"/>
          <p:cNvSpPr/>
          <p:nvPr/>
        </p:nvSpPr>
        <p:spPr>
          <a:xfrm>
            <a:off x="6841583" y="5840002"/>
            <a:ext cx="729265" cy="1003301"/>
          </a:xfrm>
          <a:prstGeom prst="rect">
            <a:avLst/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2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3926" name="Use large quantity per occasion"/>
          <p:cNvSpPr txBox="1"/>
          <p:nvPr/>
        </p:nvSpPr>
        <p:spPr>
          <a:xfrm>
            <a:off x="6488459" y="6926857"/>
            <a:ext cx="1495284" cy="862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sz="3200">
                <a:latin typeface="Tahoma"/>
                <a:ea typeface="Tahoma"/>
                <a:cs typeface="Tahoma"/>
                <a:sym typeface="Tahoma"/>
              </a:defRPr>
            </a:pPr>
            <a:r>
              <a:rPr sz="1600">
                <a:latin typeface="+mn-lt"/>
                <a:ea typeface="+mn-ea"/>
                <a:cs typeface="+mn-cs"/>
                <a:sym typeface="Century Gothic"/>
              </a:rPr>
              <a:t>Use large quantity per occasion</a:t>
            </a:r>
          </a:p>
        </p:txBody>
      </p:sp>
      <p:sp>
        <p:nvSpPr>
          <p:cNvPr id="3927" name="Shape"/>
          <p:cNvSpPr/>
          <p:nvPr/>
        </p:nvSpPr>
        <p:spPr>
          <a:xfrm>
            <a:off x="7758089" y="6506243"/>
            <a:ext cx="360151" cy="2491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92"/>
                </a:moveTo>
                <a:lnTo>
                  <a:pt x="14187" y="21600"/>
                </a:lnTo>
                <a:lnTo>
                  <a:pt x="14187" y="14585"/>
                </a:lnTo>
                <a:lnTo>
                  <a:pt x="0" y="14585"/>
                </a:lnTo>
                <a:lnTo>
                  <a:pt x="0" y="7200"/>
                </a:lnTo>
                <a:lnTo>
                  <a:pt x="14187" y="7200"/>
                </a:lnTo>
                <a:lnTo>
                  <a:pt x="14187" y="0"/>
                </a:lnTo>
                <a:lnTo>
                  <a:pt x="21600" y="10892"/>
                </a:lnTo>
                <a:close/>
              </a:path>
            </a:pathLst>
          </a:custGeom>
          <a:solidFill>
            <a:srgbClr val="FFFFFF"/>
          </a:solidFill>
        </p:spPr>
        <p:txBody>
          <a:bodyPr lIns="0" tIns="0" rIns="0" bIns="0"/>
          <a:lstStyle/>
          <a:p>
            <a:pPr algn="l" defTabSz="457200"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28" name="Rectangle"/>
          <p:cNvSpPr/>
          <p:nvPr/>
        </p:nvSpPr>
        <p:spPr>
          <a:xfrm>
            <a:off x="8263151" y="6322602"/>
            <a:ext cx="723806" cy="520701"/>
          </a:xfrm>
          <a:prstGeom prst="rect">
            <a:avLst/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2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3929" name="Repurchase the offering"/>
          <p:cNvSpPr txBox="1"/>
          <p:nvPr/>
        </p:nvSpPr>
        <p:spPr>
          <a:xfrm>
            <a:off x="8010849" y="6926857"/>
            <a:ext cx="1293996" cy="6242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sz="3200">
                <a:latin typeface="Tahoma"/>
                <a:ea typeface="Tahoma"/>
                <a:cs typeface="Tahoma"/>
                <a:sym typeface="Tahoma"/>
              </a:defRPr>
            </a:pPr>
            <a:r>
              <a:rPr sz="1600">
                <a:latin typeface="+mn-lt"/>
                <a:ea typeface="+mn-ea"/>
                <a:cs typeface="+mn-cs"/>
                <a:sym typeface="Century Gothic"/>
              </a:rPr>
              <a:t>Repurchase the offering</a:t>
            </a:r>
          </a:p>
        </p:txBody>
      </p:sp>
      <p:sp>
        <p:nvSpPr>
          <p:cNvPr id="3930" name="Arrow"/>
          <p:cNvSpPr/>
          <p:nvPr/>
        </p:nvSpPr>
        <p:spPr>
          <a:xfrm>
            <a:off x="3551484" y="6285033"/>
            <a:ext cx="306433" cy="361382"/>
          </a:xfrm>
          <a:prstGeom prst="rightArrow">
            <a:avLst>
              <a:gd name="adj1" fmla="val 32944"/>
              <a:gd name="adj2" fmla="val 26551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31" name="Arrow"/>
          <p:cNvSpPr/>
          <p:nvPr/>
        </p:nvSpPr>
        <p:spPr>
          <a:xfrm>
            <a:off x="4979301" y="6285033"/>
            <a:ext cx="306433" cy="361382"/>
          </a:xfrm>
          <a:prstGeom prst="rightArrow">
            <a:avLst>
              <a:gd name="adj1" fmla="val 32944"/>
              <a:gd name="adj2" fmla="val 26551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32" name="Arrow"/>
          <p:cNvSpPr/>
          <p:nvPr/>
        </p:nvSpPr>
        <p:spPr>
          <a:xfrm>
            <a:off x="6371077" y="6285033"/>
            <a:ext cx="306432" cy="361382"/>
          </a:xfrm>
          <a:prstGeom prst="rightArrow">
            <a:avLst>
              <a:gd name="adj1" fmla="val 32944"/>
              <a:gd name="adj2" fmla="val 26551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33" name="Arrow"/>
          <p:cNvSpPr/>
          <p:nvPr/>
        </p:nvSpPr>
        <p:spPr>
          <a:xfrm>
            <a:off x="7772700" y="6285033"/>
            <a:ext cx="306433" cy="361382"/>
          </a:xfrm>
          <a:prstGeom prst="rightArrow">
            <a:avLst>
              <a:gd name="adj1" fmla="val 32944"/>
              <a:gd name="adj2" fmla="val 26551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34" name="Satisfaction gap"/>
          <p:cNvSpPr txBox="1"/>
          <p:nvPr/>
        </p:nvSpPr>
        <p:spPr>
          <a:xfrm>
            <a:off x="3657154" y="3559835"/>
            <a:ext cx="1466528" cy="574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sz="3200">
                <a:latin typeface="Tahoma"/>
                <a:ea typeface="Tahoma"/>
                <a:cs typeface="Tahoma"/>
                <a:sym typeface="Tahoma"/>
              </a:defRPr>
            </a:pPr>
            <a:r>
              <a:rPr sz="1600">
                <a:latin typeface="+mn-lt"/>
                <a:ea typeface="+mn-ea"/>
                <a:cs typeface="+mn-cs"/>
                <a:sym typeface="Century Gothic"/>
              </a:rPr>
              <a:t>Satisfaction gap</a:t>
            </a:r>
          </a:p>
        </p:txBody>
      </p:sp>
      <p:sp>
        <p:nvSpPr>
          <p:cNvPr id="3935" name="Usage-frequency  gap"/>
          <p:cNvSpPr txBox="1"/>
          <p:nvPr/>
        </p:nvSpPr>
        <p:spPr>
          <a:xfrm>
            <a:off x="4970540" y="4121175"/>
            <a:ext cx="1748230" cy="574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32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r>
              <a:rPr sz="1600">
                <a:latin typeface="+mn-lt"/>
                <a:ea typeface="+mn-ea"/>
                <a:cs typeface="+mn-cs"/>
                <a:sym typeface="Century Gothic"/>
              </a:rPr>
              <a:t>Usage-frequency </a:t>
            </a:r>
            <a:br>
              <a:rPr sz="1600">
                <a:latin typeface="+mn-lt"/>
                <a:ea typeface="+mn-ea"/>
                <a:cs typeface="+mn-cs"/>
                <a:sym typeface="Century Gothic"/>
              </a:rPr>
            </a:br>
            <a:r>
              <a:rPr sz="1600">
                <a:latin typeface="+mn-lt"/>
                <a:ea typeface="+mn-ea"/>
                <a:cs typeface="+mn-cs"/>
                <a:sym typeface="Century Gothic"/>
              </a:rPr>
              <a:t>gap</a:t>
            </a:r>
          </a:p>
        </p:txBody>
      </p:sp>
      <p:sp>
        <p:nvSpPr>
          <p:cNvPr id="3936" name="Usage-quantity  gap"/>
          <p:cNvSpPr txBox="1"/>
          <p:nvPr/>
        </p:nvSpPr>
        <p:spPr>
          <a:xfrm>
            <a:off x="6350298" y="4540275"/>
            <a:ext cx="1748230" cy="574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32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r>
              <a:rPr sz="1600">
                <a:latin typeface="+mn-lt"/>
                <a:ea typeface="+mn-ea"/>
                <a:cs typeface="+mn-cs"/>
                <a:sym typeface="Century Gothic"/>
              </a:rPr>
              <a:t>Usage-quantity </a:t>
            </a:r>
            <a:br>
              <a:rPr sz="1600">
                <a:latin typeface="+mn-lt"/>
                <a:ea typeface="+mn-ea"/>
                <a:cs typeface="+mn-cs"/>
                <a:sym typeface="Century Gothic"/>
              </a:rPr>
            </a:br>
            <a:r>
              <a:rPr sz="1600">
                <a:latin typeface="+mn-lt"/>
                <a:ea typeface="+mn-ea"/>
                <a:cs typeface="+mn-cs"/>
                <a:sym typeface="Century Gothic"/>
              </a:rPr>
              <a:t>gap</a:t>
            </a:r>
          </a:p>
        </p:txBody>
      </p:sp>
      <p:sp>
        <p:nvSpPr>
          <p:cNvPr id="3937" name="Repurchase…"/>
          <p:cNvSpPr txBox="1"/>
          <p:nvPr/>
        </p:nvSpPr>
        <p:spPr>
          <a:xfrm>
            <a:off x="7758332" y="5275972"/>
            <a:ext cx="1748230" cy="5747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32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r>
              <a:rPr sz="1600">
                <a:latin typeface="+mn-lt"/>
                <a:ea typeface="+mn-ea"/>
                <a:cs typeface="+mn-cs"/>
                <a:sym typeface="Century Gothic"/>
              </a:rPr>
              <a:t>Repurchase </a:t>
            </a:r>
          </a:p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32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r>
              <a:rPr sz="1600">
                <a:latin typeface="+mn-lt"/>
                <a:ea typeface="+mn-ea"/>
                <a:cs typeface="+mn-cs"/>
                <a:sym typeface="Century Gothic"/>
              </a:rPr>
              <a:t>gap</a:t>
            </a:r>
          </a:p>
        </p:txBody>
      </p:sp>
      <p:sp>
        <p:nvSpPr>
          <p:cNvPr id="3938" name="Line"/>
          <p:cNvSpPr/>
          <p:nvPr/>
        </p:nvSpPr>
        <p:spPr>
          <a:xfrm>
            <a:off x="2527299" y="6843866"/>
            <a:ext cx="6634712" cy="2"/>
          </a:xfrm>
          <a:prstGeom prst="line">
            <a:avLst/>
          </a:prstGeom>
          <a:solidFill>
            <a:srgbClr val="000000"/>
          </a:solidFill>
          <a:ln w="12700" cap="rnd">
            <a:solidFill>
              <a:srgbClr val="000000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0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41" name="Figure 11. Vertical Product-Line Extension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11. Vertical Product-Line Extensions</a:t>
            </a:r>
          </a:p>
        </p:txBody>
      </p:sp>
      <p:sp>
        <p:nvSpPr>
          <p:cNvPr id="3942" name="Price"/>
          <p:cNvSpPr txBox="1"/>
          <p:nvPr/>
        </p:nvSpPr>
        <p:spPr>
          <a:xfrm>
            <a:off x="4287157" y="4006179"/>
            <a:ext cx="771085" cy="286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defTabSz="914400"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b="1"/>
            </a:pPr>
            <a:r>
              <a:rPr b="0"/>
              <a:t>Price</a:t>
            </a:r>
          </a:p>
        </p:txBody>
      </p:sp>
      <p:sp>
        <p:nvSpPr>
          <p:cNvPr id="3943" name="Circle"/>
          <p:cNvSpPr/>
          <p:nvPr/>
        </p:nvSpPr>
        <p:spPr>
          <a:xfrm>
            <a:off x="5975857" y="5435305"/>
            <a:ext cx="154681" cy="149801"/>
          </a:xfrm>
          <a:prstGeom prst="ellipse">
            <a:avLst/>
          </a:prstGeom>
          <a:solidFill>
            <a:schemeClr val="accent1">
              <a:hueOff val="71527"/>
              <a:satOff val="-27511"/>
              <a:lumOff val="32816"/>
            </a:schemeClr>
          </a:solidFill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44" name="Line"/>
          <p:cNvSpPr/>
          <p:nvPr/>
        </p:nvSpPr>
        <p:spPr>
          <a:xfrm flipV="1">
            <a:off x="4669990" y="4323373"/>
            <a:ext cx="1" cy="2504527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45" name="Line"/>
          <p:cNvSpPr/>
          <p:nvPr/>
        </p:nvSpPr>
        <p:spPr>
          <a:xfrm>
            <a:off x="4669991" y="6810013"/>
            <a:ext cx="2968671" cy="19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46" name="Benefits"/>
          <p:cNvSpPr txBox="1"/>
          <p:nvPr/>
        </p:nvSpPr>
        <p:spPr>
          <a:xfrm>
            <a:off x="7737907" y="6684580"/>
            <a:ext cx="1233736" cy="2733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 defTabSz="914400"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b="1"/>
            </a:pPr>
            <a:r>
              <a:rPr b="0"/>
              <a:t>Benefits</a:t>
            </a:r>
          </a:p>
        </p:txBody>
      </p:sp>
      <p:sp>
        <p:nvSpPr>
          <p:cNvPr id="3947" name="Core…"/>
          <p:cNvSpPr txBox="1"/>
          <p:nvPr/>
        </p:nvSpPr>
        <p:spPr>
          <a:xfrm>
            <a:off x="6330293" y="5340818"/>
            <a:ext cx="1679252" cy="4696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algn="l" defTabSz="914400">
              <a:lnSpc>
                <a:spcPct val="80000"/>
              </a:lnSpc>
              <a:buClr>
                <a:srgbClr val="000000"/>
              </a:buClr>
              <a:buFont typeface="Century Gothic"/>
              <a:defRPr b="1">
                <a:uFill>
                  <a:solidFill>
                    <a:srgbClr val="000000"/>
                  </a:solidFill>
                </a:uFill>
              </a:defRPr>
            </a:pPr>
            <a:r>
              <a:rPr b="0"/>
              <a:t>Core </a:t>
            </a:r>
          </a:p>
          <a:p>
            <a:pPr algn="l" defTabSz="914400">
              <a:lnSpc>
                <a:spcPct val="80000"/>
              </a:lnSpc>
              <a:buClr>
                <a:srgbClr val="000000"/>
              </a:buClr>
              <a:buFont typeface="Century Gothic"/>
              <a:defRPr b="1">
                <a:uFill>
                  <a:solidFill>
                    <a:srgbClr val="000000"/>
                  </a:solidFill>
                </a:uFill>
              </a:defRPr>
            </a:pPr>
            <a:r>
              <a:rPr b="0"/>
              <a:t>offering   </a:t>
            </a:r>
          </a:p>
        </p:txBody>
      </p:sp>
      <p:sp>
        <p:nvSpPr>
          <p:cNvPr id="3948" name="Circle"/>
          <p:cNvSpPr/>
          <p:nvPr/>
        </p:nvSpPr>
        <p:spPr>
          <a:xfrm>
            <a:off x="6898907" y="4520586"/>
            <a:ext cx="152401" cy="152401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49" name="Upscale…"/>
          <p:cNvSpPr txBox="1"/>
          <p:nvPr/>
        </p:nvSpPr>
        <p:spPr>
          <a:xfrm>
            <a:off x="7130911" y="4353395"/>
            <a:ext cx="1233736" cy="6408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algn="l" defTabSz="914400">
              <a:lnSpc>
                <a:spcPct val="80000"/>
              </a:lnSpc>
              <a:buClr>
                <a:srgbClr val="000000"/>
              </a:buClr>
              <a:buFont typeface="Century Gothic"/>
              <a:defRPr b="1">
                <a:uFill>
                  <a:solidFill>
                    <a:srgbClr val="000000"/>
                  </a:solidFill>
                </a:uFill>
              </a:defRPr>
            </a:pPr>
            <a:r>
              <a:rPr b="0"/>
              <a:t>Upscale </a:t>
            </a:r>
          </a:p>
          <a:p>
            <a:pPr algn="l" defTabSz="914400">
              <a:lnSpc>
                <a:spcPct val="80000"/>
              </a:lnSpc>
              <a:buClr>
                <a:srgbClr val="000000"/>
              </a:buClr>
              <a:buFont typeface="Century Gothic"/>
              <a:defRPr b="1">
                <a:uFill>
                  <a:solidFill>
                    <a:srgbClr val="000000"/>
                  </a:solidFill>
                </a:uFill>
              </a:defRPr>
            </a:pPr>
            <a:r>
              <a:rPr b="0"/>
              <a:t>offering</a:t>
            </a:r>
          </a:p>
        </p:txBody>
      </p:sp>
      <p:sp>
        <p:nvSpPr>
          <p:cNvPr id="3950" name="Line"/>
          <p:cNvSpPr/>
          <p:nvPr/>
        </p:nvSpPr>
        <p:spPr>
          <a:xfrm flipV="1">
            <a:off x="6168225" y="4704538"/>
            <a:ext cx="638103" cy="672829"/>
          </a:xfrm>
          <a:prstGeom prst="line">
            <a:avLst/>
          </a:prstGeom>
          <a:ln w="25400">
            <a:solidFill>
              <a:srgbClr val="253A6C"/>
            </a:solidFill>
            <a:prstDash val="sysDot"/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51" name="Circle"/>
          <p:cNvSpPr/>
          <p:nvPr/>
        </p:nvSpPr>
        <p:spPr>
          <a:xfrm>
            <a:off x="5061572" y="6362423"/>
            <a:ext cx="152401" cy="152401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52" name="Downscale…"/>
          <p:cNvSpPr txBox="1"/>
          <p:nvPr/>
        </p:nvSpPr>
        <p:spPr>
          <a:xfrm>
            <a:off x="5549004" y="6198248"/>
            <a:ext cx="1679252" cy="531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algn="l" defTabSz="914400">
              <a:lnSpc>
                <a:spcPct val="80000"/>
              </a:lnSpc>
              <a:buClr>
                <a:srgbClr val="000000"/>
              </a:buClr>
              <a:buFont typeface="Century Gothic"/>
              <a:defRPr b="1">
                <a:uFill>
                  <a:solidFill>
                    <a:srgbClr val="000000"/>
                  </a:solidFill>
                </a:uFill>
              </a:defRPr>
            </a:pPr>
            <a:r>
              <a:rPr b="0"/>
              <a:t>Downscale </a:t>
            </a:r>
          </a:p>
          <a:p>
            <a:pPr algn="l" defTabSz="914400">
              <a:lnSpc>
                <a:spcPct val="80000"/>
              </a:lnSpc>
              <a:buClr>
                <a:srgbClr val="000000"/>
              </a:buClr>
              <a:buFont typeface="Century Gothic"/>
              <a:defRPr b="1">
                <a:uFill>
                  <a:solidFill>
                    <a:srgbClr val="000000"/>
                  </a:solidFill>
                </a:uFill>
              </a:defRPr>
            </a:pPr>
            <a:r>
              <a:rPr b="0"/>
              <a:t>offering   </a:t>
            </a:r>
          </a:p>
        </p:txBody>
      </p:sp>
      <p:sp>
        <p:nvSpPr>
          <p:cNvPr id="3953" name="Line"/>
          <p:cNvSpPr/>
          <p:nvPr/>
        </p:nvSpPr>
        <p:spPr>
          <a:xfrm flipH="1">
            <a:off x="5281824" y="5631151"/>
            <a:ext cx="637391" cy="668140"/>
          </a:xfrm>
          <a:prstGeom prst="line">
            <a:avLst/>
          </a:prstGeom>
          <a:ln w="25400">
            <a:solidFill>
              <a:srgbClr val="253A6C"/>
            </a:solidFill>
            <a:prstDash val="sysDot"/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5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56" name="Figure 12. Horizontal Product-Line Extension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12. Horizontal Product-Line Extensions</a:t>
            </a:r>
          </a:p>
        </p:txBody>
      </p:sp>
      <p:grpSp>
        <p:nvGrpSpPr>
          <p:cNvPr id="3969" name="Group"/>
          <p:cNvGrpSpPr/>
          <p:nvPr/>
        </p:nvGrpSpPr>
        <p:grpSpPr>
          <a:xfrm>
            <a:off x="4122493" y="3926369"/>
            <a:ext cx="4353083" cy="2640747"/>
            <a:chOff x="0" y="0"/>
            <a:chExt cx="4353081" cy="2640745"/>
          </a:xfrm>
        </p:grpSpPr>
        <p:sp>
          <p:nvSpPr>
            <p:cNvPr id="3957" name="Price"/>
            <p:cNvSpPr txBox="1"/>
            <p:nvPr/>
          </p:nvSpPr>
          <p:spPr>
            <a:xfrm>
              <a:off x="0" y="0"/>
              <a:ext cx="781991" cy="4170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/>
              </a:pPr>
              <a:r>
                <a:rPr b="0"/>
                <a:t>Price</a:t>
              </a:r>
            </a:p>
          </p:txBody>
        </p:sp>
        <p:sp>
          <p:nvSpPr>
            <p:cNvPr id="3958" name="Circle"/>
            <p:cNvSpPr/>
            <p:nvPr/>
          </p:nvSpPr>
          <p:spPr>
            <a:xfrm>
              <a:off x="2350846" y="1035258"/>
              <a:ext cx="152401" cy="152401"/>
            </a:xfrm>
            <a:prstGeom prst="ellipse">
              <a:avLst/>
            </a:prstGeom>
            <a:solidFill>
              <a:schemeClr val="accent1">
                <a:hueOff val="71527"/>
                <a:satOff val="-27511"/>
                <a:lumOff val="32816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959" name="Line"/>
            <p:cNvSpPr/>
            <p:nvPr/>
          </p:nvSpPr>
          <p:spPr>
            <a:xfrm flipV="1">
              <a:off x="390995" y="341763"/>
              <a:ext cx="1" cy="197261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960" name="Line"/>
            <p:cNvSpPr/>
            <p:nvPr/>
          </p:nvSpPr>
          <p:spPr>
            <a:xfrm>
              <a:off x="390995" y="2304926"/>
              <a:ext cx="3650559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961" name="Benefits"/>
            <p:cNvSpPr txBox="1"/>
            <p:nvPr/>
          </p:nvSpPr>
          <p:spPr>
            <a:xfrm>
              <a:off x="3313324" y="2360892"/>
              <a:ext cx="862036" cy="2798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 defTabSz="914400"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/>
              </a:pPr>
              <a:r>
                <a:rPr b="0"/>
                <a:t>Benefits</a:t>
              </a:r>
            </a:p>
          </p:txBody>
        </p:sp>
        <p:sp>
          <p:nvSpPr>
            <p:cNvPr id="3962" name="Core…"/>
            <p:cNvSpPr txBox="1"/>
            <p:nvPr/>
          </p:nvSpPr>
          <p:spPr>
            <a:xfrm>
              <a:off x="1869572" y="1284751"/>
              <a:ext cx="1094788" cy="6499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 b="1">
                  <a:uFill>
                    <a:solidFill>
                      <a:srgbClr val="000000"/>
                    </a:solidFill>
                  </a:uFill>
                </a:defRPr>
              </a:pPr>
              <a:r>
                <a:rPr b="0"/>
                <a:t>Core </a:t>
              </a:r>
            </a:p>
            <a:p>
              <a: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 b="1">
                  <a:uFill>
                    <a:solidFill>
                      <a:srgbClr val="000000"/>
                    </a:solidFill>
                  </a:uFill>
                </a:defRPr>
              </a:pPr>
              <a:r>
                <a:rPr b="0"/>
                <a:t>offering   </a:t>
              </a:r>
            </a:p>
          </p:txBody>
        </p:sp>
        <p:sp>
          <p:nvSpPr>
            <p:cNvPr id="3963" name="Circle"/>
            <p:cNvSpPr/>
            <p:nvPr/>
          </p:nvSpPr>
          <p:spPr>
            <a:xfrm>
              <a:off x="912322" y="1035258"/>
              <a:ext cx="152401" cy="152401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964" name="Line"/>
            <p:cNvSpPr/>
            <p:nvPr/>
          </p:nvSpPr>
          <p:spPr>
            <a:xfrm flipH="1" flipV="1">
              <a:off x="1208627" y="1104777"/>
              <a:ext cx="935016" cy="1"/>
            </a:xfrm>
            <a:prstGeom prst="line">
              <a:avLst/>
            </a:prstGeom>
            <a:noFill/>
            <a:ln w="25400" cap="flat">
              <a:solidFill>
                <a:srgbClr val="253A6C"/>
              </a:solidFill>
              <a:prstDash val="sysDot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965" name="Offering A"/>
            <p:cNvSpPr txBox="1"/>
            <p:nvPr/>
          </p:nvSpPr>
          <p:spPr>
            <a:xfrm>
              <a:off x="477883" y="1284751"/>
              <a:ext cx="1251186" cy="6499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/>
              </a:pPr>
              <a:r>
                <a:rPr b="0" dirty="0"/>
                <a:t>Offering A</a:t>
              </a:r>
            </a:p>
          </p:txBody>
        </p:sp>
        <p:sp>
          <p:nvSpPr>
            <p:cNvPr id="3966" name="Circle"/>
            <p:cNvSpPr/>
            <p:nvPr/>
          </p:nvSpPr>
          <p:spPr>
            <a:xfrm>
              <a:off x="3640599" y="1034037"/>
              <a:ext cx="152401" cy="152401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967" name="Offering B"/>
            <p:cNvSpPr txBox="1"/>
            <p:nvPr/>
          </p:nvSpPr>
          <p:spPr>
            <a:xfrm>
              <a:off x="3101895" y="1284751"/>
              <a:ext cx="1251186" cy="6499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/>
              </a:pPr>
              <a:r>
                <a:rPr b="0"/>
                <a:t>Offering B</a:t>
              </a:r>
            </a:p>
          </p:txBody>
        </p:sp>
        <p:sp>
          <p:nvSpPr>
            <p:cNvPr id="3968" name="Line"/>
            <p:cNvSpPr/>
            <p:nvPr/>
          </p:nvSpPr>
          <p:spPr>
            <a:xfrm>
              <a:off x="2645433" y="1104778"/>
              <a:ext cx="843696" cy="1"/>
            </a:xfrm>
            <a:prstGeom prst="line">
              <a:avLst/>
            </a:prstGeom>
            <a:noFill/>
            <a:ln w="25400" cap="flat">
              <a:solidFill>
                <a:srgbClr val="253A6C"/>
              </a:solidFill>
              <a:prstDash val="sysDot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1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72" name="Figure 13. Product-Line Cannibaliza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13. Product-Line Cannibalization </a:t>
            </a:r>
          </a:p>
        </p:txBody>
      </p:sp>
      <p:grpSp>
        <p:nvGrpSpPr>
          <p:cNvPr id="3978" name="Group"/>
          <p:cNvGrpSpPr/>
          <p:nvPr/>
        </p:nvGrpSpPr>
        <p:grpSpPr>
          <a:xfrm>
            <a:off x="1985571" y="2968059"/>
            <a:ext cx="2421856" cy="3035277"/>
            <a:chOff x="0" y="0"/>
            <a:chExt cx="2421855" cy="3035275"/>
          </a:xfrm>
        </p:grpSpPr>
        <p:grpSp>
          <p:nvGrpSpPr>
            <p:cNvPr id="3975" name="Group"/>
            <p:cNvGrpSpPr/>
            <p:nvPr/>
          </p:nvGrpSpPr>
          <p:grpSpPr>
            <a:xfrm rot="16200000">
              <a:off x="-2240" y="611181"/>
              <a:ext cx="2426335" cy="2421856"/>
              <a:chOff x="0" y="0"/>
              <a:chExt cx="2426334" cy="2421855"/>
            </a:xfrm>
          </p:grpSpPr>
          <p:sp>
            <p:nvSpPr>
              <p:cNvPr id="3973" name="Shape"/>
              <p:cNvSpPr/>
              <p:nvPr/>
            </p:nvSpPr>
            <p:spPr>
              <a:xfrm>
                <a:off x="1210016" y="239370"/>
                <a:ext cx="1216319" cy="19365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3" h="21600" extrusionOk="0">
                    <a:moveTo>
                      <a:pt x="11736" y="0"/>
                    </a:moveTo>
                    <a:lnTo>
                      <a:pt x="0" y="10740"/>
                    </a:lnTo>
                    <a:lnTo>
                      <a:pt x="11866" y="21600"/>
                    </a:lnTo>
                    <a:cubicBezTo>
                      <a:pt x="12581" y="21228"/>
                      <a:pt x="13281" y="20837"/>
                      <a:pt x="13933" y="20388"/>
                    </a:cubicBezTo>
                    <a:cubicBezTo>
                      <a:pt x="21600" y="15114"/>
                      <a:pt x="21600" y="6561"/>
                      <a:pt x="13933" y="1286"/>
                    </a:cubicBezTo>
                    <a:cubicBezTo>
                      <a:pt x="13242" y="810"/>
                      <a:pt x="12498" y="390"/>
                      <a:pt x="11736" y="0"/>
                    </a:cubicBezTo>
                    <a:close/>
                  </a:path>
                </a:pathLst>
              </a:custGeom>
              <a:solidFill>
                <a:srgbClr val="FFD67E"/>
              </a:solidFill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3974" name="Circle"/>
              <p:cNvSpPr/>
              <p:nvPr/>
            </p:nvSpPr>
            <p:spPr>
              <a:xfrm>
                <a:off x="0" y="0"/>
                <a:ext cx="2426184" cy="242185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</p:grpSp>
        <p:sp>
          <p:nvSpPr>
            <p:cNvPr id="3976" name="Competitive offerings"/>
            <p:cNvSpPr txBox="1"/>
            <p:nvPr/>
          </p:nvSpPr>
          <p:spPr>
            <a:xfrm>
              <a:off x="519503" y="2117266"/>
              <a:ext cx="1382849" cy="5413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90000"/>
                </a:lnSpc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/>
              </a:pPr>
              <a:r>
                <a:rPr b="0"/>
                <a:t>Competitive offerings</a:t>
              </a:r>
            </a:p>
          </p:txBody>
        </p:sp>
        <p:sp>
          <p:nvSpPr>
            <p:cNvPr id="3977" name="Current offering"/>
            <p:cNvSpPr txBox="1"/>
            <p:nvPr/>
          </p:nvSpPr>
          <p:spPr>
            <a:xfrm>
              <a:off x="781047" y="0"/>
              <a:ext cx="859761" cy="5413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 defTabSz="914400">
                <a:lnSpc>
                  <a:spcPct val="90000"/>
                </a:lnSpc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r>
                <a:t>Current offering</a:t>
              </a:r>
            </a:p>
          </p:txBody>
        </p:sp>
      </p:grpSp>
      <p:grpSp>
        <p:nvGrpSpPr>
          <p:cNvPr id="3991" name="Group"/>
          <p:cNvGrpSpPr/>
          <p:nvPr/>
        </p:nvGrpSpPr>
        <p:grpSpPr>
          <a:xfrm>
            <a:off x="8133847" y="2968059"/>
            <a:ext cx="3809399" cy="3362008"/>
            <a:chOff x="0" y="0"/>
            <a:chExt cx="3809397" cy="3362007"/>
          </a:xfrm>
        </p:grpSpPr>
        <p:grpSp>
          <p:nvGrpSpPr>
            <p:cNvPr id="3986" name="Group"/>
            <p:cNvGrpSpPr/>
            <p:nvPr/>
          </p:nvGrpSpPr>
          <p:grpSpPr>
            <a:xfrm>
              <a:off x="0" y="274539"/>
              <a:ext cx="3084213" cy="3087469"/>
              <a:chOff x="0" y="0"/>
              <a:chExt cx="3084212" cy="3087467"/>
            </a:xfrm>
          </p:grpSpPr>
          <p:sp>
            <p:nvSpPr>
              <p:cNvPr id="3979" name="Shape"/>
              <p:cNvSpPr/>
              <p:nvPr/>
            </p:nvSpPr>
            <p:spPr>
              <a:xfrm rot="18900000">
                <a:off x="1353462" y="147094"/>
                <a:ext cx="1221874" cy="19454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3" h="21600" extrusionOk="0">
                    <a:moveTo>
                      <a:pt x="11736" y="0"/>
                    </a:moveTo>
                    <a:lnTo>
                      <a:pt x="0" y="10740"/>
                    </a:lnTo>
                    <a:lnTo>
                      <a:pt x="11866" y="21600"/>
                    </a:lnTo>
                    <a:cubicBezTo>
                      <a:pt x="12581" y="21228"/>
                      <a:pt x="13281" y="20837"/>
                      <a:pt x="13933" y="20388"/>
                    </a:cubicBezTo>
                    <a:cubicBezTo>
                      <a:pt x="21600" y="15114"/>
                      <a:pt x="21600" y="6561"/>
                      <a:pt x="13933" y="1286"/>
                    </a:cubicBezTo>
                    <a:cubicBezTo>
                      <a:pt x="13242" y="810"/>
                      <a:pt x="12498" y="390"/>
                      <a:pt x="11736" y="0"/>
                    </a:cubicBezTo>
                    <a:close/>
                  </a:path>
                </a:pathLst>
              </a:custGeom>
              <a:solidFill>
                <a:srgbClr val="3D749D"/>
              </a:solidFill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grpSp>
            <p:nvGrpSpPr>
              <p:cNvPr id="3982" name="Group"/>
              <p:cNvGrpSpPr/>
              <p:nvPr/>
            </p:nvGrpSpPr>
            <p:grpSpPr>
              <a:xfrm rot="16200000">
                <a:off x="328073" y="336641"/>
                <a:ext cx="2426335" cy="2421856"/>
                <a:chOff x="0" y="0"/>
                <a:chExt cx="2426334" cy="2421855"/>
              </a:xfrm>
            </p:grpSpPr>
            <p:sp>
              <p:nvSpPr>
                <p:cNvPr id="3980" name="Shape"/>
                <p:cNvSpPr/>
                <p:nvPr/>
              </p:nvSpPr>
              <p:spPr>
                <a:xfrm>
                  <a:off x="1210016" y="239370"/>
                  <a:ext cx="1216319" cy="193659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83" h="21600" extrusionOk="0">
                      <a:moveTo>
                        <a:pt x="11736" y="0"/>
                      </a:moveTo>
                      <a:lnTo>
                        <a:pt x="0" y="10740"/>
                      </a:lnTo>
                      <a:lnTo>
                        <a:pt x="11866" y="21600"/>
                      </a:lnTo>
                      <a:cubicBezTo>
                        <a:pt x="12581" y="21228"/>
                        <a:pt x="13281" y="20837"/>
                        <a:pt x="13933" y="20388"/>
                      </a:cubicBezTo>
                      <a:cubicBezTo>
                        <a:pt x="21600" y="15114"/>
                        <a:pt x="21600" y="6561"/>
                        <a:pt x="13933" y="1286"/>
                      </a:cubicBezTo>
                      <a:cubicBezTo>
                        <a:pt x="13242" y="810"/>
                        <a:pt x="12498" y="390"/>
                        <a:pt x="11736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3981" name="Circle"/>
                <p:cNvSpPr/>
                <p:nvPr/>
              </p:nvSpPr>
              <p:spPr>
                <a:xfrm>
                  <a:off x="0" y="0"/>
                  <a:ext cx="2426184" cy="2421856"/>
                </a:xfrm>
                <a:prstGeom prst="ellipse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</p:grpSp>
          <p:grpSp>
            <p:nvGrpSpPr>
              <p:cNvPr id="3985" name="Group"/>
              <p:cNvGrpSpPr/>
              <p:nvPr/>
            </p:nvGrpSpPr>
            <p:grpSpPr>
              <a:xfrm rot="20460000">
                <a:off x="328148" y="336641"/>
                <a:ext cx="2426185" cy="2421857"/>
                <a:chOff x="0" y="0"/>
                <a:chExt cx="2426183" cy="2421855"/>
              </a:xfrm>
            </p:grpSpPr>
            <p:sp>
              <p:nvSpPr>
                <p:cNvPr id="3983" name="Circle"/>
                <p:cNvSpPr/>
                <p:nvPr/>
              </p:nvSpPr>
              <p:spPr>
                <a:xfrm>
                  <a:off x="0" y="0"/>
                  <a:ext cx="2426184" cy="2421856"/>
                </a:xfrm>
                <a:prstGeom prst="ellipse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3984" name="Shape"/>
                <p:cNvSpPr/>
                <p:nvPr/>
              </p:nvSpPr>
              <p:spPr>
                <a:xfrm>
                  <a:off x="516491" y="133"/>
                  <a:ext cx="1415273" cy="120469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634" y="0"/>
                      </a:moveTo>
                      <a:cubicBezTo>
                        <a:pt x="6905" y="0"/>
                        <a:pt x="3181" y="1334"/>
                        <a:pt x="0" y="3959"/>
                      </a:cubicBezTo>
                      <a:lnTo>
                        <a:pt x="10532" y="21600"/>
                      </a:lnTo>
                      <a:lnTo>
                        <a:pt x="21600" y="4247"/>
                      </a:lnTo>
                      <a:cubicBezTo>
                        <a:pt x="18346" y="1431"/>
                        <a:pt x="14495" y="0"/>
                        <a:pt x="10634" y="0"/>
                      </a:cubicBezTo>
                      <a:close/>
                    </a:path>
                  </a:pathLst>
                </a:custGeom>
                <a:solidFill>
                  <a:srgbClr val="FFD67E"/>
                </a:solidFill>
                <a:ln w="127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+mj-lt"/>
                      <a:ea typeface="+mj-ea"/>
                      <a:cs typeface="+mj-cs"/>
                      <a:sym typeface="Gill Sans"/>
                    </a:defRPr>
                  </a:pPr>
                  <a:endParaRPr/>
                </a:p>
              </p:txBody>
            </p:sp>
          </p:grpSp>
        </p:grpSp>
        <p:sp>
          <p:nvSpPr>
            <p:cNvPr id="3987" name="Competitive offerings"/>
            <p:cNvSpPr txBox="1"/>
            <p:nvPr/>
          </p:nvSpPr>
          <p:spPr>
            <a:xfrm>
              <a:off x="850682" y="2117266"/>
              <a:ext cx="1382848" cy="5413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90000"/>
                </a:lnSpc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/>
              </a:pPr>
              <a:r>
                <a:rPr b="0"/>
                <a:t>Competitive offerings</a:t>
              </a:r>
            </a:p>
          </p:txBody>
        </p:sp>
        <p:sp>
          <p:nvSpPr>
            <p:cNvPr id="3988" name="New   offering"/>
            <p:cNvSpPr txBox="1"/>
            <p:nvPr/>
          </p:nvSpPr>
          <p:spPr>
            <a:xfrm>
              <a:off x="2834058" y="1224250"/>
              <a:ext cx="975340" cy="5413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 defTabSz="914400">
                <a:lnSpc>
                  <a:spcPct val="90000"/>
                </a:lnSpc>
                <a:defRPr b="1">
                  <a:uFill>
                    <a:solidFill>
                      <a:srgbClr val="000000"/>
                    </a:solidFill>
                  </a:uFill>
                </a:defRPr>
              </a:pPr>
              <a:r>
                <a:rPr b="0"/>
                <a:t>New  </a:t>
              </a:r>
              <a:br>
                <a:rPr b="0"/>
              </a:br>
              <a:r>
                <a:rPr b="0"/>
                <a:t>offering</a:t>
              </a:r>
            </a:p>
          </p:txBody>
        </p:sp>
        <p:sp>
          <p:nvSpPr>
            <p:cNvPr id="3989" name="Current offering"/>
            <p:cNvSpPr txBox="1"/>
            <p:nvPr/>
          </p:nvSpPr>
          <p:spPr>
            <a:xfrm>
              <a:off x="763119" y="0"/>
              <a:ext cx="859761" cy="5413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 defTabSz="914400">
                <a:lnSpc>
                  <a:spcPct val="90000"/>
                </a:lnSpc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r>
                <a:t>Current offering</a:t>
              </a:r>
            </a:p>
          </p:txBody>
        </p:sp>
        <p:sp>
          <p:nvSpPr>
            <p:cNvPr id="3990" name="Cannibalized        sales"/>
            <p:cNvSpPr txBox="1"/>
            <p:nvPr/>
          </p:nvSpPr>
          <p:spPr>
            <a:xfrm>
              <a:off x="2385996" y="317842"/>
              <a:ext cx="1382849" cy="5413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 defTabSz="914400">
                <a:lnSpc>
                  <a:spcPct val="90000"/>
                </a:lnSpc>
                <a:defRPr b="1">
                  <a:uFill>
                    <a:solidFill>
                      <a:srgbClr val="000000"/>
                    </a:solidFill>
                  </a:uFill>
                </a:defRPr>
              </a:pPr>
              <a:r>
                <a:rPr b="0"/>
                <a:t>Cannibalized       </a:t>
              </a:r>
              <a:br>
                <a:rPr b="0"/>
              </a:br>
              <a:r>
                <a:rPr b="0"/>
                <a:t>sales</a:t>
              </a:r>
            </a:p>
          </p:txBody>
        </p:sp>
      </p:grpSp>
      <p:grpSp>
        <p:nvGrpSpPr>
          <p:cNvPr id="4000" name="Group"/>
          <p:cNvGrpSpPr/>
          <p:nvPr/>
        </p:nvGrpSpPr>
        <p:grpSpPr>
          <a:xfrm>
            <a:off x="5183028" y="2981928"/>
            <a:ext cx="3374674" cy="3007539"/>
            <a:chOff x="0" y="0"/>
            <a:chExt cx="3374672" cy="3007538"/>
          </a:xfrm>
        </p:grpSpPr>
        <p:grpSp>
          <p:nvGrpSpPr>
            <p:cNvPr id="3996" name="Group"/>
            <p:cNvGrpSpPr/>
            <p:nvPr/>
          </p:nvGrpSpPr>
          <p:grpSpPr>
            <a:xfrm>
              <a:off x="0" y="581203"/>
              <a:ext cx="2437082" cy="2426335"/>
              <a:chOff x="0" y="0"/>
              <a:chExt cx="2437081" cy="2426334"/>
            </a:xfrm>
          </p:grpSpPr>
          <p:sp>
            <p:nvSpPr>
              <p:cNvPr id="3992" name="Shape"/>
              <p:cNvSpPr/>
              <p:nvPr/>
            </p:nvSpPr>
            <p:spPr>
              <a:xfrm rot="60000">
                <a:off x="1193816" y="244419"/>
                <a:ext cx="1226322" cy="19525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3" h="21600" extrusionOk="0">
                    <a:moveTo>
                      <a:pt x="11736" y="0"/>
                    </a:moveTo>
                    <a:lnTo>
                      <a:pt x="0" y="10740"/>
                    </a:lnTo>
                    <a:lnTo>
                      <a:pt x="11866" y="21600"/>
                    </a:lnTo>
                    <a:cubicBezTo>
                      <a:pt x="12581" y="21228"/>
                      <a:pt x="13281" y="20837"/>
                      <a:pt x="13933" y="20388"/>
                    </a:cubicBezTo>
                    <a:cubicBezTo>
                      <a:pt x="21600" y="15114"/>
                      <a:pt x="21600" y="6561"/>
                      <a:pt x="13933" y="1286"/>
                    </a:cubicBezTo>
                    <a:cubicBezTo>
                      <a:pt x="13242" y="810"/>
                      <a:pt x="12498" y="390"/>
                      <a:pt x="11736" y="0"/>
                    </a:cubicBezTo>
                    <a:close/>
                  </a:path>
                </a:pathLst>
              </a:custGeom>
              <a:solidFill>
                <a:srgbClr val="3D749D"/>
              </a:solidFill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grpSp>
            <p:nvGrpSpPr>
              <p:cNvPr id="3995" name="Group"/>
              <p:cNvGrpSpPr/>
              <p:nvPr/>
            </p:nvGrpSpPr>
            <p:grpSpPr>
              <a:xfrm rot="16200000">
                <a:off x="-2240" y="2239"/>
                <a:ext cx="2426335" cy="2421856"/>
                <a:chOff x="0" y="0"/>
                <a:chExt cx="2426334" cy="2421855"/>
              </a:xfrm>
            </p:grpSpPr>
            <p:sp>
              <p:nvSpPr>
                <p:cNvPr id="3993" name="Shape"/>
                <p:cNvSpPr/>
                <p:nvPr/>
              </p:nvSpPr>
              <p:spPr>
                <a:xfrm>
                  <a:off x="1210016" y="239370"/>
                  <a:ext cx="1216319" cy="193659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83" h="21600" extrusionOk="0">
                      <a:moveTo>
                        <a:pt x="11736" y="0"/>
                      </a:moveTo>
                      <a:lnTo>
                        <a:pt x="0" y="10740"/>
                      </a:lnTo>
                      <a:lnTo>
                        <a:pt x="11866" y="21600"/>
                      </a:lnTo>
                      <a:cubicBezTo>
                        <a:pt x="12581" y="21228"/>
                        <a:pt x="13281" y="20837"/>
                        <a:pt x="13933" y="20388"/>
                      </a:cubicBezTo>
                      <a:cubicBezTo>
                        <a:pt x="21600" y="15114"/>
                        <a:pt x="21600" y="6561"/>
                        <a:pt x="13933" y="1286"/>
                      </a:cubicBezTo>
                      <a:cubicBezTo>
                        <a:pt x="13242" y="810"/>
                        <a:pt x="12498" y="390"/>
                        <a:pt x="11736" y="0"/>
                      </a:cubicBezTo>
                      <a:close/>
                    </a:path>
                  </a:pathLst>
                </a:custGeom>
                <a:solidFill>
                  <a:srgbClr val="FFD67E"/>
                </a:solidFill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3994" name="Circle"/>
                <p:cNvSpPr/>
                <p:nvPr/>
              </p:nvSpPr>
              <p:spPr>
                <a:xfrm>
                  <a:off x="0" y="0"/>
                  <a:ext cx="2426184" cy="2421856"/>
                </a:xfrm>
                <a:prstGeom prst="ellipse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</p:grpSp>
        </p:grpSp>
        <p:sp>
          <p:nvSpPr>
            <p:cNvPr id="3997" name="Competitive offerings"/>
            <p:cNvSpPr txBox="1"/>
            <p:nvPr/>
          </p:nvSpPr>
          <p:spPr>
            <a:xfrm>
              <a:off x="98427" y="2117267"/>
              <a:ext cx="1382849" cy="5413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90000"/>
                </a:lnSpc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/>
              </a:pPr>
              <a:r>
                <a:rPr b="0"/>
                <a:t>Competitive offerings</a:t>
              </a:r>
            </a:p>
          </p:txBody>
        </p:sp>
        <p:sp>
          <p:nvSpPr>
            <p:cNvPr id="3998" name="Current offering"/>
            <p:cNvSpPr txBox="1"/>
            <p:nvPr/>
          </p:nvSpPr>
          <p:spPr>
            <a:xfrm>
              <a:off x="788660" y="0"/>
              <a:ext cx="859762" cy="5413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 defTabSz="914400">
                <a:lnSpc>
                  <a:spcPct val="90000"/>
                </a:lnSpc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r>
                <a:t>Current offering</a:t>
              </a:r>
            </a:p>
          </p:txBody>
        </p:sp>
        <p:sp>
          <p:nvSpPr>
            <p:cNvPr id="3999" name="New   offering"/>
            <p:cNvSpPr txBox="1"/>
            <p:nvPr/>
          </p:nvSpPr>
          <p:spPr>
            <a:xfrm>
              <a:off x="2399332" y="2320455"/>
              <a:ext cx="975340" cy="5413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 defTabSz="914400">
                <a:lnSpc>
                  <a:spcPct val="90000"/>
                </a:lnSpc>
                <a:defRPr b="1">
                  <a:uFill>
                    <a:solidFill>
                      <a:srgbClr val="000000"/>
                    </a:solidFill>
                  </a:uFill>
                </a:defRPr>
              </a:pPr>
              <a:r>
                <a:rPr b="0" dirty="0"/>
                <a:t>New  </a:t>
              </a:r>
              <a:br>
                <a:rPr b="0" dirty="0"/>
              </a:br>
              <a:r>
                <a:rPr b="0" dirty="0"/>
                <a:t>offering</a:t>
              </a:r>
            </a:p>
          </p:txBody>
        </p:sp>
      </p:grpSp>
      <p:sp>
        <p:nvSpPr>
          <p:cNvPr id="4001" name="A. Single offering"/>
          <p:cNvSpPr txBox="1"/>
          <p:nvPr/>
        </p:nvSpPr>
        <p:spPr>
          <a:xfrm>
            <a:off x="2004539" y="6244184"/>
            <a:ext cx="2383920" cy="5413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defTabSz="914400">
              <a:lnSpc>
                <a:spcPct val="90000"/>
              </a:lnSpc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A. Single offering</a:t>
            </a:r>
          </a:p>
        </p:txBody>
      </p:sp>
      <p:sp>
        <p:nvSpPr>
          <p:cNvPr id="4002" name="B. Two offerings without       cannibalization"/>
          <p:cNvSpPr txBox="1"/>
          <p:nvPr/>
        </p:nvSpPr>
        <p:spPr>
          <a:xfrm>
            <a:off x="5161186" y="6244184"/>
            <a:ext cx="2383920" cy="5413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algn="l" defTabSz="914400">
              <a:lnSpc>
                <a:spcPct val="90000"/>
              </a:lnSpc>
              <a:defRPr>
                <a:uFill>
                  <a:solidFill>
                    <a:srgbClr val="000000"/>
                  </a:solidFill>
                </a:uFill>
              </a:defRPr>
            </a:pPr>
            <a:r>
              <a:t>B. Two offerings without  </a:t>
            </a:r>
            <a:br/>
            <a:r>
              <a:t>    cannibalization</a:t>
            </a:r>
          </a:p>
        </p:txBody>
      </p:sp>
      <p:sp>
        <p:nvSpPr>
          <p:cNvPr id="4003" name="C. Two offerings with      cannibalization"/>
          <p:cNvSpPr txBox="1"/>
          <p:nvPr/>
        </p:nvSpPr>
        <p:spPr>
          <a:xfrm>
            <a:off x="8698551" y="6244184"/>
            <a:ext cx="2383920" cy="5413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algn="l" defTabSz="914400">
              <a:lnSpc>
                <a:spcPct val="90000"/>
              </a:lnSpc>
              <a:defRPr>
                <a:uFill>
                  <a:solidFill>
                    <a:srgbClr val="000000"/>
                  </a:solidFill>
                </a:uFill>
              </a:defRPr>
            </a:pPr>
            <a:r>
              <a:t>C. Two offerings with</a:t>
            </a:r>
            <a:br/>
            <a:r>
              <a:t>     cannibalization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5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06" name="Figure 14. The Fighting-Brand Strateg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14. The Fighting-Brand Strategy</a:t>
            </a:r>
          </a:p>
        </p:txBody>
      </p:sp>
      <p:grpSp>
        <p:nvGrpSpPr>
          <p:cNvPr id="4023" name="Group"/>
          <p:cNvGrpSpPr/>
          <p:nvPr/>
        </p:nvGrpSpPr>
        <p:grpSpPr>
          <a:xfrm>
            <a:off x="4053004" y="3209637"/>
            <a:ext cx="4898793" cy="3441908"/>
            <a:chOff x="0" y="64548"/>
            <a:chExt cx="4898792" cy="3441907"/>
          </a:xfrm>
        </p:grpSpPr>
        <p:sp>
          <p:nvSpPr>
            <p:cNvPr id="4007" name="Line"/>
            <p:cNvSpPr/>
            <p:nvPr/>
          </p:nvSpPr>
          <p:spPr>
            <a:xfrm flipV="1">
              <a:off x="905440" y="69724"/>
              <a:ext cx="1" cy="29900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4008" name="Line"/>
            <p:cNvSpPr/>
            <p:nvPr/>
          </p:nvSpPr>
          <p:spPr>
            <a:xfrm>
              <a:off x="903649" y="3056366"/>
              <a:ext cx="3884902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4009" name="Time"/>
            <p:cNvSpPr txBox="1"/>
            <p:nvPr/>
          </p:nvSpPr>
          <p:spPr>
            <a:xfrm>
              <a:off x="4100723" y="3132075"/>
              <a:ext cx="656848" cy="3743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r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lvl1pPr>
            </a:lstStyle>
            <a:p>
              <a:r>
                <a:rPr dirty="0"/>
                <a:t>Time</a:t>
              </a:r>
            </a:p>
          </p:txBody>
        </p:sp>
        <p:sp>
          <p:nvSpPr>
            <p:cNvPr id="4010" name="Price…"/>
            <p:cNvSpPr txBox="1"/>
            <p:nvPr/>
          </p:nvSpPr>
          <p:spPr>
            <a:xfrm>
              <a:off x="0" y="64548"/>
              <a:ext cx="786413" cy="6118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r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pPr>
              <a:r>
                <a:rPr dirty="0"/>
                <a:t>Price </a:t>
              </a:r>
            </a:p>
            <a:p>
              <a:pPr algn="r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pPr>
              <a:r>
                <a:rPr dirty="0"/>
                <a:t>Quality</a:t>
              </a:r>
            </a:p>
          </p:txBody>
        </p:sp>
        <p:sp>
          <p:nvSpPr>
            <p:cNvPr id="4011" name="Circle"/>
            <p:cNvSpPr/>
            <p:nvPr/>
          </p:nvSpPr>
          <p:spPr>
            <a:xfrm>
              <a:off x="3099676" y="1754270"/>
              <a:ext cx="155755" cy="155936"/>
            </a:xfrm>
            <a:prstGeom prst="ellipse">
              <a:avLst/>
            </a:prstGeom>
            <a:solidFill>
              <a:srgbClr val="549CCF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4012" name="Circle"/>
            <p:cNvSpPr/>
            <p:nvPr/>
          </p:nvSpPr>
          <p:spPr>
            <a:xfrm>
              <a:off x="3289424" y="1882388"/>
              <a:ext cx="155755" cy="155936"/>
            </a:xfrm>
            <a:prstGeom prst="ellipse">
              <a:avLst/>
            </a:prstGeom>
            <a:solidFill>
              <a:srgbClr val="549CCF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4013" name="Circle"/>
            <p:cNvSpPr/>
            <p:nvPr/>
          </p:nvSpPr>
          <p:spPr>
            <a:xfrm>
              <a:off x="3061576" y="2109933"/>
              <a:ext cx="155755" cy="155936"/>
            </a:xfrm>
            <a:prstGeom prst="ellipse">
              <a:avLst/>
            </a:prstGeom>
            <a:solidFill>
              <a:srgbClr val="549CCF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4014" name="Circle"/>
            <p:cNvSpPr/>
            <p:nvPr/>
          </p:nvSpPr>
          <p:spPr>
            <a:xfrm>
              <a:off x="3273849" y="2109933"/>
              <a:ext cx="155755" cy="155936"/>
            </a:xfrm>
            <a:prstGeom prst="ellipse">
              <a:avLst/>
            </a:prstGeom>
            <a:solidFill>
              <a:srgbClr val="549CCF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4015" name="Incumbent brand"/>
            <p:cNvSpPr txBox="1"/>
            <p:nvPr/>
          </p:nvSpPr>
          <p:spPr>
            <a:xfrm>
              <a:off x="899312" y="554765"/>
              <a:ext cx="1335956" cy="6118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lvl1pPr>
            </a:lstStyle>
            <a:p>
              <a:r>
                <a:rPr dirty="0"/>
                <a:t>Incumbent brand</a:t>
              </a:r>
            </a:p>
          </p:txBody>
        </p:sp>
        <p:sp>
          <p:nvSpPr>
            <p:cNvPr id="4016" name="Fighting brand"/>
            <p:cNvSpPr txBox="1"/>
            <p:nvPr/>
          </p:nvSpPr>
          <p:spPr>
            <a:xfrm>
              <a:off x="3386515" y="2536289"/>
              <a:ext cx="1434317" cy="329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lvl1pPr>
            </a:lstStyle>
            <a:p>
              <a:r>
                <a:t>Fighting brand</a:t>
              </a:r>
            </a:p>
          </p:txBody>
        </p:sp>
        <p:sp>
          <p:nvSpPr>
            <p:cNvPr id="4017" name="Low-price competitors"/>
            <p:cNvSpPr txBox="1"/>
            <p:nvPr/>
          </p:nvSpPr>
          <p:spPr>
            <a:xfrm>
              <a:off x="3562836" y="1836677"/>
              <a:ext cx="1335956" cy="4759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lvl1pPr>
            </a:lstStyle>
            <a:p>
              <a:r>
                <a:t>Low-price competitors</a:t>
              </a:r>
            </a:p>
          </p:txBody>
        </p:sp>
        <p:sp>
          <p:nvSpPr>
            <p:cNvPr id="4018" name="Line"/>
            <p:cNvSpPr/>
            <p:nvPr/>
          </p:nvSpPr>
          <p:spPr>
            <a:xfrm>
              <a:off x="1602090" y="1195600"/>
              <a:ext cx="1517273" cy="1702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019" name="Line"/>
            <p:cNvSpPr/>
            <p:nvPr/>
          </p:nvSpPr>
          <p:spPr>
            <a:xfrm>
              <a:off x="1649802" y="1259620"/>
              <a:ext cx="1505065" cy="1363453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020" name="Circle"/>
            <p:cNvSpPr/>
            <p:nvPr/>
          </p:nvSpPr>
          <p:spPr>
            <a:xfrm>
              <a:off x="1549732" y="1132931"/>
              <a:ext cx="149401" cy="149344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4021" name="Circle"/>
            <p:cNvSpPr/>
            <p:nvPr/>
          </p:nvSpPr>
          <p:spPr>
            <a:xfrm>
              <a:off x="3152063" y="2626168"/>
              <a:ext cx="149402" cy="149343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4022" name="Circle"/>
            <p:cNvSpPr/>
            <p:nvPr/>
          </p:nvSpPr>
          <p:spPr>
            <a:xfrm>
              <a:off x="3152063" y="1132931"/>
              <a:ext cx="149402" cy="149344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5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26" name="Figure 15. The Sandwich Strateg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15. The Sandwich Strategy</a:t>
            </a:r>
          </a:p>
        </p:txBody>
      </p:sp>
      <p:grpSp>
        <p:nvGrpSpPr>
          <p:cNvPr id="4044" name="Group"/>
          <p:cNvGrpSpPr/>
          <p:nvPr/>
        </p:nvGrpSpPr>
        <p:grpSpPr>
          <a:xfrm>
            <a:off x="4036753" y="3200821"/>
            <a:ext cx="4898793" cy="3438024"/>
            <a:chOff x="0" y="43032"/>
            <a:chExt cx="4898792" cy="3438023"/>
          </a:xfrm>
        </p:grpSpPr>
        <p:sp>
          <p:nvSpPr>
            <p:cNvPr id="4027" name="Line"/>
            <p:cNvSpPr/>
            <p:nvPr/>
          </p:nvSpPr>
          <p:spPr>
            <a:xfrm flipV="1">
              <a:off x="905440" y="44324"/>
              <a:ext cx="1" cy="29900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4028" name="Line"/>
            <p:cNvSpPr/>
            <p:nvPr/>
          </p:nvSpPr>
          <p:spPr>
            <a:xfrm>
              <a:off x="903649" y="3030966"/>
              <a:ext cx="3884902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4029" name="Time"/>
            <p:cNvSpPr txBox="1"/>
            <p:nvPr/>
          </p:nvSpPr>
          <p:spPr>
            <a:xfrm>
              <a:off x="4113423" y="3106675"/>
              <a:ext cx="656848" cy="3743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r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lvl1pPr>
            </a:lstStyle>
            <a:p>
              <a:r>
                <a:rPr dirty="0"/>
                <a:t>Time</a:t>
              </a:r>
            </a:p>
          </p:txBody>
        </p:sp>
        <p:sp>
          <p:nvSpPr>
            <p:cNvPr id="4030" name="Price…"/>
            <p:cNvSpPr txBox="1"/>
            <p:nvPr/>
          </p:nvSpPr>
          <p:spPr>
            <a:xfrm>
              <a:off x="0" y="43032"/>
              <a:ext cx="786413" cy="6118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r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pPr>
              <a:r>
                <a:rPr dirty="0"/>
                <a:t>Price </a:t>
              </a:r>
            </a:p>
            <a:p>
              <a:pPr algn="r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pPr>
              <a:r>
                <a:rPr dirty="0"/>
                <a:t>Quality</a:t>
              </a:r>
            </a:p>
          </p:txBody>
        </p:sp>
        <p:sp>
          <p:nvSpPr>
            <p:cNvPr id="4031" name="Circle"/>
            <p:cNvSpPr/>
            <p:nvPr/>
          </p:nvSpPr>
          <p:spPr>
            <a:xfrm>
              <a:off x="3099676" y="1728870"/>
              <a:ext cx="155755" cy="155936"/>
            </a:xfrm>
            <a:prstGeom prst="ellipse">
              <a:avLst/>
            </a:prstGeom>
            <a:solidFill>
              <a:srgbClr val="549CCF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4032" name="Circle"/>
            <p:cNvSpPr/>
            <p:nvPr/>
          </p:nvSpPr>
          <p:spPr>
            <a:xfrm>
              <a:off x="3289424" y="1856988"/>
              <a:ext cx="155755" cy="155936"/>
            </a:xfrm>
            <a:prstGeom prst="ellipse">
              <a:avLst/>
            </a:prstGeom>
            <a:solidFill>
              <a:srgbClr val="549CCF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4033" name="Circle"/>
            <p:cNvSpPr/>
            <p:nvPr/>
          </p:nvSpPr>
          <p:spPr>
            <a:xfrm>
              <a:off x="3061576" y="2084533"/>
              <a:ext cx="155755" cy="155936"/>
            </a:xfrm>
            <a:prstGeom prst="ellipse">
              <a:avLst/>
            </a:prstGeom>
            <a:solidFill>
              <a:srgbClr val="549CCF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4034" name="Circle"/>
            <p:cNvSpPr/>
            <p:nvPr/>
          </p:nvSpPr>
          <p:spPr>
            <a:xfrm>
              <a:off x="3273849" y="2084533"/>
              <a:ext cx="155755" cy="155936"/>
            </a:xfrm>
            <a:prstGeom prst="ellipse">
              <a:avLst/>
            </a:prstGeom>
            <a:solidFill>
              <a:srgbClr val="549CCF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4035" name="Incumbent brand"/>
            <p:cNvSpPr txBox="1"/>
            <p:nvPr/>
          </p:nvSpPr>
          <p:spPr>
            <a:xfrm>
              <a:off x="899312" y="529365"/>
              <a:ext cx="1335956" cy="6118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lvl1pPr>
            </a:lstStyle>
            <a:p>
              <a:r>
                <a:rPr dirty="0"/>
                <a:t>Incumbent brand</a:t>
              </a:r>
            </a:p>
          </p:txBody>
        </p:sp>
        <p:sp>
          <p:nvSpPr>
            <p:cNvPr id="4036" name="Fighting brand"/>
            <p:cNvSpPr txBox="1"/>
            <p:nvPr/>
          </p:nvSpPr>
          <p:spPr>
            <a:xfrm>
              <a:off x="3284915" y="2510889"/>
              <a:ext cx="1536908" cy="329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lvl1pPr>
            </a:lstStyle>
            <a:p>
              <a:r>
                <a:t>Fighting brand</a:t>
              </a:r>
            </a:p>
          </p:txBody>
        </p:sp>
        <p:sp>
          <p:nvSpPr>
            <p:cNvPr id="4037" name="Low-price competitors"/>
            <p:cNvSpPr txBox="1"/>
            <p:nvPr/>
          </p:nvSpPr>
          <p:spPr>
            <a:xfrm>
              <a:off x="3562836" y="1811277"/>
              <a:ext cx="1335956" cy="4759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lvl1pPr>
            </a:lstStyle>
            <a:p>
              <a:r>
                <a:t>Low-price competitors</a:t>
              </a:r>
            </a:p>
          </p:txBody>
        </p:sp>
        <p:sp>
          <p:nvSpPr>
            <p:cNvPr id="4038" name="Premium brand"/>
            <p:cNvSpPr txBox="1"/>
            <p:nvPr/>
          </p:nvSpPr>
          <p:spPr>
            <a:xfrm>
              <a:off x="3284915" y="246430"/>
              <a:ext cx="1536908" cy="3743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lvl1pPr>
            </a:lstStyle>
            <a:p>
              <a:r>
                <a:t>Premium brand</a:t>
              </a:r>
            </a:p>
          </p:txBody>
        </p:sp>
        <p:sp>
          <p:nvSpPr>
            <p:cNvPr id="4039" name="Line"/>
            <p:cNvSpPr/>
            <p:nvPr/>
          </p:nvSpPr>
          <p:spPr>
            <a:xfrm flipV="1">
              <a:off x="1696737" y="477086"/>
              <a:ext cx="1317978" cy="69729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040" name="Line"/>
            <p:cNvSpPr/>
            <p:nvPr/>
          </p:nvSpPr>
          <p:spPr>
            <a:xfrm>
              <a:off x="1682291" y="1213533"/>
              <a:ext cx="1352252" cy="137940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041" name="Circle"/>
            <p:cNvSpPr/>
            <p:nvPr/>
          </p:nvSpPr>
          <p:spPr>
            <a:xfrm>
              <a:off x="1549732" y="1107531"/>
              <a:ext cx="149401" cy="149344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4042" name="Circle"/>
            <p:cNvSpPr/>
            <p:nvPr/>
          </p:nvSpPr>
          <p:spPr>
            <a:xfrm>
              <a:off x="3050463" y="2600768"/>
              <a:ext cx="149402" cy="149343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4043" name="Circle"/>
            <p:cNvSpPr/>
            <p:nvPr/>
          </p:nvSpPr>
          <p:spPr>
            <a:xfrm>
              <a:off x="3050463" y="358948"/>
              <a:ext cx="149402" cy="149344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"/>
          <p:cNvGrpSpPr/>
          <p:nvPr/>
        </p:nvGrpSpPr>
        <p:grpSpPr>
          <a:xfrm>
            <a:off x="1077384" y="1739898"/>
            <a:ext cx="10850032" cy="6553202"/>
            <a:chOff x="-215901" y="-139701"/>
            <a:chExt cx="10850031" cy="6553201"/>
          </a:xfrm>
        </p:grpSpPr>
        <p:grpSp>
          <p:nvGrpSpPr>
            <p:cNvPr id="90" name="Text"/>
            <p:cNvGrpSpPr/>
            <p:nvPr/>
          </p:nvGrpSpPr>
          <p:grpSpPr>
            <a:xfrm>
              <a:off x="-215901" y="-139701"/>
              <a:ext cx="10850031" cy="6553201"/>
              <a:chOff x="0" y="0"/>
              <a:chExt cx="10850029" cy="6553200"/>
            </a:xfrm>
          </p:grpSpPr>
          <p:sp>
            <p:nvSpPr>
              <p:cNvPr id="89" name="Text"/>
              <p:cNvSpPr txBox="1"/>
              <p:nvPr/>
            </p:nvSpPr>
            <p:spPr>
              <a:xfrm>
                <a:off x="215900" y="139700"/>
                <a:ext cx="10418230" cy="5994400"/>
              </a:xfrm>
              <a:prstGeom prst="rect">
                <a:avLst/>
              </a:prstGeom>
              <a:solidFill>
                <a:srgbClr val="FFD37D">
                  <a:alpha val="20000"/>
                </a:srgbClr>
              </a:solidFill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algn="just" defTabSz="457200">
                  <a:spcBef>
                    <a:spcPts val="600"/>
                  </a:spcBef>
                </a:pPr>
                <a:endParaRPr/>
              </a:p>
              <a:p>
                <a:pPr algn="just" defTabSz="457200">
                  <a:spcBef>
                    <a:spcPts val="600"/>
                  </a:spcBef>
                </a:pPr>
                <a:endParaRPr/>
              </a:p>
              <a:p>
                <a:pPr algn="just" defTabSz="457200">
                  <a:spcBef>
                    <a:spcPts val="600"/>
                  </a:spcBef>
                </a:pPr>
                <a:endParaRPr/>
              </a:p>
              <a:p>
                <a:pPr algn="just" defTabSz="457200">
                  <a:spcBef>
                    <a:spcPts val="600"/>
                  </a:spcBef>
                </a:pPr>
                <a:endParaRPr/>
              </a:p>
              <a:p>
                <a:pPr algn="just" defTabSz="457200">
                  <a:spcBef>
                    <a:spcPts val="600"/>
                  </a:spcBef>
                </a:pPr>
                <a:endParaRPr/>
              </a:p>
              <a:p>
                <a:pPr algn="just" defTabSz="457200">
                  <a:spcBef>
                    <a:spcPts val="600"/>
                  </a:spcBef>
                </a:pPr>
                <a:endParaRPr/>
              </a:p>
              <a:p>
                <a:pPr algn="just" defTabSz="457200">
                  <a:spcBef>
                    <a:spcPts val="600"/>
                  </a:spcBef>
                </a:pPr>
                <a:endParaRPr/>
              </a:p>
              <a:p>
                <a:pPr algn="just" defTabSz="457200">
                  <a:spcBef>
                    <a:spcPts val="600"/>
                  </a:spcBef>
                </a:pPr>
                <a:endParaRPr/>
              </a:p>
              <a:p>
                <a:pPr algn="just" defTabSz="457200">
                  <a:spcBef>
                    <a:spcPts val="600"/>
                  </a:spcBef>
                </a:pPr>
                <a:endParaRPr/>
              </a:p>
              <a:p>
                <a:pPr algn="just" defTabSz="457200">
                  <a:spcBef>
                    <a:spcPts val="600"/>
                  </a:spcBef>
                </a:pPr>
                <a:endParaRPr/>
              </a:p>
              <a:p>
                <a:pPr algn="just" defTabSz="457200">
                  <a:spcBef>
                    <a:spcPts val="600"/>
                  </a:spcBef>
                </a:pPr>
                <a:endParaRPr/>
              </a:p>
              <a:p>
                <a:pPr algn="just" defTabSz="457200">
                  <a:spcBef>
                    <a:spcPts val="600"/>
                  </a:spcBef>
                </a:pPr>
                <a:endParaRPr/>
              </a:p>
              <a:p>
                <a:pPr algn="just" defTabSz="457200">
                  <a:spcBef>
                    <a:spcPts val="600"/>
                  </a:spcBef>
                </a:pPr>
                <a:endParaRPr/>
              </a:p>
              <a:p>
                <a:pPr algn="just" defTabSz="457200">
                  <a:spcBef>
                    <a:spcPts val="600"/>
                  </a:spcBef>
                </a:pPr>
                <a:endParaRPr/>
              </a:p>
              <a:p>
                <a:pPr algn="just" defTabSz="457200">
                  <a:spcBef>
                    <a:spcPts val="600"/>
                  </a:spcBef>
                </a:pPr>
                <a:endParaRPr/>
              </a:p>
              <a:p>
                <a:pPr algn="just" defTabSz="457200">
                  <a:spcBef>
                    <a:spcPts val="600"/>
                  </a:spcBef>
                </a:pPr>
                <a:endParaRPr/>
              </a:p>
              <a:p>
                <a:pPr algn="just" defTabSz="457200">
                  <a:spcBef>
                    <a:spcPts val="600"/>
                  </a:spcBef>
                </a:pPr>
                <a:endParaRPr/>
              </a:p>
            </p:txBody>
          </p:sp>
          <p:pic>
            <p:nvPicPr>
              <p:cNvPr id="88" name="Text" descr="Text"/>
              <p:cNvPicPr>
                <a:picLocks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-1" y="-1"/>
                <a:ext cx="10850031" cy="6553201"/>
              </a:xfrm>
              <a:prstGeom prst="rect">
                <a:avLst/>
              </a:prstGeom>
              <a:effectLst/>
            </p:spPr>
          </p:pic>
        </p:grpSp>
        <p:sp>
          <p:nvSpPr>
            <p:cNvPr id="91" name="Strategic Marketing Management | Theory and Practice…"/>
            <p:cNvSpPr txBox="1"/>
            <p:nvPr/>
          </p:nvSpPr>
          <p:spPr>
            <a:xfrm>
              <a:off x="385629" y="1327430"/>
              <a:ext cx="9646971" cy="36189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indent="182879" algn="just" defTabSz="457200">
                <a:spcBef>
                  <a:spcPts val="600"/>
                </a:spcBef>
              </a:pPr>
              <a:endParaRPr dirty="0"/>
            </a:p>
            <a:p>
              <a:pPr algn="just" defTabSz="457200">
                <a:spcBef>
                  <a:spcPts val="600"/>
                </a:spcBef>
              </a:pPr>
              <a:r>
                <a:rPr dirty="0"/>
                <a:t>Strategic Marketing Management</a:t>
              </a:r>
              <a:r>
                <a:rPr i="1" dirty="0"/>
                <a:t> </a:t>
              </a:r>
              <a:r>
                <a:rPr b="1" i="1" dirty="0"/>
                <a:t>|</a:t>
              </a:r>
              <a:r>
                <a:rPr i="1" dirty="0"/>
                <a:t> </a:t>
              </a:r>
              <a:r>
                <a:rPr dirty="0"/>
                <a:t>Theory and Practice </a:t>
              </a:r>
            </a:p>
            <a:p>
              <a:pPr algn="just" defTabSz="457200">
                <a:spcBef>
                  <a:spcPts val="600"/>
                </a:spcBef>
              </a:pPr>
              <a:r>
                <a:rPr dirty="0"/>
                <a:t>ISBN: 978-1-936572-58-8</a:t>
              </a:r>
            </a:p>
            <a:p>
              <a:pPr algn="just" defTabSz="457200">
                <a:spcBef>
                  <a:spcPts val="600"/>
                </a:spcBef>
              </a:pPr>
              <a:r>
                <a:rPr dirty="0"/>
                <a:t>January 2019</a:t>
              </a:r>
            </a:p>
            <a:p>
              <a:pPr algn="just" defTabSz="457200">
                <a:spcBef>
                  <a:spcPts val="600"/>
                </a:spcBef>
              </a:pPr>
              <a:endParaRPr dirty="0"/>
            </a:p>
            <a:p>
              <a:pPr algn="just" defTabSz="457200">
                <a:spcBef>
                  <a:spcPts val="600"/>
                </a:spcBef>
              </a:pPr>
              <a:r>
                <a:rPr dirty="0"/>
                <a:t>Copyright © 2019 by Alexander </a:t>
              </a:r>
              <a:r>
                <a:rPr dirty="0" err="1"/>
                <a:t>Chernev</a:t>
              </a:r>
              <a:endParaRPr dirty="0"/>
            </a:p>
            <a:p>
              <a:pPr indent="182879" algn="just" defTabSz="457200">
                <a:spcBef>
                  <a:spcPts val="600"/>
                </a:spcBef>
              </a:pPr>
              <a:endParaRPr dirty="0"/>
            </a:p>
            <a:p>
              <a:pPr algn="just" defTabSz="457200">
                <a:spcBef>
                  <a:spcPts val="600"/>
                </a:spcBef>
              </a:pPr>
              <a:r>
                <a:rPr dirty="0"/>
                <a:t>Author website: </a:t>
              </a:r>
              <a:r>
                <a:rPr dirty="0" err="1"/>
                <a:t>Chernev.com</a:t>
              </a:r>
              <a:endParaRPr dirty="0"/>
            </a:p>
            <a:p>
              <a:pPr algn="just" defTabSz="457200">
                <a:spcBef>
                  <a:spcPts val="900"/>
                </a:spcBef>
              </a:pPr>
              <a:r>
                <a:rPr dirty="0"/>
                <a:t>Supplemental materials: </a:t>
              </a:r>
              <a:r>
                <a:rPr dirty="0" err="1"/>
                <a:t>MarketingToolbox.com</a:t>
              </a:r>
              <a:endParaRPr dirty="0"/>
            </a:p>
            <a:p>
              <a:pPr algn="just" defTabSz="457200">
                <a:spcBef>
                  <a:spcPts val="600"/>
                </a:spcBef>
              </a:pPr>
              <a:r>
                <a:rPr dirty="0"/>
                <a:t>Published by Cerebellum Press</a:t>
              </a:r>
              <a:r>
                <a:rPr i="1" dirty="0"/>
                <a:t> </a:t>
              </a:r>
              <a:r>
                <a:rPr b="1" i="1" dirty="0"/>
                <a:t>|</a:t>
              </a:r>
              <a:r>
                <a:rPr i="1" dirty="0"/>
                <a:t> </a:t>
              </a:r>
              <a:r>
                <a:rPr dirty="0"/>
                <a:t>Chicago, IL</a:t>
              </a:r>
              <a:r>
                <a:rPr i="1" dirty="0"/>
                <a:t> </a:t>
              </a:r>
              <a:r>
                <a:rPr b="1" i="1" dirty="0"/>
                <a:t>|</a:t>
              </a:r>
              <a:r>
                <a:rPr i="1" dirty="0"/>
                <a:t> </a:t>
              </a:r>
              <a:r>
                <a:rPr dirty="0"/>
                <a:t>USA</a:t>
              </a:r>
            </a:p>
            <a:p>
              <a:pPr algn="just" defTabSz="457200">
                <a:spcBef>
                  <a:spcPts val="600"/>
                </a:spcBef>
              </a:pPr>
              <a:endParaRPr dirty="0"/>
            </a:p>
          </p:txBody>
        </p:sp>
      </p:grp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6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47" name="Figure 16. The Good-Better-Best Strateg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16. The Good-Better-Best Strategy</a:t>
            </a:r>
          </a:p>
        </p:txBody>
      </p:sp>
      <p:grpSp>
        <p:nvGrpSpPr>
          <p:cNvPr id="4068" name="Group"/>
          <p:cNvGrpSpPr/>
          <p:nvPr/>
        </p:nvGrpSpPr>
        <p:grpSpPr>
          <a:xfrm>
            <a:off x="4036753" y="3182584"/>
            <a:ext cx="4898793" cy="3456261"/>
            <a:chOff x="0" y="12095"/>
            <a:chExt cx="4898792" cy="3456260"/>
          </a:xfrm>
        </p:grpSpPr>
        <p:sp>
          <p:nvSpPr>
            <p:cNvPr id="4048" name="Line"/>
            <p:cNvSpPr/>
            <p:nvPr/>
          </p:nvSpPr>
          <p:spPr>
            <a:xfrm flipV="1">
              <a:off x="905440" y="31624"/>
              <a:ext cx="1" cy="29900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4049" name="Line"/>
            <p:cNvSpPr/>
            <p:nvPr/>
          </p:nvSpPr>
          <p:spPr>
            <a:xfrm>
              <a:off x="903649" y="3018266"/>
              <a:ext cx="3884902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4050" name="Price…"/>
            <p:cNvSpPr txBox="1"/>
            <p:nvPr/>
          </p:nvSpPr>
          <p:spPr>
            <a:xfrm>
              <a:off x="0" y="19574"/>
              <a:ext cx="786413" cy="6118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r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pPr>
              <a:r>
                <a:rPr dirty="0"/>
                <a:t>Price </a:t>
              </a:r>
            </a:p>
            <a:p>
              <a:pPr algn="r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pPr>
              <a:r>
                <a:rPr dirty="0"/>
                <a:t>Quality</a:t>
              </a:r>
            </a:p>
          </p:txBody>
        </p:sp>
        <p:sp>
          <p:nvSpPr>
            <p:cNvPr id="4051" name="Circle"/>
            <p:cNvSpPr/>
            <p:nvPr/>
          </p:nvSpPr>
          <p:spPr>
            <a:xfrm>
              <a:off x="3099676" y="1741570"/>
              <a:ext cx="155755" cy="155936"/>
            </a:xfrm>
            <a:prstGeom prst="ellipse">
              <a:avLst/>
            </a:prstGeom>
            <a:solidFill>
              <a:srgbClr val="549CCF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4052" name="Circle"/>
            <p:cNvSpPr/>
            <p:nvPr/>
          </p:nvSpPr>
          <p:spPr>
            <a:xfrm>
              <a:off x="3289424" y="1869688"/>
              <a:ext cx="155755" cy="155936"/>
            </a:xfrm>
            <a:prstGeom prst="ellipse">
              <a:avLst/>
            </a:prstGeom>
            <a:solidFill>
              <a:srgbClr val="549CCF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4053" name="Circle"/>
            <p:cNvSpPr/>
            <p:nvPr/>
          </p:nvSpPr>
          <p:spPr>
            <a:xfrm>
              <a:off x="3061576" y="2097233"/>
              <a:ext cx="155755" cy="155936"/>
            </a:xfrm>
            <a:prstGeom prst="ellipse">
              <a:avLst/>
            </a:prstGeom>
            <a:solidFill>
              <a:srgbClr val="549CCF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4054" name="Circle"/>
            <p:cNvSpPr/>
            <p:nvPr/>
          </p:nvSpPr>
          <p:spPr>
            <a:xfrm>
              <a:off x="3273849" y="2097233"/>
              <a:ext cx="155755" cy="155936"/>
            </a:xfrm>
            <a:prstGeom prst="ellipse">
              <a:avLst/>
            </a:prstGeom>
            <a:solidFill>
              <a:srgbClr val="549CCF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4055" name="Incumbent brand"/>
            <p:cNvSpPr txBox="1"/>
            <p:nvPr/>
          </p:nvSpPr>
          <p:spPr>
            <a:xfrm>
              <a:off x="899312" y="605565"/>
              <a:ext cx="1335956" cy="6118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lvl1pPr>
            </a:lstStyle>
            <a:p>
              <a:r>
                <a:rPr dirty="0"/>
                <a:t>Incumbent brand</a:t>
              </a:r>
            </a:p>
          </p:txBody>
        </p:sp>
        <p:sp>
          <p:nvSpPr>
            <p:cNvPr id="4056" name="Good"/>
            <p:cNvSpPr txBox="1"/>
            <p:nvPr/>
          </p:nvSpPr>
          <p:spPr>
            <a:xfrm>
              <a:off x="3386515" y="2498189"/>
              <a:ext cx="793810" cy="329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lvl1pPr>
            </a:lstStyle>
            <a:p>
              <a:r>
                <a:t>Good</a:t>
              </a:r>
            </a:p>
          </p:txBody>
        </p:sp>
        <p:sp>
          <p:nvSpPr>
            <p:cNvPr id="4057" name="Low-price competitors"/>
            <p:cNvSpPr txBox="1"/>
            <p:nvPr/>
          </p:nvSpPr>
          <p:spPr>
            <a:xfrm>
              <a:off x="3562836" y="1823977"/>
              <a:ext cx="1335956" cy="4759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lvl1pPr>
            </a:lstStyle>
            <a:p>
              <a:r>
                <a:t>Low-price competitors</a:t>
              </a:r>
            </a:p>
          </p:txBody>
        </p:sp>
        <p:sp>
          <p:nvSpPr>
            <p:cNvPr id="4058" name="Best"/>
            <p:cNvSpPr txBox="1"/>
            <p:nvPr/>
          </p:nvSpPr>
          <p:spPr>
            <a:xfrm>
              <a:off x="3386515" y="12095"/>
              <a:ext cx="503142" cy="3743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lvl1pPr>
            </a:lstStyle>
            <a:p>
              <a:r>
                <a:t>Best</a:t>
              </a:r>
            </a:p>
          </p:txBody>
        </p:sp>
        <p:sp>
          <p:nvSpPr>
            <p:cNvPr id="4059" name="Line"/>
            <p:cNvSpPr/>
            <p:nvPr/>
          </p:nvSpPr>
          <p:spPr>
            <a:xfrm flipV="1">
              <a:off x="1685482" y="251653"/>
              <a:ext cx="1431609" cy="104880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060" name="Line"/>
            <p:cNvSpPr/>
            <p:nvPr/>
          </p:nvSpPr>
          <p:spPr>
            <a:xfrm>
              <a:off x="1658795" y="1347049"/>
              <a:ext cx="1492625" cy="1267033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061" name="Line"/>
            <p:cNvSpPr/>
            <p:nvPr/>
          </p:nvSpPr>
          <p:spPr>
            <a:xfrm>
              <a:off x="1707229" y="1342199"/>
              <a:ext cx="1411760" cy="853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062" name="Better"/>
            <p:cNvSpPr txBox="1"/>
            <p:nvPr/>
          </p:nvSpPr>
          <p:spPr>
            <a:xfrm>
              <a:off x="3386515" y="1189325"/>
              <a:ext cx="793810" cy="3436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lvl1pPr>
            </a:lstStyle>
            <a:p>
              <a:r>
                <a:t>Better</a:t>
              </a:r>
            </a:p>
          </p:txBody>
        </p:sp>
        <p:sp>
          <p:nvSpPr>
            <p:cNvPr id="4063" name="Circle"/>
            <p:cNvSpPr/>
            <p:nvPr/>
          </p:nvSpPr>
          <p:spPr>
            <a:xfrm>
              <a:off x="1549732" y="1259931"/>
              <a:ext cx="149401" cy="149344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4064" name="Circle"/>
            <p:cNvSpPr/>
            <p:nvPr/>
          </p:nvSpPr>
          <p:spPr>
            <a:xfrm>
              <a:off x="3152063" y="2588068"/>
              <a:ext cx="149402" cy="149343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4065" name="Circle"/>
            <p:cNvSpPr/>
            <p:nvPr/>
          </p:nvSpPr>
          <p:spPr>
            <a:xfrm>
              <a:off x="3152063" y="1273790"/>
              <a:ext cx="149402" cy="149344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4066" name="Circle"/>
            <p:cNvSpPr/>
            <p:nvPr/>
          </p:nvSpPr>
          <p:spPr>
            <a:xfrm>
              <a:off x="3152063" y="124613"/>
              <a:ext cx="149402" cy="149344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4067" name="Time"/>
            <p:cNvSpPr txBox="1"/>
            <p:nvPr/>
          </p:nvSpPr>
          <p:spPr>
            <a:xfrm>
              <a:off x="4113423" y="3093975"/>
              <a:ext cx="656848" cy="3743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r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lvl1pPr>
            </a:lstStyle>
            <a:p>
              <a:r>
                <a:rPr dirty="0"/>
                <a:t>Time</a:t>
              </a:r>
            </a:p>
          </p:txBody>
        </p:sp>
      </p:grp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0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71" name="Figure 17. The Product-Market Growth Framewor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17. The Product-Market Growth Framework</a:t>
            </a:r>
          </a:p>
        </p:txBody>
      </p:sp>
      <p:grpSp>
        <p:nvGrpSpPr>
          <p:cNvPr id="4080" name="Group"/>
          <p:cNvGrpSpPr/>
          <p:nvPr/>
        </p:nvGrpSpPr>
        <p:grpSpPr>
          <a:xfrm>
            <a:off x="4118993" y="4043585"/>
            <a:ext cx="4042323" cy="1748480"/>
            <a:chOff x="0" y="31250"/>
            <a:chExt cx="4042322" cy="1748479"/>
          </a:xfrm>
        </p:grpSpPr>
        <p:sp>
          <p:nvSpPr>
            <p:cNvPr id="4072" name="Product development"/>
            <p:cNvSpPr/>
            <p:nvPr/>
          </p:nvSpPr>
          <p:spPr>
            <a:xfrm>
              <a:off x="1033689" y="1212796"/>
              <a:ext cx="1464701" cy="566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80" y="21600"/>
                  </a:moveTo>
                  <a:lnTo>
                    <a:pt x="20920" y="21600"/>
                  </a:lnTo>
                  <a:cubicBezTo>
                    <a:pt x="21290" y="21600"/>
                    <a:pt x="21600" y="21022"/>
                    <a:pt x="21600" y="20334"/>
                  </a:cubicBezTo>
                  <a:lnTo>
                    <a:pt x="21600" y="20334"/>
                  </a:lnTo>
                  <a:lnTo>
                    <a:pt x="21600" y="1266"/>
                  </a:lnTo>
                  <a:cubicBezTo>
                    <a:pt x="21600" y="578"/>
                    <a:pt x="21290" y="0"/>
                    <a:pt x="20920" y="0"/>
                  </a:cubicBezTo>
                  <a:lnTo>
                    <a:pt x="680" y="0"/>
                  </a:lnTo>
                  <a:cubicBezTo>
                    <a:pt x="310" y="0"/>
                    <a:pt x="0" y="578"/>
                    <a:pt x="0" y="1266"/>
                  </a:cubicBezTo>
                  <a:lnTo>
                    <a:pt x="0" y="20334"/>
                  </a:lnTo>
                  <a:cubicBezTo>
                    <a:pt x="0" y="21022"/>
                    <a:pt x="310" y="21600"/>
                    <a:pt x="680" y="21600"/>
                  </a:cubicBezTo>
                  <a:close/>
                </a:path>
              </a:pathLst>
            </a:cu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ctr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r>
                <a:t>Product development</a:t>
              </a:r>
            </a:p>
          </p:txBody>
        </p:sp>
        <p:sp>
          <p:nvSpPr>
            <p:cNvPr id="4073" name="Market penetration"/>
            <p:cNvSpPr/>
            <p:nvPr/>
          </p:nvSpPr>
          <p:spPr>
            <a:xfrm>
              <a:off x="1032421" y="576053"/>
              <a:ext cx="1464700" cy="566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80" y="21600"/>
                  </a:moveTo>
                  <a:lnTo>
                    <a:pt x="20920" y="21600"/>
                  </a:lnTo>
                  <a:cubicBezTo>
                    <a:pt x="21290" y="21600"/>
                    <a:pt x="21600" y="21022"/>
                    <a:pt x="21600" y="20334"/>
                  </a:cubicBezTo>
                  <a:lnTo>
                    <a:pt x="21600" y="20334"/>
                  </a:lnTo>
                  <a:lnTo>
                    <a:pt x="21600" y="1266"/>
                  </a:lnTo>
                  <a:cubicBezTo>
                    <a:pt x="21600" y="578"/>
                    <a:pt x="21290" y="0"/>
                    <a:pt x="20920" y="0"/>
                  </a:cubicBezTo>
                  <a:lnTo>
                    <a:pt x="680" y="0"/>
                  </a:lnTo>
                  <a:cubicBezTo>
                    <a:pt x="310" y="0"/>
                    <a:pt x="0" y="578"/>
                    <a:pt x="0" y="1266"/>
                  </a:cubicBezTo>
                  <a:lnTo>
                    <a:pt x="0" y="20334"/>
                  </a:lnTo>
                  <a:cubicBezTo>
                    <a:pt x="0" y="21022"/>
                    <a:pt x="310" y="21600"/>
                    <a:pt x="680" y="21600"/>
                  </a:cubicBezTo>
                  <a:close/>
                </a:path>
              </a:pathLst>
            </a:cu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ctr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r>
                <a:rPr dirty="0"/>
                <a:t>Market penetration</a:t>
              </a:r>
            </a:p>
          </p:txBody>
        </p:sp>
        <p:sp>
          <p:nvSpPr>
            <p:cNvPr id="4074" name="Diversification"/>
            <p:cNvSpPr/>
            <p:nvPr/>
          </p:nvSpPr>
          <p:spPr>
            <a:xfrm>
              <a:off x="2577621" y="1212796"/>
              <a:ext cx="1464701" cy="566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80" y="21600"/>
                  </a:moveTo>
                  <a:lnTo>
                    <a:pt x="20920" y="21600"/>
                  </a:lnTo>
                  <a:cubicBezTo>
                    <a:pt x="21290" y="21600"/>
                    <a:pt x="21600" y="21022"/>
                    <a:pt x="21600" y="20334"/>
                  </a:cubicBezTo>
                  <a:lnTo>
                    <a:pt x="21600" y="20334"/>
                  </a:lnTo>
                  <a:lnTo>
                    <a:pt x="21600" y="1266"/>
                  </a:lnTo>
                  <a:cubicBezTo>
                    <a:pt x="21600" y="578"/>
                    <a:pt x="21290" y="0"/>
                    <a:pt x="20920" y="0"/>
                  </a:cubicBezTo>
                  <a:lnTo>
                    <a:pt x="680" y="0"/>
                  </a:lnTo>
                  <a:cubicBezTo>
                    <a:pt x="310" y="0"/>
                    <a:pt x="0" y="578"/>
                    <a:pt x="0" y="1266"/>
                  </a:cubicBezTo>
                  <a:lnTo>
                    <a:pt x="0" y="20334"/>
                  </a:lnTo>
                  <a:cubicBezTo>
                    <a:pt x="0" y="21022"/>
                    <a:pt x="310" y="21600"/>
                    <a:pt x="680" y="21600"/>
                  </a:cubicBezTo>
                  <a:close/>
                </a:path>
              </a:pathLst>
            </a:cu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ctr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r>
                <a:t>Diversification</a:t>
              </a:r>
            </a:p>
          </p:txBody>
        </p:sp>
        <p:sp>
          <p:nvSpPr>
            <p:cNvPr id="4075" name="Market development"/>
            <p:cNvSpPr/>
            <p:nvPr/>
          </p:nvSpPr>
          <p:spPr>
            <a:xfrm>
              <a:off x="2576353" y="576053"/>
              <a:ext cx="1464700" cy="566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80" y="21600"/>
                  </a:moveTo>
                  <a:lnTo>
                    <a:pt x="20920" y="21600"/>
                  </a:lnTo>
                  <a:cubicBezTo>
                    <a:pt x="21290" y="21600"/>
                    <a:pt x="21600" y="21022"/>
                    <a:pt x="21600" y="20334"/>
                  </a:cubicBezTo>
                  <a:lnTo>
                    <a:pt x="21600" y="20334"/>
                  </a:lnTo>
                  <a:lnTo>
                    <a:pt x="21600" y="1266"/>
                  </a:lnTo>
                  <a:cubicBezTo>
                    <a:pt x="21600" y="578"/>
                    <a:pt x="21290" y="0"/>
                    <a:pt x="20920" y="0"/>
                  </a:cubicBezTo>
                  <a:lnTo>
                    <a:pt x="680" y="0"/>
                  </a:lnTo>
                  <a:cubicBezTo>
                    <a:pt x="310" y="0"/>
                    <a:pt x="0" y="578"/>
                    <a:pt x="0" y="1266"/>
                  </a:cubicBezTo>
                  <a:lnTo>
                    <a:pt x="0" y="20334"/>
                  </a:lnTo>
                  <a:cubicBezTo>
                    <a:pt x="0" y="21022"/>
                    <a:pt x="310" y="21600"/>
                    <a:pt x="680" y="21600"/>
                  </a:cubicBezTo>
                  <a:close/>
                </a:path>
              </a:pathLst>
            </a:cu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ctr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r>
                <a:t>Market development</a:t>
              </a:r>
            </a:p>
          </p:txBody>
        </p:sp>
        <p:sp>
          <p:nvSpPr>
            <p:cNvPr id="4076" name="New products"/>
            <p:cNvSpPr txBox="1"/>
            <p:nvPr/>
          </p:nvSpPr>
          <p:spPr>
            <a:xfrm>
              <a:off x="0" y="1236278"/>
              <a:ext cx="968947" cy="4708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ctr">
              <a:spAutoFit/>
            </a:bodyPr>
            <a:lstStyle>
              <a:lvl1pPr algn="r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>
                  <a:latin typeface="Tahoma"/>
                  <a:ea typeface="Tahoma"/>
                  <a:cs typeface="Tahoma"/>
                  <a:sym typeface="Tahoma"/>
                </a:defRPr>
              </a:pPr>
              <a:r>
                <a:rPr b="0">
                  <a:latin typeface="+mn-lt"/>
                  <a:ea typeface="+mn-ea"/>
                  <a:cs typeface="+mn-cs"/>
                  <a:sym typeface="Century Gothic"/>
                </a:rPr>
                <a:t>New products</a:t>
              </a:r>
            </a:p>
          </p:txBody>
        </p:sp>
        <p:sp>
          <p:nvSpPr>
            <p:cNvPr id="4077" name="Current products"/>
            <p:cNvSpPr txBox="1"/>
            <p:nvPr/>
          </p:nvSpPr>
          <p:spPr>
            <a:xfrm>
              <a:off x="0" y="614678"/>
              <a:ext cx="968948" cy="4708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ctr">
              <a:spAutoFit/>
            </a:bodyPr>
            <a:lstStyle>
              <a:lvl1pPr algn="r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>
                  <a:latin typeface="Tahoma"/>
                  <a:ea typeface="Tahoma"/>
                  <a:cs typeface="Tahoma"/>
                  <a:sym typeface="Tahoma"/>
                </a:defRPr>
              </a:pPr>
              <a:r>
                <a:rPr b="0">
                  <a:latin typeface="+mn-lt"/>
                  <a:ea typeface="+mn-ea"/>
                  <a:cs typeface="+mn-cs"/>
                  <a:sym typeface="Century Gothic"/>
                </a:rPr>
                <a:t>Current products</a:t>
              </a:r>
            </a:p>
          </p:txBody>
        </p:sp>
        <p:sp>
          <p:nvSpPr>
            <p:cNvPr id="4078" name="New customers"/>
            <p:cNvSpPr txBox="1"/>
            <p:nvPr/>
          </p:nvSpPr>
          <p:spPr>
            <a:xfrm>
              <a:off x="2633999" y="31250"/>
              <a:ext cx="1301517" cy="4708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ctr">
              <a:sp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>
                  <a:latin typeface="Tahoma"/>
                  <a:ea typeface="Tahoma"/>
                  <a:cs typeface="Tahoma"/>
                  <a:sym typeface="Tahoma"/>
                </a:defRPr>
              </a:pPr>
              <a:r>
                <a:rPr b="0">
                  <a:latin typeface="+mn-lt"/>
                  <a:ea typeface="+mn-ea"/>
                  <a:cs typeface="+mn-cs"/>
                  <a:sym typeface="Century Gothic"/>
                </a:rPr>
                <a:t>New customers</a:t>
              </a:r>
            </a:p>
          </p:txBody>
        </p:sp>
        <p:sp>
          <p:nvSpPr>
            <p:cNvPr id="4079" name="Current customers"/>
            <p:cNvSpPr txBox="1"/>
            <p:nvPr/>
          </p:nvSpPr>
          <p:spPr>
            <a:xfrm>
              <a:off x="1127254" y="31250"/>
              <a:ext cx="1301517" cy="4708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ctr">
              <a:sp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>
                  <a:latin typeface="Tahoma"/>
                  <a:ea typeface="Tahoma"/>
                  <a:cs typeface="Tahoma"/>
                  <a:sym typeface="Tahoma"/>
                </a:defRPr>
              </a:pPr>
              <a:r>
                <a:rPr b="0">
                  <a:latin typeface="+mn-lt"/>
                  <a:ea typeface="+mn-ea"/>
                  <a:cs typeface="+mn-cs"/>
                  <a:sym typeface="Century Gothic"/>
                </a:rPr>
                <a:t>Current customers</a:t>
              </a:r>
            </a:p>
          </p:txBody>
        </p:sp>
      </p:grp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2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83" name="Figure 18. Break-Even Rate of Cannibaliza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18. Break-Even Rate of Cannibalization </a:t>
            </a:r>
          </a:p>
        </p:txBody>
      </p:sp>
      <p:grpSp>
        <p:nvGrpSpPr>
          <p:cNvPr id="4091" name="Group"/>
          <p:cNvGrpSpPr/>
          <p:nvPr/>
        </p:nvGrpSpPr>
        <p:grpSpPr>
          <a:xfrm>
            <a:off x="3224952" y="3333066"/>
            <a:ext cx="3084214" cy="3087469"/>
            <a:chOff x="0" y="0"/>
            <a:chExt cx="3084212" cy="3087467"/>
          </a:xfrm>
        </p:grpSpPr>
        <p:sp>
          <p:nvSpPr>
            <p:cNvPr id="4084" name="Shape"/>
            <p:cNvSpPr/>
            <p:nvPr/>
          </p:nvSpPr>
          <p:spPr>
            <a:xfrm rot="18900000">
              <a:off x="1353462" y="147094"/>
              <a:ext cx="1221874" cy="1945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83" h="21600" extrusionOk="0">
                  <a:moveTo>
                    <a:pt x="11736" y="0"/>
                  </a:moveTo>
                  <a:lnTo>
                    <a:pt x="0" y="10740"/>
                  </a:lnTo>
                  <a:lnTo>
                    <a:pt x="11866" y="21600"/>
                  </a:lnTo>
                  <a:cubicBezTo>
                    <a:pt x="12581" y="21228"/>
                    <a:pt x="13281" y="20837"/>
                    <a:pt x="13933" y="20388"/>
                  </a:cubicBezTo>
                  <a:cubicBezTo>
                    <a:pt x="21600" y="15114"/>
                    <a:pt x="21600" y="6561"/>
                    <a:pt x="13933" y="1286"/>
                  </a:cubicBezTo>
                  <a:cubicBezTo>
                    <a:pt x="13242" y="810"/>
                    <a:pt x="12498" y="390"/>
                    <a:pt x="11736" y="0"/>
                  </a:cubicBezTo>
                  <a:close/>
                </a:path>
              </a:pathLst>
            </a:custGeom>
            <a:solidFill>
              <a:srgbClr val="3D749D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grpSp>
          <p:nvGrpSpPr>
            <p:cNvPr id="4087" name="Group"/>
            <p:cNvGrpSpPr/>
            <p:nvPr/>
          </p:nvGrpSpPr>
          <p:grpSpPr>
            <a:xfrm rot="16200000">
              <a:off x="328073" y="336641"/>
              <a:ext cx="2426335" cy="2421856"/>
              <a:chOff x="0" y="0"/>
              <a:chExt cx="2426334" cy="2421855"/>
            </a:xfrm>
          </p:grpSpPr>
          <p:sp>
            <p:nvSpPr>
              <p:cNvPr id="4085" name="Shape"/>
              <p:cNvSpPr/>
              <p:nvPr/>
            </p:nvSpPr>
            <p:spPr>
              <a:xfrm>
                <a:off x="1210016" y="239370"/>
                <a:ext cx="1216319" cy="19365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3" h="21600" extrusionOk="0">
                    <a:moveTo>
                      <a:pt x="11736" y="0"/>
                    </a:moveTo>
                    <a:lnTo>
                      <a:pt x="0" y="10740"/>
                    </a:lnTo>
                    <a:lnTo>
                      <a:pt x="11866" y="21600"/>
                    </a:lnTo>
                    <a:cubicBezTo>
                      <a:pt x="12581" y="21228"/>
                      <a:pt x="13281" y="20837"/>
                      <a:pt x="13933" y="20388"/>
                    </a:cubicBezTo>
                    <a:cubicBezTo>
                      <a:pt x="21600" y="15114"/>
                      <a:pt x="21600" y="6561"/>
                      <a:pt x="13933" y="1286"/>
                    </a:cubicBezTo>
                    <a:cubicBezTo>
                      <a:pt x="13242" y="810"/>
                      <a:pt x="12498" y="390"/>
                      <a:pt x="1173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4086" name="Circle"/>
              <p:cNvSpPr/>
              <p:nvPr/>
            </p:nvSpPr>
            <p:spPr>
              <a:xfrm>
                <a:off x="0" y="0"/>
                <a:ext cx="2426184" cy="242185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</p:grpSp>
        <p:grpSp>
          <p:nvGrpSpPr>
            <p:cNvPr id="4090" name="Group"/>
            <p:cNvGrpSpPr/>
            <p:nvPr/>
          </p:nvGrpSpPr>
          <p:grpSpPr>
            <a:xfrm rot="20460000">
              <a:off x="328148" y="336641"/>
              <a:ext cx="2426185" cy="2421857"/>
              <a:chOff x="0" y="0"/>
              <a:chExt cx="2426183" cy="2421855"/>
            </a:xfrm>
          </p:grpSpPr>
          <p:sp>
            <p:nvSpPr>
              <p:cNvPr id="4088" name="Circle"/>
              <p:cNvSpPr/>
              <p:nvPr/>
            </p:nvSpPr>
            <p:spPr>
              <a:xfrm>
                <a:off x="0" y="0"/>
                <a:ext cx="2426184" cy="242185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4089" name="Shape"/>
              <p:cNvSpPr/>
              <p:nvPr/>
            </p:nvSpPr>
            <p:spPr>
              <a:xfrm>
                <a:off x="516491" y="133"/>
                <a:ext cx="1415273" cy="12046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634" y="0"/>
                    </a:moveTo>
                    <a:cubicBezTo>
                      <a:pt x="6905" y="0"/>
                      <a:pt x="3181" y="1334"/>
                      <a:pt x="0" y="3959"/>
                    </a:cubicBezTo>
                    <a:lnTo>
                      <a:pt x="10532" y="21600"/>
                    </a:lnTo>
                    <a:lnTo>
                      <a:pt x="21600" y="4247"/>
                    </a:lnTo>
                    <a:cubicBezTo>
                      <a:pt x="18346" y="1431"/>
                      <a:pt x="14495" y="0"/>
                      <a:pt x="10634" y="0"/>
                    </a:cubicBezTo>
                    <a:close/>
                  </a:path>
                </a:pathLst>
              </a:custGeom>
              <a:solidFill>
                <a:srgbClr val="FFD67E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j-lt"/>
                    <a:ea typeface="+mj-ea"/>
                    <a:cs typeface="+mj-cs"/>
                    <a:sym typeface="Gill Sans"/>
                  </a:defRPr>
                </a:pPr>
                <a:endParaRPr/>
              </a:p>
            </p:txBody>
          </p:sp>
        </p:grpSp>
      </p:grpSp>
      <p:sp>
        <p:nvSpPr>
          <p:cNvPr id="4092" name="Competitive offerings"/>
          <p:cNvSpPr txBox="1"/>
          <p:nvPr/>
        </p:nvSpPr>
        <p:spPr>
          <a:xfrm>
            <a:off x="4075634" y="5175793"/>
            <a:ext cx="1382849" cy="5413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defTabSz="914400">
              <a:lnSpc>
                <a:spcPct val="90000"/>
              </a:lnSpc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b="1"/>
            </a:pPr>
            <a:r>
              <a:rPr b="0"/>
              <a:t>Competitive offerings</a:t>
            </a:r>
          </a:p>
        </p:txBody>
      </p:sp>
      <p:sp>
        <p:nvSpPr>
          <p:cNvPr id="4093" name="Sales volume of the incumbent offering unaffected by the new offering"/>
          <p:cNvSpPr txBox="1"/>
          <p:nvPr/>
        </p:nvSpPr>
        <p:spPr>
          <a:xfrm>
            <a:off x="6686438" y="3691760"/>
            <a:ext cx="3208977" cy="767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241300">
              <a:lnSpc>
                <a:spcPct val="90000"/>
              </a:lnSpc>
            </a:lvl1pPr>
          </a:lstStyle>
          <a:p>
            <a:r>
              <a:t>Sales volume of the incumbent offering unaffected by the new offering</a:t>
            </a:r>
          </a:p>
        </p:txBody>
      </p:sp>
      <p:sp>
        <p:nvSpPr>
          <p:cNvPr id="4094" name="Sales volume of the incumbent offering cannibalized by the new offering"/>
          <p:cNvSpPr txBox="1"/>
          <p:nvPr/>
        </p:nvSpPr>
        <p:spPr>
          <a:xfrm>
            <a:off x="6675006" y="4493105"/>
            <a:ext cx="3231842" cy="767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241300">
              <a:lnSpc>
                <a:spcPct val="90000"/>
              </a:lnSpc>
            </a:lvl1pPr>
          </a:lstStyle>
          <a:p>
            <a:r>
              <a:t>Sales volume of the incumbent offering cannibalized by the new offering</a:t>
            </a:r>
          </a:p>
        </p:txBody>
      </p:sp>
      <p:sp>
        <p:nvSpPr>
          <p:cNvPr id="4095" name="Sales volume of the new offering gained from the competitive offerings"/>
          <p:cNvSpPr txBox="1"/>
          <p:nvPr/>
        </p:nvSpPr>
        <p:spPr>
          <a:xfrm>
            <a:off x="6686438" y="5307149"/>
            <a:ext cx="3208977" cy="767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241300">
              <a:lnSpc>
                <a:spcPct val="90000"/>
              </a:lnSpc>
            </a:lvl1pPr>
          </a:lstStyle>
          <a:p>
            <a:r>
              <a:t>Sales volume of the new offering gained from the competitive offerings</a:t>
            </a:r>
          </a:p>
        </p:txBody>
      </p:sp>
      <p:sp>
        <p:nvSpPr>
          <p:cNvPr id="4096" name="Square"/>
          <p:cNvSpPr/>
          <p:nvPr/>
        </p:nvSpPr>
        <p:spPr>
          <a:xfrm>
            <a:off x="6431103" y="5594007"/>
            <a:ext cx="152401" cy="152401"/>
          </a:xfrm>
          <a:prstGeom prst="rect">
            <a:avLst/>
          </a:prstGeom>
          <a:solidFill>
            <a:srgbClr val="3D749D"/>
          </a:solidFill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4097" name="Square"/>
          <p:cNvSpPr/>
          <p:nvPr/>
        </p:nvSpPr>
        <p:spPr>
          <a:xfrm>
            <a:off x="6431103" y="3999255"/>
            <a:ext cx="152401" cy="152401"/>
          </a:xfrm>
          <a:prstGeom prst="rect">
            <a:avLst/>
          </a:prstGeom>
          <a:solidFill>
            <a:srgbClr val="FFD67E"/>
          </a:solidFill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4098" name="Square"/>
          <p:cNvSpPr/>
          <p:nvPr/>
        </p:nvSpPr>
        <p:spPr>
          <a:xfrm>
            <a:off x="6431103" y="4800600"/>
            <a:ext cx="152401" cy="152400"/>
          </a:xfrm>
          <a:prstGeom prst="rect">
            <a:avLst/>
          </a:prstGeom>
          <a:solidFill>
            <a:schemeClr val="accent5"/>
          </a:solidFill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01" name="Chapter 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Chapter 19</a:t>
            </a:r>
          </a:p>
        </p:txBody>
      </p:sp>
      <p:sp>
        <p:nvSpPr>
          <p:cNvPr id="4102" name="Managing New Products"/>
          <p:cNvSpPr txBox="1"/>
          <p:nvPr/>
        </p:nvSpPr>
        <p:spPr>
          <a:xfrm>
            <a:off x="1955800" y="5524499"/>
            <a:ext cx="930910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400" b="1">
                <a:solidFill>
                  <a:srgbClr val="424242"/>
                </a:solidFill>
              </a:defRPr>
            </a:lvl1pPr>
          </a:lstStyle>
          <a:p>
            <a:r>
              <a:t>Managing New Products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05" name="Figure 1. The Stage-Gate Framework for Developing New Offering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1. The Stage-Gate Framework for Developing New Offerings</a:t>
            </a:r>
          </a:p>
        </p:txBody>
      </p:sp>
      <p:sp>
        <p:nvSpPr>
          <p:cNvPr id="4106" name="Offering development"/>
          <p:cNvSpPr/>
          <p:nvPr/>
        </p:nvSpPr>
        <p:spPr>
          <a:xfrm>
            <a:off x="7757379" y="4850072"/>
            <a:ext cx="1600201" cy="602985"/>
          </a:xfrm>
          <a:prstGeom prst="roundRect">
            <a:avLst>
              <a:gd name="adj" fmla="val 16301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80000"/>
              </a:lnSpc>
            </a:lvl1pPr>
          </a:lstStyle>
          <a:p>
            <a:r>
              <a:t>Offering development </a:t>
            </a:r>
          </a:p>
        </p:txBody>
      </p:sp>
      <p:sp>
        <p:nvSpPr>
          <p:cNvPr id="4107" name="Stage 4"/>
          <p:cNvSpPr/>
          <p:nvPr/>
        </p:nvSpPr>
        <p:spPr>
          <a:xfrm>
            <a:off x="7757379" y="4502627"/>
            <a:ext cx="1600201" cy="310886"/>
          </a:xfrm>
          <a:prstGeom prst="roundRect">
            <a:avLst>
              <a:gd name="adj" fmla="val 31617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80000"/>
              </a:lnSpc>
              <a:defRPr b="1">
                <a:solidFill>
                  <a:srgbClr val="FFFFFF"/>
                </a:solidFill>
              </a:defRPr>
            </a:lvl1pPr>
          </a:lstStyle>
          <a:p>
            <a:r>
              <a:t>Stage 4</a:t>
            </a:r>
          </a:p>
        </p:txBody>
      </p:sp>
      <p:sp>
        <p:nvSpPr>
          <p:cNvPr id="4108" name="Arrow"/>
          <p:cNvSpPr/>
          <p:nvPr/>
        </p:nvSpPr>
        <p:spPr>
          <a:xfrm rot="21599925">
            <a:off x="7535281" y="4547230"/>
            <a:ext cx="178248" cy="234383"/>
          </a:xfrm>
          <a:prstGeom prst="rightArrow">
            <a:avLst>
              <a:gd name="adj1" fmla="val 32944"/>
              <a:gd name="adj2" fmla="val 38519"/>
            </a:avLst>
          </a:prstGeom>
          <a:solidFill>
            <a:schemeClr val="accent5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09" name="Business model design"/>
          <p:cNvSpPr/>
          <p:nvPr/>
        </p:nvSpPr>
        <p:spPr>
          <a:xfrm>
            <a:off x="5877472" y="4850072"/>
            <a:ext cx="1600201" cy="602985"/>
          </a:xfrm>
          <a:prstGeom prst="roundRect">
            <a:avLst>
              <a:gd name="adj" fmla="val 16301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80000"/>
              </a:lnSpc>
            </a:lvl1pPr>
          </a:lstStyle>
          <a:p>
            <a:r>
              <a:t>Business model design</a:t>
            </a:r>
          </a:p>
        </p:txBody>
      </p:sp>
      <p:sp>
        <p:nvSpPr>
          <p:cNvPr id="4110" name="Stage 3"/>
          <p:cNvSpPr/>
          <p:nvPr/>
        </p:nvSpPr>
        <p:spPr>
          <a:xfrm>
            <a:off x="5877472" y="4502627"/>
            <a:ext cx="1600201" cy="310886"/>
          </a:xfrm>
          <a:prstGeom prst="roundRect">
            <a:avLst>
              <a:gd name="adj" fmla="val 31617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80000"/>
              </a:lnSpc>
              <a:defRPr b="1">
                <a:solidFill>
                  <a:srgbClr val="FFFFFF"/>
                </a:solidFill>
              </a:defRPr>
            </a:lvl1pPr>
          </a:lstStyle>
          <a:p>
            <a:r>
              <a:t>Stage 3</a:t>
            </a:r>
          </a:p>
        </p:txBody>
      </p:sp>
      <p:sp>
        <p:nvSpPr>
          <p:cNvPr id="4111" name="Arrow"/>
          <p:cNvSpPr/>
          <p:nvPr/>
        </p:nvSpPr>
        <p:spPr>
          <a:xfrm rot="21599925">
            <a:off x="5657188" y="4547229"/>
            <a:ext cx="178248" cy="234383"/>
          </a:xfrm>
          <a:prstGeom prst="rightArrow">
            <a:avLst>
              <a:gd name="adj1" fmla="val 32944"/>
              <a:gd name="adj2" fmla="val 38519"/>
            </a:avLst>
          </a:prstGeom>
          <a:solidFill>
            <a:schemeClr val="accent5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12" name="Concept development"/>
          <p:cNvSpPr/>
          <p:nvPr/>
        </p:nvSpPr>
        <p:spPr>
          <a:xfrm>
            <a:off x="4003914" y="4850072"/>
            <a:ext cx="1600201" cy="602985"/>
          </a:xfrm>
          <a:prstGeom prst="roundRect">
            <a:avLst>
              <a:gd name="adj" fmla="val 16301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80000"/>
              </a:lnSpc>
            </a:lvl1pPr>
          </a:lstStyle>
          <a:p>
            <a:r>
              <a:t>Concept development</a:t>
            </a:r>
          </a:p>
        </p:txBody>
      </p:sp>
      <p:sp>
        <p:nvSpPr>
          <p:cNvPr id="4113" name="Stage 2"/>
          <p:cNvSpPr/>
          <p:nvPr/>
        </p:nvSpPr>
        <p:spPr>
          <a:xfrm>
            <a:off x="4003914" y="4502627"/>
            <a:ext cx="1600201" cy="310886"/>
          </a:xfrm>
          <a:prstGeom prst="roundRect">
            <a:avLst>
              <a:gd name="adj" fmla="val 31617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80000"/>
              </a:lnSpc>
              <a:defRPr b="1">
                <a:solidFill>
                  <a:srgbClr val="FFFFFF"/>
                </a:solidFill>
              </a:defRPr>
            </a:lvl1pPr>
          </a:lstStyle>
          <a:p>
            <a:r>
              <a:t>Stage 2</a:t>
            </a:r>
          </a:p>
        </p:txBody>
      </p:sp>
      <p:sp>
        <p:nvSpPr>
          <p:cNvPr id="4114" name="Arrow"/>
          <p:cNvSpPr/>
          <p:nvPr/>
        </p:nvSpPr>
        <p:spPr>
          <a:xfrm rot="21599925">
            <a:off x="3779095" y="4547230"/>
            <a:ext cx="178248" cy="234383"/>
          </a:xfrm>
          <a:prstGeom prst="rightArrow">
            <a:avLst>
              <a:gd name="adj1" fmla="val 32944"/>
              <a:gd name="adj2" fmla="val 38519"/>
            </a:avLst>
          </a:prstGeom>
          <a:solidFill>
            <a:schemeClr val="accent5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15" name="Idea…"/>
          <p:cNvSpPr/>
          <p:nvPr/>
        </p:nvSpPr>
        <p:spPr>
          <a:xfrm>
            <a:off x="2124914" y="4850182"/>
            <a:ext cx="1600201" cy="602985"/>
          </a:xfrm>
          <a:prstGeom prst="roundRect">
            <a:avLst>
              <a:gd name="adj" fmla="val 16301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>
              <a:lnSpc>
                <a:spcPct val="80000"/>
              </a:lnSpc>
            </a:pPr>
            <a:r>
              <a:t>Idea </a:t>
            </a:r>
          </a:p>
          <a:p>
            <a:pPr>
              <a:lnSpc>
                <a:spcPct val="80000"/>
              </a:lnSpc>
            </a:pPr>
            <a:r>
              <a:t>generation</a:t>
            </a:r>
          </a:p>
        </p:txBody>
      </p:sp>
      <p:sp>
        <p:nvSpPr>
          <p:cNvPr id="4116" name="Stage 1"/>
          <p:cNvSpPr/>
          <p:nvPr/>
        </p:nvSpPr>
        <p:spPr>
          <a:xfrm>
            <a:off x="2123100" y="4502737"/>
            <a:ext cx="1600201" cy="310886"/>
          </a:xfrm>
          <a:prstGeom prst="roundRect">
            <a:avLst>
              <a:gd name="adj" fmla="val 31617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80000"/>
              </a:lnSpc>
              <a:defRPr b="1">
                <a:solidFill>
                  <a:srgbClr val="FFFFFF"/>
                </a:solidFill>
              </a:defRPr>
            </a:lvl1pPr>
          </a:lstStyle>
          <a:p>
            <a:r>
              <a:t>Stage 1</a:t>
            </a:r>
          </a:p>
        </p:txBody>
      </p:sp>
      <p:sp>
        <p:nvSpPr>
          <p:cNvPr id="4117" name="Gate 2…"/>
          <p:cNvSpPr/>
          <p:nvPr/>
        </p:nvSpPr>
        <p:spPr>
          <a:xfrm>
            <a:off x="5198324" y="5667871"/>
            <a:ext cx="1134832" cy="732707"/>
          </a:xfrm>
          <a:prstGeom prst="roundRect">
            <a:avLst>
              <a:gd name="adj" fmla="val 13415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>
              <a:lnSpc>
                <a:spcPct val="80000"/>
              </a:lnSpc>
            </a:pPr>
            <a:r>
              <a:rPr b="1">
                <a:solidFill>
                  <a:schemeClr val="accent5"/>
                </a:solidFill>
              </a:rPr>
              <a:t>Gate 2</a:t>
            </a:r>
            <a:br>
              <a:rPr b="1">
                <a:solidFill>
                  <a:schemeClr val="accent5"/>
                </a:solidFill>
              </a:rPr>
            </a:br>
            <a:endParaRPr sz="300" b="1">
              <a:solidFill>
                <a:schemeClr val="accent5"/>
              </a:solidFill>
            </a:endParaRPr>
          </a:p>
          <a:p>
            <a:pPr>
              <a:lnSpc>
                <a:spcPct val="80000"/>
              </a:lnSpc>
            </a:pPr>
            <a:r>
              <a:t>Concept validation</a:t>
            </a:r>
          </a:p>
        </p:txBody>
      </p:sp>
      <p:sp>
        <p:nvSpPr>
          <p:cNvPr id="4118" name="Gate 1  Idea validation"/>
          <p:cNvSpPr/>
          <p:nvPr/>
        </p:nvSpPr>
        <p:spPr>
          <a:xfrm>
            <a:off x="3320231" y="5667871"/>
            <a:ext cx="1134832" cy="732707"/>
          </a:xfrm>
          <a:prstGeom prst="roundRect">
            <a:avLst>
              <a:gd name="adj" fmla="val 13415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>
              <a:lnSpc>
                <a:spcPct val="80000"/>
              </a:lnSpc>
            </a:pPr>
            <a:r>
              <a:rPr b="1">
                <a:solidFill>
                  <a:schemeClr val="accent5"/>
                </a:solidFill>
              </a:rPr>
              <a:t>Gate 1</a:t>
            </a:r>
            <a:br>
              <a:rPr b="1">
                <a:solidFill>
                  <a:schemeClr val="accent5"/>
                </a:solidFill>
              </a:rPr>
            </a:br>
            <a:br>
              <a:rPr sz="300" b="1">
                <a:solidFill>
                  <a:schemeClr val="accent5"/>
                </a:solidFill>
              </a:rPr>
            </a:br>
            <a:r>
              <a:t>Idea validation</a:t>
            </a:r>
          </a:p>
        </p:txBody>
      </p:sp>
      <p:sp>
        <p:nvSpPr>
          <p:cNvPr id="4119" name="Line"/>
          <p:cNvSpPr/>
          <p:nvPr/>
        </p:nvSpPr>
        <p:spPr>
          <a:xfrm flipV="1">
            <a:off x="3868597" y="4839172"/>
            <a:ext cx="1" cy="793032"/>
          </a:xfrm>
          <a:prstGeom prst="line">
            <a:avLst/>
          </a:prstGeom>
          <a:ln w="25400">
            <a:solidFill>
              <a:schemeClr val="accent5"/>
            </a:solidFill>
            <a:prstDash val="sysDot"/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4120" name="Line"/>
          <p:cNvSpPr/>
          <p:nvPr/>
        </p:nvSpPr>
        <p:spPr>
          <a:xfrm flipV="1">
            <a:off x="5747597" y="4839172"/>
            <a:ext cx="1" cy="793032"/>
          </a:xfrm>
          <a:prstGeom prst="line">
            <a:avLst/>
          </a:prstGeom>
          <a:ln w="25400">
            <a:solidFill>
              <a:schemeClr val="accent5"/>
            </a:solidFill>
            <a:prstDash val="sysDot"/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4121" name="Line"/>
          <p:cNvSpPr/>
          <p:nvPr/>
        </p:nvSpPr>
        <p:spPr>
          <a:xfrm flipV="1">
            <a:off x="7612082" y="4839172"/>
            <a:ext cx="1" cy="793032"/>
          </a:xfrm>
          <a:prstGeom prst="line">
            <a:avLst/>
          </a:prstGeom>
          <a:ln w="25400">
            <a:solidFill>
              <a:schemeClr val="accent5"/>
            </a:solidFill>
            <a:prstDash val="sysDot"/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4122" name="Commercial deployment"/>
          <p:cNvSpPr/>
          <p:nvPr/>
        </p:nvSpPr>
        <p:spPr>
          <a:xfrm>
            <a:off x="9647363" y="4851259"/>
            <a:ext cx="1600201" cy="602985"/>
          </a:xfrm>
          <a:prstGeom prst="roundRect">
            <a:avLst>
              <a:gd name="adj" fmla="val 16301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80000"/>
              </a:lnSpc>
            </a:lvl1pPr>
          </a:lstStyle>
          <a:p>
            <a:r>
              <a:t>Commercial deployment</a:t>
            </a:r>
          </a:p>
        </p:txBody>
      </p:sp>
      <p:sp>
        <p:nvSpPr>
          <p:cNvPr id="4123" name="Stage 5"/>
          <p:cNvSpPr/>
          <p:nvPr/>
        </p:nvSpPr>
        <p:spPr>
          <a:xfrm>
            <a:off x="9647363" y="4503815"/>
            <a:ext cx="1600201" cy="310885"/>
          </a:xfrm>
          <a:prstGeom prst="roundRect">
            <a:avLst>
              <a:gd name="adj" fmla="val 31617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80000"/>
              </a:lnSpc>
              <a:defRPr b="1">
                <a:solidFill>
                  <a:srgbClr val="FFFFFF"/>
                </a:solidFill>
              </a:defRPr>
            </a:lvl1pPr>
          </a:lstStyle>
          <a:p>
            <a:r>
              <a:t>Stage 5</a:t>
            </a:r>
          </a:p>
        </p:txBody>
      </p:sp>
      <p:sp>
        <p:nvSpPr>
          <p:cNvPr id="4124" name="Arrow"/>
          <p:cNvSpPr/>
          <p:nvPr/>
        </p:nvSpPr>
        <p:spPr>
          <a:xfrm rot="21599925">
            <a:off x="9425264" y="4535718"/>
            <a:ext cx="178248" cy="234382"/>
          </a:xfrm>
          <a:prstGeom prst="rightArrow">
            <a:avLst>
              <a:gd name="adj1" fmla="val 32944"/>
              <a:gd name="adj2" fmla="val 38519"/>
            </a:avLst>
          </a:prstGeom>
          <a:solidFill>
            <a:schemeClr val="accent5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25" name="Gate 4…"/>
          <p:cNvSpPr/>
          <p:nvPr/>
        </p:nvSpPr>
        <p:spPr>
          <a:xfrm>
            <a:off x="8965589" y="5669058"/>
            <a:ext cx="1134832" cy="732707"/>
          </a:xfrm>
          <a:prstGeom prst="roundRect">
            <a:avLst>
              <a:gd name="adj" fmla="val 13415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>
              <a:lnSpc>
                <a:spcPct val="80000"/>
              </a:lnSpc>
            </a:pPr>
            <a:r>
              <a:rPr b="1">
                <a:solidFill>
                  <a:schemeClr val="accent5"/>
                </a:solidFill>
              </a:rPr>
              <a:t>Gate 4</a:t>
            </a:r>
          </a:p>
          <a:p>
            <a:pPr>
              <a:lnSpc>
                <a:spcPct val="80000"/>
              </a:lnSpc>
              <a:defRPr sz="300"/>
            </a:pPr>
            <a:endParaRPr b="1">
              <a:solidFill>
                <a:schemeClr val="accent5"/>
              </a:solidFill>
            </a:endParaRPr>
          </a:p>
          <a:p>
            <a:pPr>
              <a:lnSpc>
                <a:spcPct val="80000"/>
              </a:lnSpc>
            </a:pPr>
            <a:r>
              <a:rPr b="1"/>
              <a:t> </a:t>
            </a:r>
            <a:r>
              <a:t>Offering validation</a:t>
            </a:r>
          </a:p>
        </p:txBody>
      </p:sp>
      <p:sp>
        <p:nvSpPr>
          <p:cNvPr id="4126" name="Line"/>
          <p:cNvSpPr/>
          <p:nvPr/>
        </p:nvSpPr>
        <p:spPr>
          <a:xfrm flipV="1">
            <a:off x="9502065" y="4840359"/>
            <a:ext cx="1" cy="793032"/>
          </a:xfrm>
          <a:prstGeom prst="line">
            <a:avLst/>
          </a:prstGeom>
          <a:ln w="25400">
            <a:solidFill>
              <a:schemeClr val="accent5"/>
            </a:solidFill>
            <a:prstDash val="sysDot"/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4127" name="Gate 3…"/>
          <p:cNvSpPr/>
          <p:nvPr/>
        </p:nvSpPr>
        <p:spPr>
          <a:xfrm>
            <a:off x="6834307" y="5672214"/>
            <a:ext cx="1541232" cy="732707"/>
          </a:xfrm>
          <a:prstGeom prst="roundRect">
            <a:avLst>
              <a:gd name="adj" fmla="val 13415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>
              <a:lnSpc>
                <a:spcPct val="80000"/>
              </a:lnSpc>
            </a:pPr>
            <a:r>
              <a:rPr b="1">
                <a:solidFill>
                  <a:schemeClr val="accent5"/>
                </a:solidFill>
              </a:rPr>
              <a:t>Gate 3</a:t>
            </a:r>
          </a:p>
          <a:p>
            <a:pPr>
              <a:lnSpc>
                <a:spcPct val="80000"/>
              </a:lnSpc>
              <a:defRPr sz="300"/>
            </a:pPr>
            <a:endParaRPr b="1"/>
          </a:p>
          <a:p>
            <a:pPr>
              <a:lnSpc>
                <a:spcPct val="80000"/>
              </a:lnSpc>
            </a:pPr>
            <a:r>
              <a:t>Business model validation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30" name="Figure 2. Top-Down (Market-Driven) Idea Genera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2. Top-Down (Market-Driven) Idea Generation</a:t>
            </a:r>
          </a:p>
        </p:txBody>
      </p:sp>
      <p:sp>
        <p:nvSpPr>
          <p:cNvPr id="4131" name="Top-down…"/>
          <p:cNvSpPr txBox="1"/>
          <p:nvPr/>
        </p:nvSpPr>
        <p:spPr>
          <a:xfrm>
            <a:off x="6616055" y="4498213"/>
            <a:ext cx="1768366" cy="655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/>
          <a:lstStyle/>
          <a:p>
            <a:pPr algn="l" defTabSz="914400">
              <a:lnSpc>
                <a:spcPct val="90000"/>
              </a:lnSpc>
              <a:buClr>
                <a:srgbClr val="000000"/>
              </a:buClr>
              <a:defRPr>
                <a:uFill>
                  <a:solidFill>
                    <a:srgbClr val="FFA57D"/>
                  </a:solidFill>
                </a:uFill>
              </a:defRPr>
            </a:pPr>
            <a:r>
              <a:t>Top-down </a:t>
            </a:r>
          </a:p>
          <a:p>
            <a:pPr algn="l" defTabSz="914400">
              <a:lnSpc>
                <a:spcPct val="90000"/>
              </a:lnSpc>
              <a:buClr>
                <a:srgbClr val="000000"/>
              </a:buClr>
              <a:defRPr>
                <a:uFill>
                  <a:solidFill>
                    <a:srgbClr val="FFA57D"/>
                  </a:solidFill>
                </a:uFill>
              </a:defRPr>
            </a:pPr>
            <a:r>
              <a:t>idea discovery</a:t>
            </a:r>
          </a:p>
        </p:txBody>
      </p:sp>
      <p:sp>
        <p:nvSpPr>
          <p:cNvPr id="4132" name="Problem in search of an invention"/>
          <p:cNvSpPr txBox="1"/>
          <p:nvPr/>
        </p:nvSpPr>
        <p:spPr>
          <a:xfrm>
            <a:off x="4658479" y="4383913"/>
            <a:ext cx="1463555" cy="9384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/>
          <a:lstStyle>
            <a:lvl1pPr algn="r" defTabSz="914400">
              <a:lnSpc>
                <a:spcPct val="90000"/>
              </a:lnSpc>
              <a:buClr>
                <a:srgbClr val="000000"/>
              </a:buClr>
              <a:defRPr>
                <a:uFill>
                  <a:solidFill>
                    <a:srgbClr val="FFA57D"/>
                  </a:solidFill>
                </a:uFill>
              </a:defRPr>
            </a:lvl1pPr>
          </a:lstStyle>
          <a:p>
            <a:r>
              <a:t>Problem in search of an invention</a:t>
            </a:r>
          </a:p>
        </p:txBody>
      </p:sp>
      <p:sp>
        <p:nvSpPr>
          <p:cNvPr id="4133" name="Arrow"/>
          <p:cNvSpPr/>
          <p:nvPr/>
        </p:nvSpPr>
        <p:spPr>
          <a:xfrm rot="16200000" flipH="1">
            <a:off x="6030735" y="4703285"/>
            <a:ext cx="698501" cy="323282"/>
          </a:xfrm>
          <a:prstGeom prst="rightArrow">
            <a:avLst>
              <a:gd name="adj1" fmla="val 32944"/>
              <a:gd name="adj2" fmla="val 25167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34" name="Market opportunity"/>
          <p:cNvSpPr/>
          <p:nvPr/>
        </p:nvSpPr>
        <p:spPr>
          <a:xfrm>
            <a:off x="5681485" y="3836335"/>
            <a:ext cx="1397001" cy="577586"/>
          </a:xfrm>
          <a:prstGeom prst="roundRect">
            <a:avLst>
              <a:gd name="adj" fmla="val 17018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80000"/>
              </a:lnSpc>
            </a:lvl1pPr>
          </a:lstStyle>
          <a:p>
            <a:r>
              <a:t>Market opportunity</a:t>
            </a:r>
          </a:p>
        </p:txBody>
      </p:sp>
      <p:sp>
        <p:nvSpPr>
          <p:cNvPr id="4135" name="Invention"/>
          <p:cNvSpPr/>
          <p:nvPr/>
        </p:nvSpPr>
        <p:spPr>
          <a:xfrm>
            <a:off x="5681485" y="5288879"/>
            <a:ext cx="1397001" cy="577586"/>
          </a:xfrm>
          <a:prstGeom prst="roundRect">
            <a:avLst>
              <a:gd name="adj" fmla="val 17018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80000"/>
              </a:lnSpc>
            </a:lvl1pPr>
          </a:lstStyle>
          <a:p>
            <a:r>
              <a:rPr dirty="0"/>
              <a:t>Invention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7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38" name="Figure 3. Bottom-Up (Invention-Driven) Idea Genera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3. Bottom-Up (Invention-Driven) Idea Generation</a:t>
            </a:r>
          </a:p>
        </p:txBody>
      </p:sp>
      <p:sp>
        <p:nvSpPr>
          <p:cNvPr id="4139" name="Bottom-up…"/>
          <p:cNvSpPr txBox="1"/>
          <p:nvPr/>
        </p:nvSpPr>
        <p:spPr>
          <a:xfrm>
            <a:off x="6427710" y="5170875"/>
            <a:ext cx="1768365" cy="655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/>
          <a:lstStyle/>
          <a:p>
            <a:pPr algn="l" defTabSz="914400">
              <a:lnSpc>
                <a:spcPct val="90000"/>
              </a:lnSpc>
              <a:buClr>
                <a:srgbClr val="000000"/>
              </a:buClr>
              <a:defRPr>
                <a:uFill>
                  <a:solidFill>
                    <a:srgbClr val="FFA57D"/>
                  </a:solidFill>
                </a:uFill>
              </a:defRPr>
            </a:pPr>
            <a:r>
              <a:t>Bottom-up</a:t>
            </a:r>
          </a:p>
          <a:p>
            <a:pPr algn="l" defTabSz="914400">
              <a:lnSpc>
                <a:spcPct val="90000"/>
              </a:lnSpc>
              <a:buClr>
                <a:srgbClr val="000000"/>
              </a:buClr>
              <a:defRPr>
                <a:uFill>
                  <a:solidFill>
                    <a:srgbClr val="FFA57D"/>
                  </a:solidFill>
                </a:uFill>
              </a:defRPr>
            </a:pPr>
            <a:r>
              <a:t>idea discovery</a:t>
            </a:r>
          </a:p>
        </p:txBody>
      </p:sp>
      <p:sp>
        <p:nvSpPr>
          <p:cNvPr id="4140" name="Invention in search of a problem"/>
          <p:cNvSpPr txBox="1"/>
          <p:nvPr/>
        </p:nvSpPr>
        <p:spPr>
          <a:xfrm>
            <a:off x="4470134" y="5056575"/>
            <a:ext cx="1463555" cy="9384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/>
          <a:lstStyle>
            <a:lvl1pPr algn="r" defTabSz="914400">
              <a:lnSpc>
                <a:spcPct val="90000"/>
              </a:lnSpc>
              <a:buClr>
                <a:srgbClr val="000000"/>
              </a:buClr>
              <a:defRPr>
                <a:uFill>
                  <a:solidFill>
                    <a:srgbClr val="FFA57D"/>
                  </a:solidFill>
                </a:uFill>
              </a:defRPr>
            </a:lvl1pPr>
          </a:lstStyle>
          <a:p>
            <a:r>
              <a:t>Invention in search of a problem</a:t>
            </a:r>
          </a:p>
        </p:txBody>
      </p:sp>
      <p:sp>
        <p:nvSpPr>
          <p:cNvPr id="4141" name="Arrow"/>
          <p:cNvSpPr/>
          <p:nvPr/>
        </p:nvSpPr>
        <p:spPr>
          <a:xfrm rot="16200000">
            <a:off x="5842389" y="5375947"/>
            <a:ext cx="698501" cy="323282"/>
          </a:xfrm>
          <a:prstGeom prst="rightArrow">
            <a:avLst>
              <a:gd name="adj1" fmla="val 32944"/>
              <a:gd name="adj2" fmla="val 25167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42" name="Market opportunity"/>
          <p:cNvSpPr/>
          <p:nvPr/>
        </p:nvSpPr>
        <p:spPr>
          <a:xfrm>
            <a:off x="5493139" y="4508998"/>
            <a:ext cx="1397001" cy="577585"/>
          </a:xfrm>
          <a:prstGeom prst="roundRect">
            <a:avLst>
              <a:gd name="adj" fmla="val 17018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80000"/>
              </a:lnSpc>
            </a:lvl1pPr>
          </a:lstStyle>
          <a:p>
            <a:r>
              <a:t>Market opportunity</a:t>
            </a:r>
          </a:p>
        </p:txBody>
      </p:sp>
      <p:sp>
        <p:nvSpPr>
          <p:cNvPr id="4143" name="Invention"/>
          <p:cNvSpPr/>
          <p:nvPr/>
        </p:nvSpPr>
        <p:spPr>
          <a:xfrm>
            <a:off x="5493139" y="5961541"/>
            <a:ext cx="1397001" cy="577586"/>
          </a:xfrm>
          <a:prstGeom prst="roundRect">
            <a:avLst>
              <a:gd name="adj" fmla="val 17018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80000"/>
              </a:lnSpc>
            </a:lvl1pPr>
          </a:lstStyle>
          <a:p>
            <a:r>
              <a:t>Invention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5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46" name="Figure 4. Concept Storyboar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4. Concept Storyboard</a:t>
            </a:r>
          </a:p>
        </p:txBody>
      </p:sp>
      <p:sp>
        <p:nvSpPr>
          <p:cNvPr id="4147" name="Rounded Rectangle"/>
          <p:cNvSpPr/>
          <p:nvPr/>
        </p:nvSpPr>
        <p:spPr>
          <a:xfrm>
            <a:off x="1961099" y="3279388"/>
            <a:ext cx="2340109" cy="1534609"/>
          </a:xfrm>
          <a:prstGeom prst="roundRect">
            <a:avLst>
              <a:gd name="adj" fmla="val 6852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4148" name="Customer Problem"/>
          <p:cNvSpPr txBox="1"/>
          <p:nvPr/>
        </p:nvSpPr>
        <p:spPr>
          <a:xfrm>
            <a:off x="1967053" y="3472688"/>
            <a:ext cx="2328201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500" b="1"/>
            </a:lvl1pPr>
          </a:lstStyle>
          <a:p>
            <a:r>
              <a:t>Customer Problem</a:t>
            </a:r>
          </a:p>
        </p:txBody>
      </p:sp>
      <p:sp>
        <p:nvSpPr>
          <p:cNvPr id="4149" name="What customer problem does the company aim to solve?"/>
          <p:cNvSpPr txBox="1"/>
          <p:nvPr/>
        </p:nvSpPr>
        <p:spPr>
          <a:xfrm>
            <a:off x="1962051" y="3891151"/>
            <a:ext cx="2338205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500"/>
            </a:lvl1pPr>
          </a:lstStyle>
          <a:p>
            <a:r>
              <a:t>What customer problem does the company aim to solve?</a:t>
            </a:r>
          </a:p>
        </p:txBody>
      </p:sp>
      <p:sp>
        <p:nvSpPr>
          <p:cNvPr id="4150" name="Rounded Rectangle"/>
          <p:cNvSpPr/>
          <p:nvPr/>
        </p:nvSpPr>
        <p:spPr>
          <a:xfrm>
            <a:off x="4368787" y="3279388"/>
            <a:ext cx="2340109" cy="1534609"/>
          </a:xfrm>
          <a:prstGeom prst="roundRect">
            <a:avLst>
              <a:gd name="adj" fmla="val 6852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4151" name="Alternative Options"/>
          <p:cNvSpPr txBox="1"/>
          <p:nvPr/>
        </p:nvSpPr>
        <p:spPr>
          <a:xfrm>
            <a:off x="4372072" y="3472688"/>
            <a:ext cx="2333540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500" b="1"/>
            </a:lvl1pPr>
          </a:lstStyle>
          <a:p>
            <a:r>
              <a:t>Alternative Options</a:t>
            </a:r>
          </a:p>
        </p:txBody>
      </p:sp>
      <p:sp>
        <p:nvSpPr>
          <p:cNvPr id="4152" name="What are the alternative means to solve this problem?"/>
          <p:cNvSpPr txBox="1"/>
          <p:nvPr/>
        </p:nvSpPr>
        <p:spPr>
          <a:xfrm>
            <a:off x="4369739" y="3891151"/>
            <a:ext cx="2338205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500"/>
            </a:lvl1pPr>
          </a:lstStyle>
          <a:p>
            <a:r>
              <a:t>What are the alternative means to solve this problem?  </a:t>
            </a:r>
          </a:p>
        </p:txBody>
      </p:sp>
      <p:sp>
        <p:nvSpPr>
          <p:cNvPr id="4153" name="Rounded Rectangle"/>
          <p:cNvSpPr/>
          <p:nvPr/>
        </p:nvSpPr>
        <p:spPr>
          <a:xfrm>
            <a:off x="6776476" y="3279388"/>
            <a:ext cx="2340109" cy="1534609"/>
          </a:xfrm>
          <a:prstGeom prst="roundRect">
            <a:avLst>
              <a:gd name="adj" fmla="val 6852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4154" name="Company Offering"/>
          <p:cNvSpPr txBox="1"/>
          <p:nvPr/>
        </p:nvSpPr>
        <p:spPr>
          <a:xfrm>
            <a:off x="6770537" y="3472688"/>
            <a:ext cx="2351986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500" b="1"/>
            </a:lvl1pPr>
          </a:lstStyle>
          <a:p>
            <a:r>
              <a:t>Company Offering</a:t>
            </a:r>
          </a:p>
        </p:txBody>
      </p:sp>
      <p:sp>
        <p:nvSpPr>
          <p:cNvPr id="4155" name="What are the key aspects of the company’s offering?"/>
          <p:cNvSpPr txBox="1"/>
          <p:nvPr/>
        </p:nvSpPr>
        <p:spPr>
          <a:xfrm>
            <a:off x="6777428" y="3891151"/>
            <a:ext cx="2338205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500"/>
            </a:lvl1pPr>
          </a:lstStyle>
          <a:p>
            <a:r>
              <a:t>What are the key aspects of the company’s offering?</a:t>
            </a:r>
          </a:p>
        </p:txBody>
      </p:sp>
      <p:sp>
        <p:nvSpPr>
          <p:cNvPr id="4156" name="Rounded Rectangle"/>
          <p:cNvSpPr/>
          <p:nvPr/>
        </p:nvSpPr>
        <p:spPr>
          <a:xfrm>
            <a:off x="9204317" y="3279388"/>
            <a:ext cx="2340109" cy="1534609"/>
          </a:xfrm>
          <a:prstGeom prst="roundRect">
            <a:avLst>
              <a:gd name="adj" fmla="val 6852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4157" name="Customer Value"/>
          <p:cNvSpPr txBox="1"/>
          <p:nvPr/>
        </p:nvSpPr>
        <p:spPr>
          <a:xfrm>
            <a:off x="9210270" y="3472688"/>
            <a:ext cx="2328202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500" b="1"/>
            </a:lvl1pPr>
          </a:lstStyle>
          <a:p>
            <a:r>
              <a:t>Customer Value</a:t>
            </a:r>
          </a:p>
        </p:txBody>
      </p:sp>
      <p:sp>
        <p:nvSpPr>
          <p:cNvPr id="4158" name="How does the offering solve customers’ problem better than  the alternative options?"/>
          <p:cNvSpPr txBox="1"/>
          <p:nvPr/>
        </p:nvSpPr>
        <p:spPr>
          <a:xfrm>
            <a:off x="9205269" y="3776852"/>
            <a:ext cx="233820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500"/>
            </a:pPr>
            <a:r>
              <a:t>How does the offering solve customers’ problem better than </a:t>
            </a:r>
            <a:br/>
            <a:r>
              <a:t>the alternative options?</a:t>
            </a:r>
          </a:p>
        </p:txBody>
      </p:sp>
      <p:grpSp>
        <p:nvGrpSpPr>
          <p:cNvPr id="4161" name="Group"/>
          <p:cNvGrpSpPr/>
          <p:nvPr/>
        </p:nvGrpSpPr>
        <p:grpSpPr>
          <a:xfrm>
            <a:off x="2928613" y="3111171"/>
            <a:ext cx="405082" cy="330201"/>
            <a:chOff x="0" y="0"/>
            <a:chExt cx="405080" cy="330200"/>
          </a:xfrm>
        </p:grpSpPr>
        <p:sp>
          <p:nvSpPr>
            <p:cNvPr id="4159" name="Circle"/>
            <p:cNvSpPr/>
            <p:nvPr/>
          </p:nvSpPr>
          <p:spPr>
            <a:xfrm>
              <a:off x="62840" y="25399"/>
              <a:ext cx="279401" cy="279401"/>
            </a:xfrm>
            <a:prstGeom prst="ellipse">
              <a:avLst/>
            </a:prstGeom>
            <a:solidFill>
              <a:srgbClr val="FFD67E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4160" name="1"/>
            <p:cNvSpPr txBox="1"/>
            <p:nvPr/>
          </p:nvSpPr>
          <p:spPr>
            <a:xfrm>
              <a:off x="0" y="0"/>
              <a:ext cx="405081" cy="330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500" b="1"/>
              </a:lvl1pPr>
            </a:lstStyle>
            <a:p>
              <a:r>
                <a:t>1</a:t>
              </a:r>
            </a:p>
          </p:txBody>
        </p:sp>
      </p:grpSp>
      <p:grpSp>
        <p:nvGrpSpPr>
          <p:cNvPr id="4164" name="Group"/>
          <p:cNvGrpSpPr/>
          <p:nvPr/>
        </p:nvGrpSpPr>
        <p:grpSpPr>
          <a:xfrm>
            <a:off x="5344369" y="3111171"/>
            <a:ext cx="405081" cy="330201"/>
            <a:chOff x="0" y="0"/>
            <a:chExt cx="405080" cy="330200"/>
          </a:xfrm>
        </p:grpSpPr>
        <p:sp>
          <p:nvSpPr>
            <p:cNvPr id="4162" name="Circle"/>
            <p:cNvSpPr/>
            <p:nvPr/>
          </p:nvSpPr>
          <p:spPr>
            <a:xfrm>
              <a:off x="62840" y="25399"/>
              <a:ext cx="279401" cy="279401"/>
            </a:xfrm>
            <a:prstGeom prst="ellipse">
              <a:avLst/>
            </a:prstGeom>
            <a:solidFill>
              <a:srgbClr val="FFD67E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4163" name="2"/>
            <p:cNvSpPr txBox="1"/>
            <p:nvPr/>
          </p:nvSpPr>
          <p:spPr>
            <a:xfrm>
              <a:off x="0" y="0"/>
              <a:ext cx="405081" cy="330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500" b="1"/>
              </a:lvl1pPr>
            </a:lstStyle>
            <a:p>
              <a:r>
                <a:t>2</a:t>
              </a:r>
            </a:p>
          </p:txBody>
        </p:sp>
      </p:grpSp>
      <p:grpSp>
        <p:nvGrpSpPr>
          <p:cNvPr id="4167" name="Group"/>
          <p:cNvGrpSpPr/>
          <p:nvPr/>
        </p:nvGrpSpPr>
        <p:grpSpPr>
          <a:xfrm>
            <a:off x="7743990" y="3111171"/>
            <a:ext cx="405081" cy="330201"/>
            <a:chOff x="0" y="0"/>
            <a:chExt cx="405080" cy="330200"/>
          </a:xfrm>
        </p:grpSpPr>
        <p:sp>
          <p:nvSpPr>
            <p:cNvPr id="4165" name="Circle"/>
            <p:cNvSpPr/>
            <p:nvPr/>
          </p:nvSpPr>
          <p:spPr>
            <a:xfrm>
              <a:off x="62840" y="25399"/>
              <a:ext cx="279401" cy="279401"/>
            </a:xfrm>
            <a:prstGeom prst="ellipse">
              <a:avLst/>
            </a:prstGeom>
            <a:solidFill>
              <a:srgbClr val="FFD67E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4166" name="3"/>
            <p:cNvSpPr txBox="1"/>
            <p:nvPr/>
          </p:nvSpPr>
          <p:spPr>
            <a:xfrm>
              <a:off x="0" y="0"/>
              <a:ext cx="405081" cy="330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500" b="1"/>
              </a:lvl1pPr>
            </a:lstStyle>
            <a:p>
              <a:r>
                <a:t>3</a:t>
              </a:r>
            </a:p>
          </p:txBody>
        </p:sp>
      </p:grpSp>
      <p:grpSp>
        <p:nvGrpSpPr>
          <p:cNvPr id="4170" name="Group"/>
          <p:cNvGrpSpPr/>
          <p:nvPr/>
        </p:nvGrpSpPr>
        <p:grpSpPr>
          <a:xfrm>
            <a:off x="10171831" y="3111171"/>
            <a:ext cx="405081" cy="330201"/>
            <a:chOff x="0" y="0"/>
            <a:chExt cx="405080" cy="330200"/>
          </a:xfrm>
        </p:grpSpPr>
        <p:sp>
          <p:nvSpPr>
            <p:cNvPr id="4168" name="Circle"/>
            <p:cNvSpPr/>
            <p:nvPr/>
          </p:nvSpPr>
          <p:spPr>
            <a:xfrm>
              <a:off x="62840" y="25399"/>
              <a:ext cx="279401" cy="279401"/>
            </a:xfrm>
            <a:prstGeom prst="ellipse">
              <a:avLst/>
            </a:prstGeom>
            <a:solidFill>
              <a:srgbClr val="FFD67E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4169" name="4"/>
            <p:cNvSpPr txBox="1"/>
            <p:nvPr/>
          </p:nvSpPr>
          <p:spPr>
            <a:xfrm>
              <a:off x="0" y="0"/>
              <a:ext cx="405081" cy="330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500" b="1"/>
              </a:lvl1pPr>
            </a:lstStyle>
            <a:p>
              <a:r>
                <a:t>4</a:t>
              </a:r>
            </a:p>
          </p:txBody>
        </p:sp>
      </p:grp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2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73" name="Figure 5. The Validated-Learning Approach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5. The Validated-Learning Approach</a:t>
            </a:r>
          </a:p>
        </p:txBody>
      </p:sp>
      <p:sp>
        <p:nvSpPr>
          <p:cNvPr id="4174" name="Observe  the market"/>
          <p:cNvSpPr/>
          <p:nvPr/>
        </p:nvSpPr>
        <p:spPr>
          <a:xfrm>
            <a:off x="2348226" y="4477194"/>
            <a:ext cx="1397001" cy="641085"/>
          </a:xfrm>
          <a:prstGeom prst="roundRect">
            <a:avLst>
              <a:gd name="adj" fmla="val 1533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>
              <a:lnSpc>
                <a:spcPct val="80000"/>
              </a:lnSpc>
            </a:pPr>
            <a:r>
              <a:t>Observe </a:t>
            </a:r>
            <a:br/>
            <a:r>
              <a:t>the market</a:t>
            </a:r>
          </a:p>
        </p:txBody>
      </p:sp>
      <p:sp>
        <p:nvSpPr>
          <p:cNvPr id="4175" name="Generate  an idea"/>
          <p:cNvSpPr/>
          <p:nvPr/>
        </p:nvSpPr>
        <p:spPr>
          <a:xfrm>
            <a:off x="4118737" y="4477194"/>
            <a:ext cx="1397001" cy="641085"/>
          </a:xfrm>
          <a:prstGeom prst="roundRect">
            <a:avLst>
              <a:gd name="adj" fmla="val 1533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>
              <a:lnSpc>
                <a:spcPct val="80000"/>
              </a:lnSpc>
            </a:pPr>
            <a:r>
              <a:t>Generate </a:t>
            </a:r>
            <a:br/>
            <a:r>
              <a:t>an idea</a:t>
            </a:r>
          </a:p>
        </p:txBody>
      </p:sp>
      <p:sp>
        <p:nvSpPr>
          <p:cNvPr id="4176" name="Build a prototype"/>
          <p:cNvSpPr/>
          <p:nvPr/>
        </p:nvSpPr>
        <p:spPr>
          <a:xfrm>
            <a:off x="5813049" y="4477194"/>
            <a:ext cx="1397001" cy="641085"/>
          </a:xfrm>
          <a:prstGeom prst="roundRect">
            <a:avLst>
              <a:gd name="adj" fmla="val 1533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80000"/>
              </a:lnSpc>
            </a:lvl1pPr>
          </a:lstStyle>
          <a:p>
            <a:r>
              <a:t>Build a prototype</a:t>
            </a:r>
          </a:p>
        </p:txBody>
      </p:sp>
      <p:sp>
        <p:nvSpPr>
          <p:cNvPr id="4177" name="Test the prototype"/>
          <p:cNvSpPr/>
          <p:nvPr/>
        </p:nvSpPr>
        <p:spPr>
          <a:xfrm>
            <a:off x="7507361" y="4477194"/>
            <a:ext cx="1397001" cy="641085"/>
          </a:xfrm>
          <a:prstGeom prst="roundRect">
            <a:avLst>
              <a:gd name="adj" fmla="val 1533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80000"/>
              </a:lnSpc>
            </a:lvl1pPr>
          </a:lstStyle>
          <a:p>
            <a:r>
              <a:t>Test the prototype</a:t>
            </a:r>
          </a:p>
        </p:txBody>
      </p:sp>
      <p:sp>
        <p:nvSpPr>
          <p:cNvPr id="4178" name="Build the offering"/>
          <p:cNvSpPr/>
          <p:nvPr/>
        </p:nvSpPr>
        <p:spPr>
          <a:xfrm>
            <a:off x="9227073" y="4477194"/>
            <a:ext cx="1397001" cy="641085"/>
          </a:xfrm>
          <a:prstGeom prst="roundRect">
            <a:avLst>
              <a:gd name="adj" fmla="val 1533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80000"/>
              </a:lnSpc>
            </a:lvl1pPr>
          </a:lstStyle>
          <a:p>
            <a:r>
              <a:t>Build the offering</a:t>
            </a:r>
          </a:p>
        </p:txBody>
      </p:sp>
      <p:sp>
        <p:nvSpPr>
          <p:cNvPr id="4179" name="Arrow"/>
          <p:cNvSpPr/>
          <p:nvPr/>
        </p:nvSpPr>
        <p:spPr>
          <a:xfrm>
            <a:off x="8955061" y="4692448"/>
            <a:ext cx="220688" cy="210577"/>
          </a:xfrm>
          <a:prstGeom prst="rightArrow">
            <a:avLst>
              <a:gd name="adj1" fmla="val 32944"/>
              <a:gd name="adj2" fmla="val 32851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80" name="Arrow"/>
          <p:cNvSpPr/>
          <p:nvPr/>
        </p:nvSpPr>
        <p:spPr>
          <a:xfrm>
            <a:off x="5553737" y="4692448"/>
            <a:ext cx="220689" cy="210577"/>
          </a:xfrm>
          <a:prstGeom prst="rightArrow">
            <a:avLst>
              <a:gd name="adj1" fmla="val 32944"/>
              <a:gd name="adj2" fmla="val 32851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81" name="Arrow"/>
          <p:cNvSpPr/>
          <p:nvPr/>
        </p:nvSpPr>
        <p:spPr>
          <a:xfrm>
            <a:off x="7248049" y="4692448"/>
            <a:ext cx="220689" cy="210577"/>
          </a:xfrm>
          <a:prstGeom prst="rightArrow">
            <a:avLst>
              <a:gd name="adj1" fmla="val 32944"/>
              <a:gd name="adj2" fmla="val 32851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4186" name="Group"/>
          <p:cNvGrpSpPr/>
          <p:nvPr/>
        </p:nvGrpSpPr>
        <p:grpSpPr>
          <a:xfrm>
            <a:off x="3787756" y="4692448"/>
            <a:ext cx="288453" cy="210577"/>
            <a:chOff x="0" y="0"/>
            <a:chExt cx="288452" cy="210576"/>
          </a:xfrm>
        </p:grpSpPr>
        <p:grpSp>
          <p:nvGrpSpPr>
            <p:cNvPr id="4184" name="Group"/>
            <p:cNvGrpSpPr/>
            <p:nvPr/>
          </p:nvGrpSpPr>
          <p:grpSpPr>
            <a:xfrm>
              <a:off x="0" y="0"/>
              <a:ext cx="288453" cy="210577"/>
              <a:chOff x="0" y="0"/>
              <a:chExt cx="288452" cy="210576"/>
            </a:xfrm>
          </p:grpSpPr>
          <p:sp>
            <p:nvSpPr>
              <p:cNvPr id="4182" name="Arrow"/>
              <p:cNvSpPr/>
              <p:nvPr/>
            </p:nvSpPr>
            <p:spPr>
              <a:xfrm>
                <a:off x="67764" y="0"/>
                <a:ext cx="220689" cy="210577"/>
              </a:xfrm>
              <a:prstGeom prst="rightArrow">
                <a:avLst>
                  <a:gd name="adj1" fmla="val 32944"/>
                  <a:gd name="adj2" fmla="val 32851"/>
                </a:avLst>
              </a:prstGeom>
              <a:solidFill>
                <a:srgbClr val="3D749D"/>
              </a:solidFill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183" name="Arrow"/>
              <p:cNvSpPr/>
              <p:nvPr/>
            </p:nvSpPr>
            <p:spPr>
              <a:xfrm flipH="1">
                <a:off x="0" y="0"/>
                <a:ext cx="220688" cy="210577"/>
              </a:xfrm>
              <a:prstGeom prst="rightArrow">
                <a:avLst>
                  <a:gd name="adj1" fmla="val 32944"/>
                  <a:gd name="adj2" fmla="val 32851"/>
                </a:avLst>
              </a:prstGeom>
              <a:solidFill>
                <a:srgbClr val="3D749D"/>
              </a:solidFill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</p:grpSp>
        <p:sp>
          <p:nvSpPr>
            <p:cNvPr id="4185" name="Square"/>
            <p:cNvSpPr/>
            <p:nvPr/>
          </p:nvSpPr>
          <p:spPr>
            <a:xfrm>
              <a:off x="195326" y="77053"/>
              <a:ext cx="56472" cy="56471"/>
            </a:xfrm>
            <a:prstGeom prst="rect">
              <a:avLst/>
            </a:prstGeom>
            <a:solidFill>
              <a:srgbClr val="3D749D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</p:grpSp>
      <p:sp>
        <p:nvSpPr>
          <p:cNvPr id="4187" name="Learn from the outcome"/>
          <p:cNvSpPr/>
          <p:nvPr/>
        </p:nvSpPr>
        <p:spPr>
          <a:xfrm>
            <a:off x="5813049" y="5479927"/>
            <a:ext cx="1397001" cy="641085"/>
          </a:xfrm>
          <a:prstGeom prst="roundRect">
            <a:avLst>
              <a:gd name="adj" fmla="val 1533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80000"/>
              </a:lnSpc>
            </a:lvl1pPr>
          </a:lstStyle>
          <a:p>
            <a:r>
              <a:t>Learn from the outcome</a:t>
            </a:r>
          </a:p>
        </p:txBody>
      </p:sp>
      <p:sp>
        <p:nvSpPr>
          <p:cNvPr id="4188" name="Arrow"/>
          <p:cNvSpPr/>
          <p:nvPr/>
        </p:nvSpPr>
        <p:spPr>
          <a:xfrm rot="16200000">
            <a:off x="6381677" y="5187361"/>
            <a:ext cx="250233" cy="210578"/>
          </a:xfrm>
          <a:prstGeom prst="rightArrow">
            <a:avLst>
              <a:gd name="adj1" fmla="val 32944"/>
              <a:gd name="adj2" fmla="val 32851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89" name="Arrow"/>
          <p:cNvSpPr/>
          <p:nvPr/>
        </p:nvSpPr>
        <p:spPr>
          <a:xfrm rot="12900000">
            <a:off x="4889706" y="5375793"/>
            <a:ext cx="933967" cy="210578"/>
          </a:xfrm>
          <a:prstGeom prst="rightArrow">
            <a:avLst>
              <a:gd name="adj1" fmla="val 32944"/>
              <a:gd name="adj2" fmla="val 32851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90" name="Arrow"/>
          <p:cNvSpPr/>
          <p:nvPr/>
        </p:nvSpPr>
        <p:spPr>
          <a:xfrm rot="8700000">
            <a:off x="7182051" y="5355185"/>
            <a:ext cx="936965" cy="210578"/>
          </a:xfrm>
          <a:prstGeom prst="rightArrow">
            <a:avLst>
              <a:gd name="adj1" fmla="val 32944"/>
              <a:gd name="adj2" fmla="val 32851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2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93" name="Figure 6. The Key Components of a Business Model of a New Offer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6. The Key Components of a Business Model of a New Offering</a:t>
            </a:r>
          </a:p>
        </p:txBody>
      </p:sp>
      <p:sp>
        <p:nvSpPr>
          <p:cNvPr id="4194" name="Collaborators"/>
          <p:cNvSpPr/>
          <p:nvPr/>
        </p:nvSpPr>
        <p:spPr>
          <a:xfrm>
            <a:off x="4494949" y="3591420"/>
            <a:ext cx="2006601" cy="306508"/>
          </a:xfrm>
          <a:prstGeom prst="roundRect">
            <a:avLst>
              <a:gd name="adj" fmla="val 33148"/>
            </a:avLst>
          </a:prstGeom>
          <a:solidFill>
            <a:schemeClr val="accent1">
              <a:hueOff val="71527"/>
              <a:satOff val="-27511"/>
              <a:lumOff val="32816"/>
            </a:schemeClr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</a:lvl1pPr>
          </a:lstStyle>
          <a:p>
            <a:r>
              <a:t>Collaborators</a:t>
            </a:r>
          </a:p>
        </p:txBody>
      </p:sp>
      <p:sp>
        <p:nvSpPr>
          <p:cNvPr id="4195" name="Company"/>
          <p:cNvSpPr/>
          <p:nvPr/>
        </p:nvSpPr>
        <p:spPr>
          <a:xfrm>
            <a:off x="4494949" y="3935371"/>
            <a:ext cx="2006601" cy="306508"/>
          </a:xfrm>
          <a:prstGeom prst="roundRect">
            <a:avLst>
              <a:gd name="adj" fmla="val 33148"/>
            </a:avLst>
          </a:prstGeom>
          <a:solidFill>
            <a:schemeClr val="accent1">
              <a:hueOff val="71527"/>
              <a:satOff val="-27511"/>
              <a:lumOff val="32816"/>
            </a:schemeClr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</a:lvl1pPr>
          </a:lstStyle>
          <a:p>
            <a:r>
              <a:t>Company</a:t>
            </a:r>
          </a:p>
        </p:txBody>
      </p:sp>
      <p:sp>
        <p:nvSpPr>
          <p:cNvPr id="4196" name="Competitors"/>
          <p:cNvSpPr/>
          <p:nvPr/>
        </p:nvSpPr>
        <p:spPr>
          <a:xfrm>
            <a:off x="4494949" y="4279323"/>
            <a:ext cx="2006601" cy="306507"/>
          </a:xfrm>
          <a:prstGeom prst="roundRect">
            <a:avLst>
              <a:gd name="adj" fmla="val 33148"/>
            </a:avLst>
          </a:prstGeom>
          <a:solidFill>
            <a:schemeClr val="accent1">
              <a:hueOff val="71527"/>
              <a:satOff val="-27511"/>
              <a:lumOff val="32816"/>
            </a:schemeClr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</a:lvl1pPr>
          </a:lstStyle>
          <a:p>
            <a:r>
              <a:t>Competitors</a:t>
            </a:r>
          </a:p>
        </p:txBody>
      </p:sp>
      <p:sp>
        <p:nvSpPr>
          <p:cNvPr id="4197" name="Context"/>
          <p:cNvSpPr/>
          <p:nvPr/>
        </p:nvSpPr>
        <p:spPr>
          <a:xfrm>
            <a:off x="4494949" y="4623274"/>
            <a:ext cx="2006601" cy="306508"/>
          </a:xfrm>
          <a:prstGeom prst="roundRect">
            <a:avLst>
              <a:gd name="adj" fmla="val 33148"/>
            </a:avLst>
          </a:prstGeom>
          <a:solidFill>
            <a:schemeClr val="accent1">
              <a:hueOff val="71527"/>
              <a:satOff val="-27511"/>
              <a:lumOff val="32816"/>
            </a:schemeClr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</a:lvl1pPr>
          </a:lstStyle>
          <a:p>
            <a:r>
              <a:t>Context</a:t>
            </a:r>
          </a:p>
        </p:txBody>
      </p:sp>
      <p:sp>
        <p:nvSpPr>
          <p:cNvPr id="4198" name="Service"/>
          <p:cNvSpPr/>
          <p:nvPr/>
        </p:nvSpPr>
        <p:spPr>
          <a:xfrm>
            <a:off x="6713291" y="3687070"/>
            <a:ext cx="1905001" cy="395407"/>
          </a:xfrm>
          <a:prstGeom prst="roundRect">
            <a:avLst>
              <a:gd name="adj" fmla="val 25695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</a:lvl1pPr>
          </a:lstStyle>
          <a:p>
            <a:r>
              <a:t>Service</a:t>
            </a:r>
          </a:p>
        </p:txBody>
      </p:sp>
      <p:sp>
        <p:nvSpPr>
          <p:cNvPr id="4199" name="Brand"/>
          <p:cNvSpPr/>
          <p:nvPr/>
        </p:nvSpPr>
        <p:spPr>
          <a:xfrm>
            <a:off x="6713291" y="4133670"/>
            <a:ext cx="1905001" cy="395408"/>
          </a:xfrm>
          <a:prstGeom prst="roundRect">
            <a:avLst>
              <a:gd name="adj" fmla="val 25695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</a:lvl1pPr>
          </a:lstStyle>
          <a:p>
            <a:r>
              <a:t>Brand</a:t>
            </a:r>
          </a:p>
        </p:txBody>
      </p:sp>
      <p:sp>
        <p:nvSpPr>
          <p:cNvPr id="4200" name="Price"/>
          <p:cNvSpPr/>
          <p:nvPr/>
        </p:nvSpPr>
        <p:spPr>
          <a:xfrm>
            <a:off x="6713291" y="4580271"/>
            <a:ext cx="1905001" cy="395407"/>
          </a:xfrm>
          <a:prstGeom prst="roundRect">
            <a:avLst>
              <a:gd name="adj" fmla="val 25695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</a:lvl1pPr>
          </a:lstStyle>
          <a:p>
            <a:r>
              <a:t>Price</a:t>
            </a:r>
          </a:p>
        </p:txBody>
      </p:sp>
      <p:sp>
        <p:nvSpPr>
          <p:cNvPr id="4201" name="Incentives"/>
          <p:cNvSpPr/>
          <p:nvPr/>
        </p:nvSpPr>
        <p:spPr>
          <a:xfrm>
            <a:off x="6713291" y="5026871"/>
            <a:ext cx="1905001" cy="395408"/>
          </a:xfrm>
          <a:prstGeom prst="roundRect">
            <a:avLst>
              <a:gd name="adj" fmla="val 25695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</a:lvl1pPr>
          </a:lstStyle>
          <a:p>
            <a:r>
              <a:t>Incentives</a:t>
            </a:r>
          </a:p>
        </p:txBody>
      </p:sp>
      <p:sp>
        <p:nvSpPr>
          <p:cNvPr id="4202" name="Distribution"/>
          <p:cNvSpPr/>
          <p:nvPr/>
        </p:nvSpPr>
        <p:spPr>
          <a:xfrm>
            <a:off x="6713291" y="5920073"/>
            <a:ext cx="1905001" cy="395407"/>
          </a:xfrm>
          <a:prstGeom prst="roundRect">
            <a:avLst>
              <a:gd name="adj" fmla="val 25695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</a:lvl1pPr>
          </a:lstStyle>
          <a:p>
            <a:r>
              <a:t>Distribution</a:t>
            </a:r>
          </a:p>
        </p:txBody>
      </p:sp>
      <p:sp>
        <p:nvSpPr>
          <p:cNvPr id="4203" name="Communication"/>
          <p:cNvSpPr/>
          <p:nvPr/>
        </p:nvSpPr>
        <p:spPr>
          <a:xfrm>
            <a:off x="6713291" y="5473472"/>
            <a:ext cx="1905001" cy="395407"/>
          </a:xfrm>
          <a:prstGeom prst="roundRect">
            <a:avLst>
              <a:gd name="adj" fmla="val 25695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</a:lvl1pPr>
          </a:lstStyle>
          <a:p>
            <a:r>
              <a:t>Communication</a:t>
            </a:r>
          </a:p>
        </p:txBody>
      </p:sp>
      <p:sp>
        <p:nvSpPr>
          <p:cNvPr id="4204" name="Rounded Rectangle"/>
          <p:cNvSpPr/>
          <p:nvPr/>
        </p:nvSpPr>
        <p:spPr>
          <a:xfrm>
            <a:off x="4442693" y="3112158"/>
            <a:ext cx="2109297" cy="1871869"/>
          </a:xfrm>
          <a:prstGeom prst="roundRect">
            <a:avLst>
              <a:gd name="adj" fmla="val 7997"/>
            </a:avLst>
          </a:prstGeom>
          <a:ln w="15875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0" tIns="0" rIns="0" bIns="0" anchor="ctr"/>
          <a:lstStyle/>
          <a:p>
            <a:pPr defTabSz="241300">
              <a:lnSpc>
                <a:spcPct val="80000"/>
              </a:lnSpc>
              <a:defRPr sz="2400"/>
            </a:pPr>
            <a:endParaRPr/>
          </a:p>
        </p:txBody>
      </p:sp>
      <p:sp>
        <p:nvSpPr>
          <p:cNvPr id="4205" name="Target market"/>
          <p:cNvSpPr/>
          <p:nvPr/>
        </p:nvSpPr>
        <p:spPr>
          <a:xfrm>
            <a:off x="4711740" y="2957257"/>
            <a:ext cx="1558503" cy="29498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defTabSz="914400">
              <a:buFont typeface="Century Gothic"/>
              <a:defRPr sz="1550" b="1"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t>Target market</a:t>
            </a:r>
          </a:p>
        </p:txBody>
      </p:sp>
      <p:sp>
        <p:nvSpPr>
          <p:cNvPr id="4206" name="Customers"/>
          <p:cNvSpPr/>
          <p:nvPr/>
        </p:nvSpPr>
        <p:spPr>
          <a:xfrm>
            <a:off x="4494949" y="3247469"/>
            <a:ext cx="2006601" cy="306507"/>
          </a:xfrm>
          <a:prstGeom prst="roundRect">
            <a:avLst>
              <a:gd name="adj" fmla="val 33148"/>
            </a:avLst>
          </a:prstGeom>
          <a:solidFill>
            <a:schemeClr val="accent1">
              <a:hueOff val="71527"/>
              <a:satOff val="-27511"/>
              <a:lumOff val="32816"/>
            </a:schemeClr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</a:lvl1pPr>
          </a:lstStyle>
          <a:p>
            <a:r>
              <a:t>Customers</a:t>
            </a:r>
          </a:p>
        </p:txBody>
      </p:sp>
      <p:sp>
        <p:nvSpPr>
          <p:cNvPr id="4207" name="Rounded Rectangle"/>
          <p:cNvSpPr/>
          <p:nvPr/>
        </p:nvSpPr>
        <p:spPr>
          <a:xfrm>
            <a:off x="4431896" y="5206642"/>
            <a:ext cx="2109297" cy="1154817"/>
          </a:xfrm>
          <a:prstGeom prst="roundRect">
            <a:avLst>
              <a:gd name="adj" fmla="val 12963"/>
            </a:avLst>
          </a:prstGeom>
          <a:ln w="15875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0" tIns="0" rIns="0" bIns="0" anchor="ctr"/>
          <a:lstStyle/>
          <a:p>
            <a:pPr defTabSz="241300">
              <a:lnSpc>
                <a:spcPct val="80000"/>
              </a:lnSpc>
              <a:defRPr sz="2400"/>
            </a:pPr>
            <a:endParaRPr/>
          </a:p>
        </p:txBody>
      </p:sp>
      <p:sp>
        <p:nvSpPr>
          <p:cNvPr id="4208" name="Value proposition"/>
          <p:cNvSpPr/>
          <p:nvPr/>
        </p:nvSpPr>
        <p:spPr>
          <a:xfrm>
            <a:off x="4590307" y="5019990"/>
            <a:ext cx="1801368" cy="29498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defTabSz="914400">
              <a:buFont typeface="Century Gothic"/>
              <a:defRPr sz="1550" b="1"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t>Value proposition</a:t>
            </a:r>
          </a:p>
        </p:txBody>
      </p:sp>
      <p:sp>
        <p:nvSpPr>
          <p:cNvPr id="4209" name="Collaborator Value"/>
          <p:cNvSpPr/>
          <p:nvPr/>
        </p:nvSpPr>
        <p:spPr>
          <a:xfrm>
            <a:off x="4491774" y="5656197"/>
            <a:ext cx="1987304" cy="306507"/>
          </a:xfrm>
          <a:prstGeom prst="roundRect">
            <a:avLst>
              <a:gd name="adj" fmla="val 33148"/>
            </a:avLst>
          </a:prstGeom>
          <a:solidFill>
            <a:schemeClr val="accent6">
              <a:hueOff val="-13368928"/>
              <a:satOff val="50343"/>
              <a:lumOff val="-1738"/>
            </a:schemeClr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</a:lvl1pPr>
          </a:lstStyle>
          <a:p>
            <a:r>
              <a:t>Collaborator Value</a:t>
            </a:r>
          </a:p>
        </p:txBody>
      </p:sp>
      <p:sp>
        <p:nvSpPr>
          <p:cNvPr id="4210" name="Customer Value"/>
          <p:cNvSpPr/>
          <p:nvPr/>
        </p:nvSpPr>
        <p:spPr>
          <a:xfrm>
            <a:off x="4491774" y="5313731"/>
            <a:ext cx="1987304" cy="306507"/>
          </a:xfrm>
          <a:prstGeom prst="roundRect">
            <a:avLst>
              <a:gd name="adj" fmla="val 33148"/>
            </a:avLst>
          </a:prstGeom>
          <a:solidFill>
            <a:schemeClr val="accent6">
              <a:hueOff val="-13368928"/>
              <a:satOff val="50343"/>
              <a:lumOff val="-1738"/>
            </a:schemeClr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</a:lvl1pPr>
          </a:lstStyle>
          <a:p>
            <a:r>
              <a:rPr dirty="0"/>
              <a:t>Customer Value</a:t>
            </a:r>
          </a:p>
        </p:txBody>
      </p:sp>
      <p:sp>
        <p:nvSpPr>
          <p:cNvPr id="4211" name="Company Value"/>
          <p:cNvSpPr/>
          <p:nvPr/>
        </p:nvSpPr>
        <p:spPr>
          <a:xfrm>
            <a:off x="4491774" y="5998662"/>
            <a:ext cx="1987304" cy="306507"/>
          </a:xfrm>
          <a:prstGeom prst="roundRect">
            <a:avLst>
              <a:gd name="adj" fmla="val 33148"/>
            </a:avLst>
          </a:prstGeom>
          <a:solidFill>
            <a:schemeClr val="accent6">
              <a:hueOff val="-13368928"/>
              <a:satOff val="50343"/>
              <a:lumOff val="-1738"/>
            </a:schemeClr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</a:lvl1pPr>
          </a:lstStyle>
          <a:p>
            <a:r>
              <a:t>Company Value</a:t>
            </a:r>
          </a:p>
        </p:txBody>
      </p:sp>
      <p:sp>
        <p:nvSpPr>
          <p:cNvPr id="4212" name="Rounded Rectangle"/>
          <p:cNvSpPr/>
          <p:nvPr/>
        </p:nvSpPr>
        <p:spPr>
          <a:xfrm>
            <a:off x="6661943" y="3112158"/>
            <a:ext cx="2007698" cy="3249647"/>
          </a:xfrm>
          <a:prstGeom prst="roundRect">
            <a:avLst>
              <a:gd name="adj" fmla="val 7456"/>
            </a:avLst>
          </a:prstGeom>
          <a:ln w="15875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0" tIns="0" rIns="0" bIns="0" anchor="ctr"/>
          <a:lstStyle/>
          <a:p>
            <a:pPr defTabSz="241300">
              <a:lnSpc>
                <a:spcPct val="80000"/>
              </a:lnSpc>
              <a:defRPr sz="2400"/>
            </a:pPr>
            <a:endParaRPr/>
          </a:p>
        </p:txBody>
      </p:sp>
      <p:sp>
        <p:nvSpPr>
          <p:cNvPr id="4213" name="Market offering"/>
          <p:cNvSpPr/>
          <p:nvPr/>
        </p:nvSpPr>
        <p:spPr>
          <a:xfrm>
            <a:off x="6918290" y="2957257"/>
            <a:ext cx="1558504" cy="29498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defTabSz="914400">
              <a:buFont typeface="Century Gothic"/>
              <a:defRPr sz="1550" b="1"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t>Market offering</a:t>
            </a:r>
          </a:p>
        </p:txBody>
      </p:sp>
      <p:sp>
        <p:nvSpPr>
          <p:cNvPr id="4214" name="Product"/>
          <p:cNvSpPr/>
          <p:nvPr/>
        </p:nvSpPr>
        <p:spPr>
          <a:xfrm>
            <a:off x="6713291" y="3244966"/>
            <a:ext cx="1905001" cy="395408"/>
          </a:xfrm>
          <a:prstGeom prst="roundRect">
            <a:avLst>
              <a:gd name="adj" fmla="val 25695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</a:lvl1pPr>
          </a:lstStyle>
          <a:p>
            <a:r>
              <a:t>Product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53" name="Part VI: Managing Growth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Part VI: Managing Growth</a:t>
            </a:r>
          </a:p>
        </p:txBody>
      </p:sp>
      <p:pic>
        <p:nvPicPr>
          <p:cNvPr id="3954" name="growth_103976343.jpg" descr="growth_103976343.jpg"/>
          <p:cNvPicPr>
            <a:picLocks/>
          </p:cNvPicPr>
          <p:nvPr/>
        </p:nvPicPr>
        <p:blipFill>
          <a:blip r:embed="rId2">
            <a:extLst/>
          </a:blip>
          <a:srcRect l="2773" t="261" r="2405" b="1311"/>
          <a:stretch>
            <a:fillRect/>
          </a:stretch>
        </p:blipFill>
        <p:spPr>
          <a:xfrm>
            <a:off x="3861953" y="5523603"/>
            <a:ext cx="4839495" cy="3639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73" y="0"/>
                </a:moveTo>
                <a:cubicBezTo>
                  <a:pt x="391" y="0"/>
                  <a:pt x="0" y="520"/>
                  <a:pt x="0" y="1161"/>
                </a:cubicBezTo>
                <a:lnTo>
                  <a:pt x="0" y="20439"/>
                </a:lnTo>
                <a:cubicBezTo>
                  <a:pt x="0" y="21080"/>
                  <a:pt x="391" y="21600"/>
                  <a:pt x="873" y="21600"/>
                </a:cubicBezTo>
                <a:lnTo>
                  <a:pt x="20727" y="21600"/>
                </a:lnTo>
                <a:cubicBezTo>
                  <a:pt x="21209" y="21600"/>
                  <a:pt x="21600" y="21080"/>
                  <a:pt x="21600" y="20439"/>
                </a:cubicBezTo>
                <a:lnTo>
                  <a:pt x="21600" y="1161"/>
                </a:lnTo>
                <a:cubicBezTo>
                  <a:pt x="21600" y="520"/>
                  <a:pt x="21209" y="0"/>
                  <a:pt x="20727" y="0"/>
                </a:cubicBezTo>
                <a:lnTo>
                  <a:pt x="873" y="0"/>
                </a:lnTo>
                <a:close/>
              </a:path>
            </a:pathLst>
          </a:cu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68230577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499"/>
                                        <p:tgtEl>
                                          <p:spTgt spid="3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4" grpId="0" animBg="1" advAuto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6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217" name="Figure 7. The Path of Least Resistanc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7. The Path of Least Resistance </a:t>
            </a:r>
          </a:p>
        </p:txBody>
      </p:sp>
      <p:grpSp>
        <p:nvGrpSpPr>
          <p:cNvPr id="4220" name="Group"/>
          <p:cNvGrpSpPr/>
          <p:nvPr/>
        </p:nvGrpSpPr>
        <p:grpSpPr>
          <a:xfrm>
            <a:off x="9100426" y="3516389"/>
            <a:ext cx="527199" cy="2644622"/>
            <a:chOff x="12700" y="-1"/>
            <a:chExt cx="527197" cy="2644620"/>
          </a:xfrm>
        </p:grpSpPr>
        <p:sp>
          <p:nvSpPr>
            <p:cNvPr id="4218" name="Path of least resistance"/>
            <p:cNvSpPr txBox="1"/>
            <p:nvPr/>
          </p:nvSpPr>
          <p:spPr>
            <a:xfrm rot="5400000">
              <a:off x="-976080" y="1128642"/>
              <a:ext cx="2644620" cy="387334"/>
            </a:xfrm>
            <a:prstGeom prst="rect">
              <a:avLst/>
            </a:prstGeom>
            <a:noFill/>
            <a:ln w="12700" cap="flat">
              <a:noFill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3500" tIns="63500" rIns="63500" bIns="63500" numCol="1" anchor="b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lvl1pPr>
            </a:lstStyle>
            <a:p>
              <a:r>
                <a:rPr dirty="0"/>
                <a:t>Path of least resistance</a:t>
              </a:r>
            </a:p>
          </p:txBody>
        </p:sp>
        <p:sp>
          <p:nvSpPr>
            <p:cNvPr id="4219" name="Arrow"/>
            <p:cNvSpPr/>
            <p:nvPr/>
          </p:nvSpPr>
          <p:spPr>
            <a:xfrm rot="16200000" flipH="1">
              <a:off x="-1037393" y="1229766"/>
              <a:ext cx="2286001" cy="185815"/>
            </a:xfrm>
            <a:prstGeom prst="rightArrow">
              <a:avLst>
                <a:gd name="adj1" fmla="val 32944"/>
                <a:gd name="adj2" fmla="val 28682"/>
              </a:avLst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4221" name="Customers with  an unmet need  (all target customers)"/>
          <p:cNvSpPr txBox="1"/>
          <p:nvPr/>
        </p:nvSpPr>
        <p:spPr>
          <a:xfrm>
            <a:off x="6179598" y="3570811"/>
            <a:ext cx="2455784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241300">
              <a:lnSpc>
                <a:spcPct val="90000"/>
              </a:lnSpc>
            </a:pPr>
            <a:r>
              <a:t>Customers with </a:t>
            </a:r>
            <a:br/>
            <a:r>
              <a:t>an unmet need </a:t>
            </a:r>
            <a:br/>
            <a:r>
              <a:t>(all target customers)</a:t>
            </a:r>
          </a:p>
        </p:txBody>
      </p:sp>
      <p:sp>
        <p:nvSpPr>
          <p:cNvPr id="4222" name="Customers who recognize the unmet need as a problem that needs solving"/>
          <p:cNvSpPr txBox="1"/>
          <p:nvPr/>
        </p:nvSpPr>
        <p:spPr>
          <a:xfrm>
            <a:off x="6168165" y="4384856"/>
            <a:ext cx="2806701" cy="81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241300">
              <a:lnSpc>
                <a:spcPct val="90000"/>
              </a:lnSpc>
            </a:lvl1pPr>
          </a:lstStyle>
          <a:p>
            <a:r>
              <a:t>Customers who recognize the unmet need as a problem that needs solving</a:t>
            </a:r>
          </a:p>
        </p:txBody>
      </p:sp>
      <p:sp>
        <p:nvSpPr>
          <p:cNvPr id="4223" name="Customers who actively seek a solution to the problem"/>
          <p:cNvSpPr txBox="1"/>
          <p:nvPr/>
        </p:nvSpPr>
        <p:spPr>
          <a:xfrm>
            <a:off x="6179598" y="5224300"/>
            <a:ext cx="2806701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241300">
              <a:lnSpc>
                <a:spcPct val="90000"/>
              </a:lnSpc>
            </a:lvl1pPr>
          </a:lstStyle>
          <a:p>
            <a:r>
              <a:t>Customers who actively seek a solution to the problem</a:t>
            </a:r>
          </a:p>
        </p:txBody>
      </p:sp>
      <p:sp>
        <p:nvSpPr>
          <p:cNvPr id="4224" name="Square"/>
          <p:cNvSpPr/>
          <p:nvPr/>
        </p:nvSpPr>
        <p:spPr>
          <a:xfrm>
            <a:off x="5924263" y="4715055"/>
            <a:ext cx="152401" cy="152401"/>
          </a:xfrm>
          <a:prstGeom prst="rect">
            <a:avLst/>
          </a:prstGeom>
          <a:solidFill>
            <a:schemeClr val="accent1">
              <a:hueOff val="71527"/>
              <a:satOff val="-27511"/>
              <a:lumOff val="32816"/>
            </a:schemeClr>
          </a:solidFill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4225" name="Square"/>
          <p:cNvSpPr/>
          <p:nvPr/>
        </p:nvSpPr>
        <p:spPr>
          <a:xfrm>
            <a:off x="5924263" y="3901011"/>
            <a:ext cx="152401" cy="152401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4226" name="Square"/>
          <p:cNvSpPr/>
          <p:nvPr/>
        </p:nvSpPr>
        <p:spPr>
          <a:xfrm>
            <a:off x="5924263" y="5554500"/>
            <a:ext cx="152401" cy="152401"/>
          </a:xfrm>
          <a:prstGeom prst="rect">
            <a:avLst/>
          </a:prstGeom>
          <a:solidFill>
            <a:srgbClr val="3D749D"/>
          </a:solidFill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grpSp>
        <p:nvGrpSpPr>
          <p:cNvPr id="4253" name="Group"/>
          <p:cNvGrpSpPr/>
          <p:nvPr/>
        </p:nvGrpSpPr>
        <p:grpSpPr>
          <a:xfrm>
            <a:off x="3265792" y="3555799"/>
            <a:ext cx="2574138" cy="2571651"/>
            <a:chOff x="0" y="0"/>
            <a:chExt cx="2574136" cy="2571650"/>
          </a:xfrm>
        </p:grpSpPr>
        <p:grpSp>
          <p:nvGrpSpPr>
            <p:cNvPr id="4251" name="Group"/>
            <p:cNvGrpSpPr/>
            <p:nvPr/>
          </p:nvGrpSpPr>
          <p:grpSpPr>
            <a:xfrm rot="16800000" flipH="1">
              <a:off x="177350" y="174574"/>
              <a:ext cx="2219436" cy="2222501"/>
              <a:chOff x="0" y="0"/>
              <a:chExt cx="2219435" cy="2222500"/>
            </a:xfrm>
          </p:grpSpPr>
          <p:sp>
            <p:nvSpPr>
              <p:cNvPr id="4227" name="Circle"/>
              <p:cNvSpPr/>
              <p:nvPr/>
            </p:nvSpPr>
            <p:spPr>
              <a:xfrm>
                <a:off x="467906" y="302183"/>
                <a:ext cx="1691436" cy="1693772"/>
              </a:xfrm>
              <a:prstGeom prst="ellipse">
                <a:avLst/>
              </a:prstGeom>
              <a:solidFill>
                <a:schemeClr val="accent1">
                  <a:hueOff val="71527"/>
                  <a:satOff val="-27511"/>
                  <a:lumOff val="32816"/>
                </a:schemeClr>
              </a:solidFill>
              <a:ln w="9525" cap="flat">
                <a:solidFill>
                  <a:schemeClr val="accent1">
                    <a:hueOff val="300931"/>
                    <a:lumOff val="-21745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4228" name="Circle"/>
              <p:cNvSpPr/>
              <p:nvPr/>
            </p:nvSpPr>
            <p:spPr>
              <a:xfrm>
                <a:off x="1003324" y="676049"/>
                <a:ext cx="1087458" cy="1088752"/>
              </a:xfrm>
              <a:prstGeom prst="ellipse">
                <a:avLst/>
              </a:prstGeom>
              <a:solidFill>
                <a:srgbClr val="3D749D"/>
              </a:solidFill>
              <a:ln w="9525" cap="flat">
                <a:solidFill>
                  <a:schemeClr val="accent1">
                    <a:hueOff val="300931"/>
                    <a:lumOff val="-21745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4229" name="Circle"/>
              <p:cNvSpPr/>
              <p:nvPr/>
            </p:nvSpPr>
            <p:spPr>
              <a:xfrm>
                <a:off x="284194" y="469975"/>
                <a:ext cx="127618" cy="129199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30" name="Circle"/>
              <p:cNvSpPr/>
              <p:nvPr/>
            </p:nvSpPr>
            <p:spPr>
              <a:xfrm>
                <a:off x="707069" y="222724"/>
                <a:ext cx="124718" cy="132203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31" name="Circle"/>
              <p:cNvSpPr/>
              <p:nvPr/>
            </p:nvSpPr>
            <p:spPr>
              <a:xfrm>
                <a:off x="1841510" y="1059495"/>
                <a:ext cx="124718" cy="132203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32" name="Circle"/>
              <p:cNvSpPr/>
              <p:nvPr/>
            </p:nvSpPr>
            <p:spPr>
              <a:xfrm>
                <a:off x="888408" y="780703"/>
                <a:ext cx="124719" cy="129199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33" name="Circle"/>
              <p:cNvSpPr/>
              <p:nvPr/>
            </p:nvSpPr>
            <p:spPr>
              <a:xfrm>
                <a:off x="1644066" y="499263"/>
                <a:ext cx="127618" cy="132203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34" name="Circle"/>
              <p:cNvSpPr/>
              <p:nvPr/>
            </p:nvSpPr>
            <p:spPr>
              <a:xfrm>
                <a:off x="518741" y="1027442"/>
                <a:ext cx="124719" cy="132202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35" name="Shape"/>
              <p:cNvSpPr/>
              <p:nvPr/>
            </p:nvSpPr>
            <p:spPr>
              <a:xfrm>
                <a:off x="1004098" y="2031959"/>
                <a:ext cx="124718" cy="1322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691"/>
                      <a:pt x="17079" y="21600"/>
                      <a:pt x="10549" y="21600"/>
                    </a:cubicBezTo>
                    <a:cubicBezTo>
                      <a:pt x="5023" y="21600"/>
                      <a:pt x="0" y="16691"/>
                      <a:pt x="0" y="10800"/>
                    </a:cubicBezTo>
                    <a:cubicBezTo>
                      <a:pt x="0" y="4909"/>
                      <a:pt x="5023" y="0"/>
                      <a:pt x="10549" y="0"/>
                    </a:cubicBezTo>
                    <a:cubicBezTo>
                      <a:pt x="17079" y="0"/>
                      <a:pt x="21600" y="4909"/>
                      <a:pt x="21600" y="10800"/>
                    </a:cubicBezTo>
                  </a:path>
                </a:pathLst>
              </a:cu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36" name="Circle"/>
              <p:cNvSpPr/>
              <p:nvPr/>
            </p:nvSpPr>
            <p:spPr>
              <a:xfrm>
                <a:off x="1085898" y="427072"/>
                <a:ext cx="124719" cy="132202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37" name="Circle"/>
              <p:cNvSpPr/>
              <p:nvPr/>
            </p:nvSpPr>
            <p:spPr>
              <a:xfrm>
                <a:off x="559740" y="1804327"/>
                <a:ext cx="127618" cy="132203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38" name="Circle"/>
              <p:cNvSpPr/>
              <p:nvPr/>
            </p:nvSpPr>
            <p:spPr>
              <a:xfrm>
                <a:off x="1435022" y="1538855"/>
                <a:ext cx="127618" cy="129199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39" name="Shape"/>
              <p:cNvSpPr/>
              <p:nvPr/>
            </p:nvSpPr>
            <p:spPr>
              <a:xfrm>
                <a:off x="1578454" y="1025522"/>
                <a:ext cx="124720" cy="1322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691"/>
                      <a:pt x="17079" y="21600"/>
                      <a:pt x="10549" y="21600"/>
                    </a:cubicBezTo>
                    <a:cubicBezTo>
                      <a:pt x="5023" y="21600"/>
                      <a:pt x="0" y="16691"/>
                      <a:pt x="0" y="10800"/>
                    </a:cubicBezTo>
                    <a:cubicBezTo>
                      <a:pt x="0" y="4909"/>
                      <a:pt x="5023" y="0"/>
                      <a:pt x="10549" y="0"/>
                    </a:cubicBezTo>
                    <a:cubicBezTo>
                      <a:pt x="17079" y="0"/>
                      <a:pt x="21600" y="4909"/>
                      <a:pt x="21600" y="10800"/>
                    </a:cubicBezTo>
                  </a:path>
                </a:pathLst>
              </a:cu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40" name="Circle"/>
              <p:cNvSpPr/>
              <p:nvPr/>
            </p:nvSpPr>
            <p:spPr>
              <a:xfrm>
                <a:off x="1266597" y="890000"/>
                <a:ext cx="127618" cy="132203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41" name="Circle"/>
              <p:cNvSpPr/>
              <p:nvPr/>
            </p:nvSpPr>
            <p:spPr>
              <a:xfrm>
                <a:off x="1520258" y="728859"/>
                <a:ext cx="124718" cy="129198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42" name="Circle"/>
              <p:cNvSpPr/>
              <p:nvPr/>
            </p:nvSpPr>
            <p:spPr>
              <a:xfrm>
                <a:off x="724840" y="1350381"/>
                <a:ext cx="124719" cy="129199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43" name="Shape"/>
              <p:cNvSpPr/>
              <p:nvPr/>
            </p:nvSpPr>
            <p:spPr>
              <a:xfrm>
                <a:off x="1840744" y="1381348"/>
                <a:ext cx="124717" cy="1322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691"/>
                      <a:pt x="17079" y="21600"/>
                      <a:pt x="10549" y="21600"/>
                    </a:cubicBezTo>
                    <a:cubicBezTo>
                      <a:pt x="5023" y="21600"/>
                      <a:pt x="0" y="16691"/>
                      <a:pt x="0" y="10800"/>
                    </a:cubicBezTo>
                    <a:cubicBezTo>
                      <a:pt x="0" y="4909"/>
                      <a:pt x="5023" y="0"/>
                      <a:pt x="10549" y="0"/>
                    </a:cubicBezTo>
                    <a:cubicBezTo>
                      <a:pt x="17079" y="0"/>
                      <a:pt x="21600" y="4909"/>
                      <a:pt x="21600" y="10800"/>
                    </a:cubicBezTo>
                  </a:path>
                </a:pathLst>
              </a:cu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44" name="Circle"/>
              <p:cNvSpPr/>
              <p:nvPr/>
            </p:nvSpPr>
            <p:spPr>
              <a:xfrm>
                <a:off x="1095700" y="1266546"/>
                <a:ext cx="127618" cy="129199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45" name="Circle"/>
              <p:cNvSpPr/>
              <p:nvPr/>
            </p:nvSpPr>
            <p:spPr>
              <a:xfrm>
                <a:off x="1465367" y="146409"/>
                <a:ext cx="127618" cy="129199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46" name="Circle"/>
              <p:cNvSpPr/>
              <p:nvPr/>
            </p:nvSpPr>
            <p:spPr>
              <a:xfrm>
                <a:off x="0" y="-1"/>
                <a:ext cx="2219436" cy="2222501"/>
              </a:xfrm>
              <a:prstGeom prst="ellipse">
                <a:avLst/>
              </a:prstGeom>
              <a:noFill/>
              <a:ln w="9525" cap="flat">
                <a:solidFill>
                  <a:schemeClr val="accent1">
                    <a:hueOff val="300931"/>
                    <a:lumOff val="-21745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4247" name="Circle"/>
              <p:cNvSpPr/>
              <p:nvPr/>
            </p:nvSpPr>
            <p:spPr>
              <a:xfrm>
                <a:off x="224130" y="1557687"/>
                <a:ext cx="127618" cy="132203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48" name="Circle"/>
              <p:cNvSpPr/>
              <p:nvPr/>
            </p:nvSpPr>
            <p:spPr>
              <a:xfrm>
                <a:off x="107576" y="1165315"/>
                <a:ext cx="127618" cy="132202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49" name="Circle"/>
              <p:cNvSpPr/>
              <p:nvPr/>
            </p:nvSpPr>
            <p:spPr>
              <a:xfrm>
                <a:off x="990008" y="1696547"/>
                <a:ext cx="124719" cy="129199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50" name="Shape"/>
              <p:cNvSpPr/>
              <p:nvPr/>
            </p:nvSpPr>
            <p:spPr>
              <a:xfrm>
                <a:off x="1424948" y="1267546"/>
                <a:ext cx="124719" cy="1322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691"/>
                      <a:pt x="17079" y="21600"/>
                      <a:pt x="10549" y="21600"/>
                    </a:cubicBezTo>
                    <a:cubicBezTo>
                      <a:pt x="5023" y="21600"/>
                      <a:pt x="0" y="16691"/>
                      <a:pt x="0" y="10800"/>
                    </a:cubicBezTo>
                    <a:cubicBezTo>
                      <a:pt x="0" y="4909"/>
                      <a:pt x="5023" y="0"/>
                      <a:pt x="10549" y="0"/>
                    </a:cubicBezTo>
                    <a:cubicBezTo>
                      <a:pt x="17079" y="0"/>
                      <a:pt x="21600" y="4909"/>
                      <a:pt x="21600" y="10800"/>
                    </a:cubicBezTo>
                  </a:path>
                </a:pathLst>
              </a:cu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</p:grpSp>
        <p:sp>
          <p:nvSpPr>
            <p:cNvPr id="4252" name="Circle"/>
            <p:cNvSpPr/>
            <p:nvPr/>
          </p:nvSpPr>
          <p:spPr>
            <a:xfrm rot="16800000" flipH="1">
              <a:off x="1159759" y="407612"/>
              <a:ext cx="127618" cy="129199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5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256" name="Figure 7. The Path of Least Resistanc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7. The Path of Least Resistance </a:t>
            </a:r>
          </a:p>
        </p:txBody>
      </p:sp>
      <p:grpSp>
        <p:nvGrpSpPr>
          <p:cNvPr id="4285" name="Group"/>
          <p:cNvGrpSpPr/>
          <p:nvPr/>
        </p:nvGrpSpPr>
        <p:grpSpPr>
          <a:xfrm>
            <a:off x="3265792" y="3555799"/>
            <a:ext cx="2574138" cy="2571651"/>
            <a:chOff x="0" y="0"/>
            <a:chExt cx="2574136" cy="2571650"/>
          </a:xfrm>
        </p:grpSpPr>
        <p:grpSp>
          <p:nvGrpSpPr>
            <p:cNvPr id="4260" name="Group"/>
            <p:cNvGrpSpPr/>
            <p:nvPr/>
          </p:nvGrpSpPr>
          <p:grpSpPr>
            <a:xfrm rot="19980000">
              <a:off x="421703" y="744729"/>
              <a:ext cx="1730731" cy="1487494"/>
              <a:chOff x="0" y="0"/>
              <a:chExt cx="1730729" cy="1487493"/>
            </a:xfrm>
          </p:grpSpPr>
          <p:sp>
            <p:nvSpPr>
              <p:cNvPr id="4257" name="Oval"/>
              <p:cNvSpPr/>
              <p:nvPr/>
            </p:nvSpPr>
            <p:spPr>
              <a:xfrm>
                <a:off x="-1" y="-1"/>
                <a:ext cx="1371358" cy="1330530"/>
              </a:xfrm>
              <a:prstGeom prst="ellipse">
                <a:avLst/>
              </a:prstGeom>
              <a:solidFill>
                <a:schemeClr val="accent1">
                  <a:hueOff val="71527"/>
                  <a:satOff val="-27511"/>
                  <a:lumOff val="32816"/>
                </a:schemeClr>
              </a:solidFill>
              <a:ln w="9525" cap="flat">
                <a:solidFill>
                  <a:schemeClr val="accent1">
                    <a:hueOff val="300931"/>
                    <a:lumOff val="-21745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4258" name="Circle"/>
              <p:cNvSpPr/>
              <p:nvPr/>
            </p:nvSpPr>
            <p:spPr>
              <a:xfrm>
                <a:off x="569618" y="329616"/>
                <a:ext cx="1161112" cy="1157878"/>
              </a:xfrm>
              <a:prstGeom prst="ellipse">
                <a:avLst/>
              </a:prstGeom>
              <a:solidFill>
                <a:srgbClr val="3D749D"/>
              </a:solidFill>
              <a:ln w="9525" cap="flat">
                <a:solidFill>
                  <a:schemeClr val="accent1">
                    <a:hueOff val="300931"/>
                    <a:lumOff val="-21745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4259" name="Shape"/>
              <p:cNvSpPr/>
              <p:nvPr/>
            </p:nvSpPr>
            <p:spPr>
              <a:xfrm>
                <a:off x="561816" y="323435"/>
                <a:ext cx="812144" cy="9953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56" h="21600" extrusionOk="0">
                    <a:moveTo>
                      <a:pt x="13397" y="0"/>
                    </a:moveTo>
                    <a:cubicBezTo>
                      <a:pt x="9967" y="0"/>
                      <a:pt x="6542" y="1220"/>
                      <a:pt x="3925" y="3673"/>
                    </a:cubicBezTo>
                    <a:cubicBezTo>
                      <a:pt x="-1309" y="8579"/>
                      <a:pt x="-1309" y="16532"/>
                      <a:pt x="3925" y="21438"/>
                    </a:cubicBezTo>
                    <a:cubicBezTo>
                      <a:pt x="3992" y="21500"/>
                      <a:pt x="4073" y="21539"/>
                      <a:pt x="4141" y="21600"/>
                    </a:cubicBezTo>
                    <a:cubicBezTo>
                      <a:pt x="7834" y="21337"/>
                      <a:pt x="11454" y="20013"/>
                      <a:pt x="14279" y="17488"/>
                    </a:cubicBezTo>
                    <a:cubicBezTo>
                      <a:pt x="19426" y="12888"/>
                      <a:pt x="20291" y="5983"/>
                      <a:pt x="17040" y="525"/>
                    </a:cubicBezTo>
                    <a:cubicBezTo>
                      <a:pt x="15848" y="210"/>
                      <a:pt x="14626" y="0"/>
                      <a:pt x="13397" y="0"/>
                    </a:cubicBezTo>
                    <a:close/>
                  </a:path>
                </a:pathLst>
              </a:custGeom>
              <a:solidFill>
                <a:srgbClr val="223648"/>
              </a:solidFill>
              <a:ln w="9525" cap="flat">
                <a:solidFill>
                  <a:schemeClr val="accent1">
                    <a:hueOff val="300931"/>
                    <a:lumOff val="-21745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</p:grpSp>
        <p:grpSp>
          <p:nvGrpSpPr>
            <p:cNvPr id="4283" name="Group"/>
            <p:cNvGrpSpPr/>
            <p:nvPr/>
          </p:nvGrpSpPr>
          <p:grpSpPr>
            <a:xfrm rot="16800000" flipH="1">
              <a:off x="177350" y="174574"/>
              <a:ext cx="2219436" cy="2222501"/>
              <a:chOff x="0" y="0"/>
              <a:chExt cx="2219435" cy="2222500"/>
            </a:xfrm>
          </p:grpSpPr>
          <p:sp>
            <p:nvSpPr>
              <p:cNvPr id="4261" name="Circle"/>
              <p:cNvSpPr/>
              <p:nvPr/>
            </p:nvSpPr>
            <p:spPr>
              <a:xfrm>
                <a:off x="296701" y="472181"/>
                <a:ext cx="127618" cy="129199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62" name="Circle"/>
              <p:cNvSpPr/>
              <p:nvPr/>
            </p:nvSpPr>
            <p:spPr>
              <a:xfrm>
                <a:off x="668823" y="293356"/>
                <a:ext cx="124718" cy="132203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63" name="Circle"/>
              <p:cNvSpPr/>
              <p:nvPr/>
            </p:nvSpPr>
            <p:spPr>
              <a:xfrm>
                <a:off x="1812810" y="1002851"/>
                <a:ext cx="124718" cy="132202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64" name="Circle"/>
              <p:cNvSpPr/>
              <p:nvPr/>
            </p:nvSpPr>
            <p:spPr>
              <a:xfrm>
                <a:off x="850887" y="774087"/>
                <a:ext cx="124719" cy="129199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65" name="Circle"/>
              <p:cNvSpPr/>
              <p:nvPr/>
            </p:nvSpPr>
            <p:spPr>
              <a:xfrm>
                <a:off x="1666150" y="593429"/>
                <a:ext cx="127618" cy="132202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66" name="Circle"/>
              <p:cNvSpPr/>
              <p:nvPr/>
            </p:nvSpPr>
            <p:spPr>
              <a:xfrm>
                <a:off x="459167" y="1145896"/>
                <a:ext cx="124719" cy="132203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67" name="Shape"/>
              <p:cNvSpPr/>
              <p:nvPr/>
            </p:nvSpPr>
            <p:spPr>
              <a:xfrm>
                <a:off x="1248318" y="1817104"/>
                <a:ext cx="124717" cy="1322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691"/>
                      <a:pt x="17079" y="21600"/>
                      <a:pt x="10549" y="21600"/>
                    </a:cubicBezTo>
                    <a:cubicBezTo>
                      <a:pt x="5023" y="21600"/>
                      <a:pt x="0" y="16691"/>
                      <a:pt x="0" y="10800"/>
                    </a:cubicBezTo>
                    <a:cubicBezTo>
                      <a:pt x="0" y="4909"/>
                      <a:pt x="5023" y="0"/>
                      <a:pt x="10549" y="0"/>
                    </a:cubicBezTo>
                    <a:cubicBezTo>
                      <a:pt x="17079" y="0"/>
                      <a:pt x="21600" y="4909"/>
                      <a:pt x="21600" y="10800"/>
                    </a:cubicBezTo>
                  </a:path>
                </a:pathLst>
              </a:cu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68" name="Circle"/>
              <p:cNvSpPr/>
              <p:nvPr/>
            </p:nvSpPr>
            <p:spPr>
              <a:xfrm>
                <a:off x="1096200" y="441784"/>
                <a:ext cx="124719" cy="132203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69" name="Circle"/>
              <p:cNvSpPr/>
              <p:nvPr/>
            </p:nvSpPr>
            <p:spPr>
              <a:xfrm>
                <a:off x="677029" y="1904354"/>
                <a:ext cx="127618" cy="132203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70" name="Circle"/>
              <p:cNvSpPr/>
              <p:nvPr/>
            </p:nvSpPr>
            <p:spPr>
              <a:xfrm>
                <a:off x="1444569" y="1411580"/>
                <a:ext cx="127618" cy="129198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71" name="Shape"/>
              <p:cNvSpPr/>
              <p:nvPr/>
            </p:nvSpPr>
            <p:spPr>
              <a:xfrm>
                <a:off x="1477640" y="1150413"/>
                <a:ext cx="124719" cy="1322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691"/>
                      <a:pt x="17079" y="21600"/>
                      <a:pt x="10549" y="21600"/>
                    </a:cubicBezTo>
                    <a:cubicBezTo>
                      <a:pt x="5023" y="21600"/>
                      <a:pt x="0" y="16691"/>
                      <a:pt x="0" y="10800"/>
                    </a:cubicBezTo>
                    <a:cubicBezTo>
                      <a:pt x="0" y="4909"/>
                      <a:pt x="5023" y="0"/>
                      <a:pt x="10549" y="0"/>
                    </a:cubicBezTo>
                    <a:cubicBezTo>
                      <a:pt x="17079" y="0"/>
                      <a:pt x="21600" y="4909"/>
                      <a:pt x="21600" y="10800"/>
                    </a:cubicBezTo>
                  </a:path>
                </a:pathLst>
              </a:cu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72" name="Circle"/>
              <p:cNvSpPr/>
              <p:nvPr/>
            </p:nvSpPr>
            <p:spPr>
              <a:xfrm>
                <a:off x="1255570" y="952535"/>
                <a:ext cx="127618" cy="132203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73" name="Circle"/>
              <p:cNvSpPr/>
              <p:nvPr/>
            </p:nvSpPr>
            <p:spPr>
              <a:xfrm>
                <a:off x="1374934" y="662047"/>
                <a:ext cx="124718" cy="129198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74" name="Circle"/>
              <p:cNvSpPr/>
              <p:nvPr/>
            </p:nvSpPr>
            <p:spPr>
              <a:xfrm>
                <a:off x="828552" y="1201021"/>
                <a:ext cx="124718" cy="129199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75" name="Shape"/>
              <p:cNvSpPr/>
              <p:nvPr/>
            </p:nvSpPr>
            <p:spPr>
              <a:xfrm>
                <a:off x="1463485" y="1677551"/>
                <a:ext cx="124717" cy="1322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691"/>
                      <a:pt x="17079" y="21600"/>
                      <a:pt x="10549" y="21600"/>
                    </a:cubicBezTo>
                    <a:cubicBezTo>
                      <a:pt x="5023" y="21600"/>
                      <a:pt x="0" y="16691"/>
                      <a:pt x="0" y="10800"/>
                    </a:cubicBezTo>
                    <a:cubicBezTo>
                      <a:pt x="0" y="4909"/>
                      <a:pt x="5023" y="0"/>
                      <a:pt x="10549" y="0"/>
                    </a:cubicBezTo>
                    <a:cubicBezTo>
                      <a:pt x="17079" y="0"/>
                      <a:pt x="21600" y="4909"/>
                      <a:pt x="21600" y="10800"/>
                    </a:cubicBezTo>
                  </a:path>
                </a:pathLst>
              </a:cu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76" name="Circle"/>
              <p:cNvSpPr/>
              <p:nvPr/>
            </p:nvSpPr>
            <p:spPr>
              <a:xfrm>
                <a:off x="1082468" y="1341588"/>
                <a:ext cx="127618" cy="129199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77" name="Circle"/>
              <p:cNvSpPr/>
              <p:nvPr/>
            </p:nvSpPr>
            <p:spPr>
              <a:xfrm>
                <a:off x="1215583" y="84378"/>
                <a:ext cx="127618" cy="129199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78" name="Circle"/>
              <p:cNvSpPr/>
              <p:nvPr/>
            </p:nvSpPr>
            <p:spPr>
              <a:xfrm>
                <a:off x="0" y="-1"/>
                <a:ext cx="2219436" cy="2222501"/>
              </a:xfrm>
              <a:prstGeom prst="ellipse">
                <a:avLst/>
              </a:prstGeom>
              <a:noFill/>
              <a:ln w="9525" cap="flat">
                <a:solidFill>
                  <a:schemeClr val="accent1">
                    <a:hueOff val="300931"/>
                    <a:lumOff val="-21745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4279" name="Circle"/>
              <p:cNvSpPr/>
              <p:nvPr/>
            </p:nvSpPr>
            <p:spPr>
              <a:xfrm>
                <a:off x="404365" y="1486300"/>
                <a:ext cx="127618" cy="132203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80" name="Circle"/>
              <p:cNvSpPr/>
              <p:nvPr/>
            </p:nvSpPr>
            <p:spPr>
              <a:xfrm>
                <a:off x="107576" y="1165315"/>
                <a:ext cx="127618" cy="132202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81" name="Circle"/>
              <p:cNvSpPr/>
              <p:nvPr/>
            </p:nvSpPr>
            <p:spPr>
              <a:xfrm>
                <a:off x="990008" y="1696547"/>
                <a:ext cx="124719" cy="129199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82" name="Circle"/>
              <p:cNvSpPr/>
              <p:nvPr/>
            </p:nvSpPr>
            <p:spPr>
              <a:xfrm>
                <a:off x="1040859" y="1075286"/>
                <a:ext cx="127618" cy="129199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</p:grpSp>
        <p:sp>
          <p:nvSpPr>
            <p:cNvPr id="4284" name="Circle"/>
            <p:cNvSpPr/>
            <p:nvPr/>
          </p:nvSpPr>
          <p:spPr>
            <a:xfrm rot="16800000" flipH="1">
              <a:off x="1070859" y="534612"/>
              <a:ext cx="127618" cy="129199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4286" name="Customers with  an unmet need  (all target customers)"/>
          <p:cNvSpPr txBox="1"/>
          <p:nvPr/>
        </p:nvSpPr>
        <p:spPr>
          <a:xfrm>
            <a:off x="6179598" y="3570811"/>
            <a:ext cx="2346658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241300">
              <a:lnSpc>
                <a:spcPct val="90000"/>
              </a:lnSpc>
            </a:pPr>
            <a:r>
              <a:t>Customers with </a:t>
            </a:r>
            <a:br/>
            <a:r>
              <a:t>an unmet need </a:t>
            </a:r>
            <a:br/>
            <a:r>
              <a:t>(all target customers)</a:t>
            </a:r>
          </a:p>
        </p:txBody>
      </p:sp>
      <p:sp>
        <p:nvSpPr>
          <p:cNvPr id="4287" name="Customers who can be informed about the offering in a cost-efficient manner"/>
          <p:cNvSpPr txBox="1"/>
          <p:nvPr/>
        </p:nvSpPr>
        <p:spPr>
          <a:xfrm>
            <a:off x="6168165" y="4384856"/>
            <a:ext cx="2949955" cy="81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241300">
              <a:lnSpc>
                <a:spcPct val="90000"/>
              </a:lnSpc>
            </a:lvl1pPr>
          </a:lstStyle>
          <a:p>
            <a:r>
              <a:t>Customers who can be informed about the offering in a cost-efficient manner</a:t>
            </a:r>
          </a:p>
        </p:txBody>
      </p:sp>
      <p:sp>
        <p:nvSpPr>
          <p:cNvPr id="4288" name="Customers to whom the offering can be delivered in a cost-efficient manner"/>
          <p:cNvSpPr txBox="1"/>
          <p:nvPr/>
        </p:nvSpPr>
        <p:spPr>
          <a:xfrm>
            <a:off x="6179598" y="5224300"/>
            <a:ext cx="2806701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241300">
              <a:lnSpc>
                <a:spcPct val="90000"/>
              </a:lnSpc>
            </a:lvl1pPr>
          </a:lstStyle>
          <a:p>
            <a:r>
              <a:t>Customers to whom the offering can be delivered in a cost-efficient manner</a:t>
            </a:r>
          </a:p>
        </p:txBody>
      </p:sp>
      <p:sp>
        <p:nvSpPr>
          <p:cNvPr id="4289" name="Square"/>
          <p:cNvSpPr/>
          <p:nvPr/>
        </p:nvSpPr>
        <p:spPr>
          <a:xfrm>
            <a:off x="5924263" y="4715055"/>
            <a:ext cx="152401" cy="152401"/>
          </a:xfrm>
          <a:prstGeom prst="rect">
            <a:avLst/>
          </a:prstGeom>
          <a:solidFill>
            <a:schemeClr val="accent1">
              <a:hueOff val="71527"/>
              <a:satOff val="-27511"/>
              <a:lumOff val="32816"/>
            </a:schemeClr>
          </a:solidFill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4290" name="Square"/>
          <p:cNvSpPr/>
          <p:nvPr/>
        </p:nvSpPr>
        <p:spPr>
          <a:xfrm>
            <a:off x="5924263" y="3901011"/>
            <a:ext cx="152401" cy="152401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4291" name="Square"/>
          <p:cNvSpPr/>
          <p:nvPr/>
        </p:nvSpPr>
        <p:spPr>
          <a:xfrm>
            <a:off x="5924263" y="5554500"/>
            <a:ext cx="152401" cy="152401"/>
          </a:xfrm>
          <a:prstGeom prst="rect">
            <a:avLst/>
          </a:prstGeom>
          <a:solidFill>
            <a:srgbClr val="3D749D"/>
          </a:solidFill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grpSp>
        <p:nvGrpSpPr>
          <p:cNvPr id="4294" name="Group"/>
          <p:cNvGrpSpPr/>
          <p:nvPr/>
        </p:nvGrpSpPr>
        <p:grpSpPr>
          <a:xfrm>
            <a:off x="9100426" y="3490989"/>
            <a:ext cx="527198" cy="2644622"/>
            <a:chOff x="0" y="-1"/>
            <a:chExt cx="527196" cy="2644620"/>
          </a:xfrm>
        </p:grpSpPr>
        <p:sp>
          <p:nvSpPr>
            <p:cNvPr id="4292" name="Path of least resources"/>
            <p:cNvSpPr txBox="1"/>
            <p:nvPr/>
          </p:nvSpPr>
          <p:spPr>
            <a:xfrm rot="5400000">
              <a:off x="-988781" y="1128642"/>
              <a:ext cx="2644620" cy="387334"/>
            </a:xfrm>
            <a:prstGeom prst="rect">
              <a:avLst/>
            </a:prstGeom>
            <a:noFill/>
            <a:ln w="12700" cap="flat">
              <a:noFill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3500" tIns="63500" rIns="63500" bIns="63500" numCol="1" anchor="b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lvl1pPr>
            </a:lstStyle>
            <a:p>
              <a:r>
                <a:rPr dirty="0"/>
                <a:t>Path of least resources</a:t>
              </a:r>
            </a:p>
          </p:txBody>
        </p:sp>
        <p:sp>
          <p:nvSpPr>
            <p:cNvPr id="4293" name="Arrow"/>
            <p:cNvSpPr/>
            <p:nvPr/>
          </p:nvSpPr>
          <p:spPr>
            <a:xfrm rot="16200000" flipH="1">
              <a:off x="-1050093" y="1255166"/>
              <a:ext cx="2286001" cy="185815"/>
            </a:xfrm>
            <a:prstGeom prst="rightArrow">
              <a:avLst>
                <a:gd name="adj1" fmla="val 32944"/>
                <a:gd name="adj2" fmla="val 28682"/>
              </a:avLst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6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297" name="Figure 9. The S-Curve of the Total Number of Adoptions of an Innova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9. The S-Curve of the Total Number of Adoptions of an Innovation</a:t>
            </a:r>
          </a:p>
        </p:txBody>
      </p:sp>
      <p:grpSp>
        <p:nvGrpSpPr>
          <p:cNvPr id="4309" name="Group"/>
          <p:cNvGrpSpPr/>
          <p:nvPr/>
        </p:nvGrpSpPr>
        <p:grpSpPr>
          <a:xfrm>
            <a:off x="3942267" y="4248748"/>
            <a:ext cx="4645777" cy="2846122"/>
            <a:chOff x="0" y="0"/>
            <a:chExt cx="4645776" cy="2846120"/>
          </a:xfrm>
        </p:grpSpPr>
        <p:sp>
          <p:nvSpPr>
            <p:cNvPr id="4298" name="Line"/>
            <p:cNvSpPr/>
            <p:nvPr/>
          </p:nvSpPr>
          <p:spPr>
            <a:xfrm>
              <a:off x="524824" y="2469872"/>
              <a:ext cx="3880438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299" name="Time"/>
            <p:cNvSpPr txBox="1"/>
            <p:nvPr/>
          </p:nvSpPr>
          <p:spPr>
            <a:xfrm>
              <a:off x="3898649" y="2572688"/>
              <a:ext cx="505910" cy="2734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/>
              </a:pPr>
              <a:r>
                <a:rPr b="0" dirty="0"/>
                <a:t>Time</a:t>
              </a:r>
            </a:p>
          </p:txBody>
        </p:sp>
        <p:sp>
          <p:nvSpPr>
            <p:cNvPr id="4300" name="Total adoptions"/>
            <p:cNvSpPr txBox="1"/>
            <p:nvPr/>
          </p:nvSpPr>
          <p:spPr>
            <a:xfrm>
              <a:off x="0" y="0"/>
              <a:ext cx="1027183" cy="4921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/>
              </a:pPr>
              <a:r>
                <a:rPr b="0"/>
                <a:t>Total adoptions</a:t>
              </a:r>
            </a:p>
          </p:txBody>
        </p:sp>
        <p:sp>
          <p:nvSpPr>
            <p:cNvPr id="4301" name="Line"/>
            <p:cNvSpPr/>
            <p:nvPr/>
          </p:nvSpPr>
          <p:spPr>
            <a:xfrm flipV="1">
              <a:off x="513779" y="510277"/>
              <a:ext cx="1" cy="197101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302" name="Line"/>
            <p:cNvSpPr/>
            <p:nvPr/>
          </p:nvSpPr>
          <p:spPr>
            <a:xfrm>
              <a:off x="524824" y="496766"/>
              <a:ext cx="3687016" cy="1979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extrusionOk="0">
                  <a:moveTo>
                    <a:pt x="21600" y="27"/>
                  </a:moveTo>
                  <a:cubicBezTo>
                    <a:pt x="18968" y="-180"/>
                    <a:pt x="16750" y="811"/>
                    <a:pt x="14795" y="2772"/>
                  </a:cubicBezTo>
                  <a:cubicBezTo>
                    <a:pt x="9385" y="8196"/>
                    <a:pt x="6006" y="21039"/>
                    <a:pt x="0" y="21420"/>
                  </a:cubicBezTo>
                </a:path>
              </a:pathLst>
            </a:custGeom>
            <a:noFill/>
            <a:ln w="38100" cap="rnd">
              <a:solidFill>
                <a:srgbClr val="3D749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303" name="Line"/>
            <p:cNvSpPr/>
            <p:nvPr/>
          </p:nvSpPr>
          <p:spPr>
            <a:xfrm>
              <a:off x="4104858" y="574312"/>
              <a:ext cx="1" cy="1824753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304" name="Inflection point"/>
            <p:cNvSpPr txBox="1"/>
            <p:nvPr/>
          </p:nvSpPr>
          <p:spPr>
            <a:xfrm>
              <a:off x="2551990" y="1201623"/>
              <a:ext cx="1113661" cy="4921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/>
              </a:pPr>
              <a:r>
                <a:rPr b="0"/>
                <a:t>Inflection point </a:t>
              </a:r>
            </a:p>
          </p:txBody>
        </p:sp>
        <p:sp>
          <p:nvSpPr>
            <p:cNvPr id="4305" name="Line"/>
            <p:cNvSpPr/>
            <p:nvPr/>
          </p:nvSpPr>
          <p:spPr>
            <a:xfrm>
              <a:off x="599560" y="1333249"/>
              <a:ext cx="1595181" cy="1176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306" name="Market potential"/>
            <p:cNvSpPr/>
            <p:nvPr/>
          </p:nvSpPr>
          <p:spPr>
            <a:xfrm>
              <a:off x="3622965" y="1216100"/>
              <a:ext cx="1022811" cy="48862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/>
              </a:pPr>
              <a:r>
                <a:rPr b="0"/>
                <a:t>Market potential </a:t>
              </a:r>
            </a:p>
          </p:txBody>
        </p:sp>
        <p:sp>
          <p:nvSpPr>
            <p:cNvPr id="4307" name="Speed of diffusion"/>
            <p:cNvSpPr txBox="1"/>
            <p:nvPr/>
          </p:nvSpPr>
          <p:spPr>
            <a:xfrm>
              <a:off x="948640" y="810458"/>
              <a:ext cx="966572" cy="48862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/>
              </a:pPr>
              <a:r>
                <a:rPr b="0" dirty="0"/>
                <a:t>Speed of diffusion</a:t>
              </a:r>
            </a:p>
          </p:txBody>
        </p:sp>
        <p:sp>
          <p:nvSpPr>
            <p:cNvPr id="4308" name="Circle"/>
            <p:cNvSpPr/>
            <p:nvPr/>
          </p:nvSpPr>
          <p:spPr>
            <a:xfrm>
              <a:off x="2236699" y="1254441"/>
              <a:ext cx="145241" cy="145240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12" name="Figure 10. The Bell-Shaped Curve of the New Adoptions of an Innova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10. The Bell-Shaped Curve of the New Adoptions of an Innovation</a:t>
            </a:r>
          </a:p>
        </p:txBody>
      </p:sp>
      <p:sp>
        <p:nvSpPr>
          <p:cNvPr id="4313" name="Shape"/>
          <p:cNvSpPr/>
          <p:nvPr/>
        </p:nvSpPr>
        <p:spPr>
          <a:xfrm>
            <a:off x="3958977" y="4581446"/>
            <a:ext cx="3682183" cy="1542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0460" y="21330"/>
                </a:lnTo>
                <a:lnTo>
                  <a:pt x="19896" y="21079"/>
                </a:lnTo>
                <a:lnTo>
                  <a:pt x="19327" y="20732"/>
                </a:lnTo>
                <a:lnTo>
                  <a:pt x="18757" y="20250"/>
                </a:lnTo>
                <a:lnTo>
                  <a:pt x="18187" y="19575"/>
                </a:lnTo>
                <a:lnTo>
                  <a:pt x="17617" y="18688"/>
                </a:lnTo>
                <a:lnTo>
                  <a:pt x="16483" y="16181"/>
                </a:lnTo>
                <a:lnTo>
                  <a:pt x="15350" y="12651"/>
                </a:lnTo>
                <a:lnTo>
                  <a:pt x="14210" y="8428"/>
                </a:lnTo>
                <a:lnTo>
                  <a:pt x="13646" y="6287"/>
                </a:lnTo>
                <a:lnTo>
                  <a:pt x="13070" y="4262"/>
                </a:lnTo>
                <a:lnTo>
                  <a:pt x="12501" y="2507"/>
                </a:lnTo>
                <a:lnTo>
                  <a:pt x="11937" y="1157"/>
                </a:lnTo>
                <a:lnTo>
                  <a:pt x="11367" y="289"/>
                </a:lnTo>
                <a:lnTo>
                  <a:pt x="10803" y="0"/>
                </a:lnTo>
                <a:moveTo>
                  <a:pt x="0" y="21600"/>
                </a:moveTo>
                <a:lnTo>
                  <a:pt x="1134" y="21330"/>
                </a:lnTo>
                <a:lnTo>
                  <a:pt x="1704" y="21079"/>
                </a:lnTo>
                <a:lnTo>
                  <a:pt x="2273" y="20732"/>
                </a:lnTo>
                <a:lnTo>
                  <a:pt x="2843" y="20250"/>
                </a:lnTo>
                <a:lnTo>
                  <a:pt x="3407" y="19575"/>
                </a:lnTo>
                <a:lnTo>
                  <a:pt x="3977" y="18688"/>
                </a:lnTo>
                <a:lnTo>
                  <a:pt x="5117" y="16181"/>
                </a:lnTo>
                <a:lnTo>
                  <a:pt x="6250" y="12651"/>
                </a:lnTo>
                <a:lnTo>
                  <a:pt x="7390" y="8428"/>
                </a:lnTo>
                <a:lnTo>
                  <a:pt x="7960" y="6287"/>
                </a:lnTo>
                <a:lnTo>
                  <a:pt x="8524" y="4262"/>
                </a:lnTo>
                <a:lnTo>
                  <a:pt x="9093" y="2507"/>
                </a:lnTo>
                <a:lnTo>
                  <a:pt x="9657" y="1157"/>
                </a:lnTo>
                <a:lnTo>
                  <a:pt x="10233" y="289"/>
                </a:lnTo>
                <a:lnTo>
                  <a:pt x="10803" y="0"/>
                </a:lnTo>
              </a:path>
            </a:pathLst>
          </a:custGeom>
          <a:ln w="38100" cap="rnd">
            <a:solidFill>
              <a:srgbClr val="3D749D"/>
            </a:solidFill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14" name="Line"/>
          <p:cNvSpPr/>
          <p:nvPr/>
        </p:nvSpPr>
        <p:spPr>
          <a:xfrm flipH="1" flipV="1">
            <a:off x="3958978" y="6117258"/>
            <a:ext cx="3923865" cy="10301"/>
          </a:xfrm>
          <a:prstGeom prst="line">
            <a:avLst/>
          </a:prstGeom>
          <a:ln w="12700">
            <a:solidFill>
              <a:srgbClr val="000000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15" name="Individual adoptions"/>
          <p:cNvSpPr txBox="1"/>
          <p:nvPr/>
        </p:nvSpPr>
        <p:spPr>
          <a:xfrm>
            <a:off x="3450003" y="3980040"/>
            <a:ext cx="1007025" cy="5234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b="1"/>
            </a:pPr>
            <a:r>
              <a:rPr b="0"/>
              <a:t>Individual adoptions </a:t>
            </a:r>
          </a:p>
        </p:txBody>
      </p:sp>
      <p:sp>
        <p:nvSpPr>
          <p:cNvPr id="4316" name="Time"/>
          <p:cNvSpPr txBox="1"/>
          <p:nvPr/>
        </p:nvSpPr>
        <p:spPr>
          <a:xfrm>
            <a:off x="7415862" y="6211878"/>
            <a:ext cx="462137" cy="2137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b="1"/>
            </a:pPr>
            <a:r>
              <a:rPr b="0" dirty="0"/>
              <a:t>Time</a:t>
            </a:r>
          </a:p>
        </p:txBody>
      </p:sp>
      <p:sp>
        <p:nvSpPr>
          <p:cNvPr id="4317" name="Peak of…"/>
          <p:cNvSpPr txBox="1"/>
          <p:nvPr/>
        </p:nvSpPr>
        <p:spPr>
          <a:xfrm>
            <a:off x="4824952" y="4011006"/>
            <a:ext cx="1928470" cy="461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b="1">
                <a:uFill>
                  <a:solidFill>
                    <a:srgbClr val="000000"/>
                  </a:solidFill>
                </a:uFill>
              </a:defRPr>
            </a:pPr>
            <a:r>
              <a:rPr b="0"/>
              <a:t>Peak of </a:t>
            </a:r>
          </a:p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b="1">
                <a:uFill>
                  <a:solidFill>
                    <a:srgbClr val="000000"/>
                  </a:solidFill>
                </a:uFill>
              </a:defRPr>
            </a:pPr>
            <a:r>
              <a:rPr b="0"/>
              <a:t>adoptions</a:t>
            </a:r>
          </a:p>
        </p:txBody>
      </p:sp>
      <p:sp>
        <p:nvSpPr>
          <p:cNvPr id="4318" name="Line"/>
          <p:cNvSpPr/>
          <p:nvPr/>
        </p:nvSpPr>
        <p:spPr>
          <a:xfrm flipV="1">
            <a:off x="3953515" y="4471374"/>
            <a:ext cx="1" cy="1646312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19" name="Circle"/>
          <p:cNvSpPr/>
          <p:nvPr/>
        </p:nvSpPr>
        <p:spPr>
          <a:xfrm>
            <a:off x="5720917" y="4513173"/>
            <a:ext cx="140962" cy="14096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22" name="Figure 11. Alternative Patterns of Adoption of Innova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11. Alternative Patterns of Adoption of Innovation</a:t>
            </a:r>
          </a:p>
        </p:txBody>
      </p:sp>
      <p:sp>
        <p:nvSpPr>
          <p:cNvPr id="4323" name="Line"/>
          <p:cNvSpPr/>
          <p:nvPr/>
        </p:nvSpPr>
        <p:spPr>
          <a:xfrm flipH="1" flipV="1">
            <a:off x="2384002" y="6140579"/>
            <a:ext cx="3152502" cy="2"/>
          </a:xfrm>
          <a:prstGeom prst="line">
            <a:avLst/>
          </a:prstGeom>
          <a:ln w="12700" cap="rnd">
            <a:solidFill>
              <a:srgbClr val="000000"/>
            </a:solidFill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24" name="Time"/>
          <p:cNvSpPr txBox="1"/>
          <p:nvPr/>
        </p:nvSpPr>
        <p:spPr>
          <a:xfrm>
            <a:off x="5032487" y="6257076"/>
            <a:ext cx="468810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l"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b="1"/>
            </a:pPr>
            <a:r>
              <a:rPr b="0" dirty="0"/>
              <a:t>Time</a:t>
            </a:r>
          </a:p>
        </p:txBody>
      </p:sp>
      <p:grpSp>
        <p:nvGrpSpPr>
          <p:cNvPr id="4327" name="Group"/>
          <p:cNvGrpSpPr/>
          <p:nvPr/>
        </p:nvGrpSpPr>
        <p:grpSpPr>
          <a:xfrm rot="21420000" flipH="1">
            <a:off x="1474249" y="4692755"/>
            <a:ext cx="3523527" cy="1535880"/>
            <a:chOff x="0" y="384880"/>
            <a:chExt cx="3523525" cy="1535878"/>
          </a:xfrm>
        </p:grpSpPr>
        <p:sp>
          <p:nvSpPr>
            <p:cNvPr id="4341" name="Connection Line"/>
            <p:cNvSpPr/>
            <p:nvPr/>
          </p:nvSpPr>
          <p:spPr>
            <a:xfrm>
              <a:off x="0" y="384880"/>
              <a:ext cx="876518" cy="1535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827" extrusionOk="0">
                  <a:moveTo>
                    <a:pt x="0" y="16827"/>
                  </a:moveTo>
                  <a:cubicBezTo>
                    <a:pt x="1461" y="-1279"/>
                    <a:pt x="8661" y="-4773"/>
                    <a:pt x="21600" y="6345"/>
                  </a:cubicBezTo>
                </a:path>
              </a:pathLst>
            </a:custGeom>
            <a:noFill/>
            <a:ln w="38100" cap="flat">
              <a:solidFill>
                <a:srgbClr val="3D749D"/>
              </a:solidFill>
              <a:prstDash val="solid"/>
              <a:miter lim="400000"/>
            </a:ln>
            <a:effectLst/>
          </p:spPr>
          <p:txBody>
            <a:bodyPr/>
            <a:lstStyle/>
            <a:p>
              <a:endParaRPr/>
            </a:p>
          </p:txBody>
        </p:sp>
        <p:sp>
          <p:nvSpPr>
            <p:cNvPr id="4342" name="Connection Line"/>
            <p:cNvSpPr/>
            <p:nvPr/>
          </p:nvSpPr>
          <p:spPr>
            <a:xfrm>
              <a:off x="865939" y="947064"/>
              <a:ext cx="2657587" cy="82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493" extrusionOk="0">
                  <a:moveTo>
                    <a:pt x="0" y="0"/>
                  </a:moveTo>
                  <a:cubicBezTo>
                    <a:pt x="2919" y="15975"/>
                    <a:pt x="10119" y="21600"/>
                    <a:pt x="21600" y="16875"/>
                  </a:cubicBezTo>
                </a:path>
              </a:pathLst>
            </a:custGeom>
            <a:noFill/>
            <a:ln w="38100" cap="flat">
              <a:solidFill>
                <a:srgbClr val="3D749D"/>
              </a:solidFill>
              <a:prstDash val="solid"/>
              <a:miter lim="400000"/>
            </a:ln>
            <a:effectLst/>
          </p:spPr>
          <p:txBody>
            <a:bodyPr/>
            <a:lstStyle/>
            <a:p>
              <a:endParaRPr/>
            </a:p>
          </p:txBody>
        </p:sp>
      </p:grpSp>
      <p:sp>
        <p:nvSpPr>
          <p:cNvPr id="4328" name="Line"/>
          <p:cNvSpPr/>
          <p:nvPr/>
        </p:nvSpPr>
        <p:spPr>
          <a:xfrm flipV="1">
            <a:off x="2390210" y="4543119"/>
            <a:ext cx="1" cy="1597968"/>
          </a:xfrm>
          <a:prstGeom prst="line">
            <a:avLst/>
          </a:prstGeom>
          <a:ln w="12700" cap="rnd">
            <a:solidFill>
              <a:srgbClr val="000000"/>
            </a:solidFill>
            <a:tail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29" name="Rectangle"/>
          <p:cNvSpPr/>
          <p:nvPr/>
        </p:nvSpPr>
        <p:spPr>
          <a:xfrm>
            <a:off x="1437600" y="5676320"/>
            <a:ext cx="946809" cy="50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4330" name="Rectangle"/>
          <p:cNvSpPr/>
          <p:nvPr/>
        </p:nvSpPr>
        <p:spPr>
          <a:xfrm>
            <a:off x="9678040" y="5553678"/>
            <a:ext cx="269097" cy="50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4331" name="Time"/>
          <p:cNvSpPr txBox="1"/>
          <p:nvPr/>
        </p:nvSpPr>
        <p:spPr>
          <a:xfrm>
            <a:off x="8829026" y="6257076"/>
            <a:ext cx="468809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l"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b="1"/>
            </a:pPr>
            <a:r>
              <a:rPr b="0" dirty="0"/>
              <a:t>Time</a:t>
            </a:r>
          </a:p>
        </p:txBody>
      </p:sp>
      <p:sp>
        <p:nvSpPr>
          <p:cNvPr id="4332" name="Line"/>
          <p:cNvSpPr/>
          <p:nvPr/>
        </p:nvSpPr>
        <p:spPr>
          <a:xfrm flipH="1" flipV="1">
            <a:off x="6176164" y="4543116"/>
            <a:ext cx="1" cy="1597974"/>
          </a:xfrm>
          <a:prstGeom prst="line">
            <a:avLst/>
          </a:prstGeom>
          <a:ln w="12700" cap="rnd">
            <a:solidFill>
              <a:srgbClr val="000000"/>
            </a:solidFill>
            <a:tail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33" name="Rectangle"/>
          <p:cNvSpPr/>
          <p:nvPr/>
        </p:nvSpPr>
        <p:spPr>
          <a:xfrm>
            <a:off x="9761619" y="5612820"/>
            <a:ext cx="714110" cy="50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4334" name="Individual adoptions"/>
          <p:cNvSpPr txBox="1"/>
          <p:nvPr/>
        </p:nvSpPr>
        <p:spPr>
          <a:xfrm>
            <a:off x="5570602" y="4036797"/>
            <a:ext cx="1181101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b="1"/>
            </a:pPr>
            <a:r>
              <a:rPr b="0"/>
              <a:t>Individual adoptions </a:t>
            </a:r>
          </a:p>
        </p:txBody>
      </p:sp>
      <p:sp>
        <p:nvSpPr>
          <p:cNvPr id="4335" name="Individual adoptions"/>
          <p:cNvSpPr txBox="1"/>
          <p:nvPr/>
        </p:nvSpPr>
        <p:spPr>
          <a:xfrm>
            <a:off x="1771986" y="4036797"/>
            <a:ext cx="1181101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b="1"/>
            </a:pPr>
            <a:r>
              <a:rPr b="0"/>
              <a:t>Individual adoptions </a:t>
            </a:r>
          </a:p>
        </p:txBody>
      </p:sp>
      <p:grpSp>
        <p:nvGrpSpPr>
          <p:cNvPr id="4338" name="Group"/>
          <p:cNvGrpSpPr/>
          <p:nvPr/>
        </p:nvGrpSpPr>
        <p:grpSpPr>
          <a:xfrm rot="180000">
            <a:off x="6238518" y="4703508"/>
            <a:ext cx="3523527" cy="1535880"/>
            <a:chOff x="0" y="384880"/>
            <a:chExt cx="3523525" cy="1535878"/>
          </a:xfrm>
        </p:grpSpPr>
        <p:sp>
          <p:nvSpPr>
            <p:cNvPr id="4343" name="Connection Line"/>
            <p:cNvSpPr/>
            <p:nvPr/>
          </p:nvSpPr>
          <p:spPr>
            <a:xfrm>
              <a:off x="0" y="384880"/>
              <a:ext cx="876518" cy="1535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827" extrusionOk="0">
                  <a:moveTo>
                    <a:pt x="0" y="16827"/>
                  </a:moveTo>
                  <a:cubicBezTo>
                    <a:pt x="1461" y="-1279"/>
                    <a:pt x="8661" y="-4773"/>
                    <a:pt x="21600" y="6345"/>
                  </a:cubicBezTo>
                </a:path>
              </a:pathLst>
            </a:custGeom>
            <a:noFill/>
            <a:ln w="38100" cap="flat">
              <a:solidFill>
                <a:srgbClr val="3D749D"/>
              </a:solidFill>
              <a:prstDash val="solid"/>
              <a:miter lim="400000"/>
            </a:ln>
            <a:effectLst/>
          </p:spPr>
          <p:txBody>
            <a:bodyPr/>
            <a:lstStyle/>
            <a:p>
              <a:endParaRPr/>
            </a:p>
          </p:txBody>
        </p:sp>
        <p:sp>
          <p:nvSpPr>
            <p:cNvPr id="4344" name="Connection Line"/>
            <p:cNvSpPr/>
            <p:nvPr/>
          </p:nvSpPr>
          <p:spPr>
            <a:xfrm>
              <a:off x="865939" y="947064"/>
              <a:ext cx="2657587" cy="82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493" extrusionOk="0">
                  <a:moveTo>
                    <a:pt x="0" y="0"/>
                  </a:moveTo>
                  <a:cubicBezTo>
                    <a:pt x="2919" y="15975"/>
                    <a:pt x="10119" y="21600"/>
                    <a:pt x="21600" y="16875"/>
                  </a:cubicBezTo>
                </a:path>
              </a:pathLst>
            </a:custGeom>
            <a:noFill/>
            <a:ln w="38100" cap="flat">
              <a:solidFill>
                <a:srgbClr val="3D749D"/>
              </a:solidFill>
              <a:prstDash val="solid"/>
              <a:miter lim="400000"/>
            </a:ln>
            <a:effectLst/>
          </p:spPr>
          <p:txBody>
            <a:bodyPr/>
            <a:lstStyle/>
            <a:p>
              <a:endParaRPr/>
            </a:p>
          </p:txBody>
        </p:sp>
      </p:grpSp>
      <p:sp>
        <p:nvSpPr>
          <p:cNvPr id="4339" name="Rectangle"/>
          <p:cNvSpPr/>
          <p:nvPr/>
        </p:nvSpPr>
        <p:spPr>
          <a:xfrm>
            <a:off x="8960827" y="5677965"/>
            <a:ext cx="833290" cy="50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4340" name="Line"/>
          <p:cNvSpPr/>
          <p:nvPr/>
        </p:nvSpPr>
        <p:spPr>
          <a:xfrm flipH="1" flipV="1">
            <a:off x="6167840" y="6140579"/>
            <a:ext cx="3152502" cy="1"/>
          </a:xfrm>
          <a:prstGeom prst="line">
            <a:avLst/>
          </a:prstGeom>
          <a:ln w="12700" cap="rnd">
            <a:solidFill>
              <a:srgbClr val="000000"/>
            </a:solidFill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6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47" name="Figure 12. Rogers’ Categorization of Customer Based on the Time of Adoption of Innovation"/>
          <p:cNvSpPr txBox="1">
            <a:spLocks noGrp="1"/>
          </p:cNvSpPr>
          <p:nvPr>
            <p:ph type="title"/>
          </p:nvPr>
        </p:nvSpPr>
        <p:spPr>
          <a:xfrm>
            <a:off x="249590" y="0"/>
            <a:ext cx="12476944" cy="1118524"/>
          </a:xfrm>
          <a:prstGeom prst="rect">
            <a:avLst/>
          </a:prstGeom>
        </p:spPr>
        <p:txBody>
          <a:bodyPr/>
          <a:lstStyle/>
          <a:p>
            <a:r>
              <a:t>Figure 12. Rogers’ Categorization of Customer Based on the Time of Adoption of Innovation</a:t>
            </a:r>
          </a:p>
        </p:txBody>
      </p:sp>
      <p:grpSp>
        <p:nvGrpSpPr>
          <p:cNvPr id="4362" name="Group"/>
          <p:cNvGrpSpPr/>
          <p:nvPr/>
        </p:nvGrpSpPr>
        <p:grpSpPr>
          <a:xfrm>
            <a:off x="2575357" y="3414907"/>
            <a:ext cx="7854086" cy="3012686"/>
            <a:chOff x="0" y="88900"/>
            <a:chExt cx="7854085" cy="3012685"/>
          </a:xfrm>
        </p:grpSpPr>
        <p:sp>
          <p:nvSpPr>
            <p:cNvPr id="4348" name="Line"/>
            <p:cNvSpPr/>
            <p:nvPr/>
          </p:nvSpPr>
          <p:spPr>
            <a:xfrm flipH="1">
              <a:off x="679449" y="2510729"/>
              <a:ext cx="7174637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349" name="Innovators"/>
            <p:cNvSpPr txBox="1"/>
            <p:nvPr/>
          </p:nvSpPr>
          <p:spPr>
            <a:xfrm>
              <a:off x="898340" y="2593585"/>
              <a:ext cx="1032868" cy="254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r>
                <a:t>Innovators</a:t>
              </a:r>
            </a:p>
          </p:txBody>
        </p:sp>
        <p:sp>
          <p:nvSpPr>
            <p:cNvPr id="4350" name="Early  adopters"/>
            <p:cNvSpPr txBox="1"/>
            <p:nvPr/>
          </p:nvSpPr>
          <p:spPr>
            <a:xfrm>
              <a:off x="1896265" y="2593585"/>
              <a:ext cx="1181101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defTabSz="914400"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pPr>
              <a:r>
                <a:t>Early </a:t>
              </a:r>
              <a:br/>
              <a:r>
                <a:t>adopters</a:t>
              </a:r>
            </a:p>
          </p:txBody>
        </p:sp>
        <p:sp>
          <p:nvSpPr>
            <p:cNvPr id="4351" name="Early  majority"/>
            <p:cNvSpPr txBox="1"/>
            <p:nvPr/>
          </p:nvSpPr>
          <p:spPr>
            <a:xfrm>
              <a:off x="3068293" y="2593585"/>
              <a:ext cx="986845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defTabSz="914400"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pPr>
              <a:r>
                <a:t>Early </a:t>
              </a:r>
              <a:br/>
              <a:r>
                <a:t>majority</a:t>
              </a:r>
            </a:p>
          </p:txBody>
        </p:sp>
        <p:sp>
          <p:nvSpPr>
            <p:cNvPr id="4352" name="Laggards"/>
            <p:cNvSpPr txBox="1"/>
            <p:nvPr/>
          </p:nvSpPr>
          <p:spPr>
            <a:xfrm>
              <a:off x="5594309" y="2593585"/>
              <a:ext cx="935634" cy="254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r>
                <a:t>Laggards</a:t>
              </a:r>
            </a:p>
          </p:txBody>
        </p:sp>
        <p:sp>
          <p:nvSpPr>
            <p:cNvPr id="4353" name="Line"/>
            <p:cNvSpPr/>
            <p:nvPr/>
          </p:nvSpPr>
          <p:spPr>
            <a:xfrm flipH="1" flipV="1">
              <a:off x="679450" y="600627"/>
              <a:ext cx="1" cy="190288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354" name="Number of adoptions"/>
            <p:cNvSpPr txBox="1"/>
            <p:nvPr/>
          </p:nvSpPr>
          <p:spPr>
            <a:xfrm>
              <a:off x="0" y="88900"/>
              <a:ext cx="1358900" cy="457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r>
                <a:t>Number of adoptions </a:t>
              </a:r>
            </a:p>
          </p:txBody>
        </p:sp>
        <p:sp>
          <p:nvSpPr>
            <p:cNvPr id="4355" name="Time"/>
            <p:cNvSpPr txBox="1"/>
            <p:nvPr/>
          </p:nvSpPr>
          <p:spPr>
            <a:xfrm>
              <a:off x="7310022" y="2593585"/>
              <a:ext cx="468810" cy="254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 defTabSz="914400"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r>
                <a:t>Time</a:t>
              </a:r>
            </a:p>
          </p:txBody>
        </p:sp>
        <p:sp>
          <p:nvSpPr>
            <p:cNvPr id="4356" name="Line"/>
            <p:cNvSpPr/>
            <p:nvPr/>
          </p:nvSpPr>
          <p:spPr>
            <a:xfrm flipV="1">
              <a:off x="2961666" y="1357262"/>
              <a:ext cx="2258" cy="1155836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357" name="Late  majority"/>
            <p:cNvSpPr txBox="1"/>
            <p:nvPr/>
          </p:nvSpPr>
          <p:spPr>
            <a:xfrm>
              <a:off x="4264304" y="2593584"/>
              <a:ext cx="986845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defTabSz="914400"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pPr>
              <a:r>
                <a:t>Late </a:t>
              </a:r>
              <a:br/>
              <a:r>
                <a:t>majority</a:t>
              </a:r>
            </a:p>
          </p:txBody>
        </p:sp>
        <p:sp>
          <p:nvSpPr>
            <p:cNvPr id="4358" name="Line"/>
            <p:cNvSpPr/>
            <p:nvPr/>
          </p:nvSpPr>
          <p:spPr>
            <a:xfrm flipH="1" flipV="1">
              <a:off x="2008973" y="2198903"/>
              <a:ext cx="3665" cy="31144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359" name="Line"/>
            <p:cNvSpPr/>
            <p:nvPr/>
          </p:nvSpPr>
          <p:spPr>
            <a:xfrm flipH="1" flipV="1">
              <a:off x="4148079" y="454120"/>
              <a:ext cx="8183" cy="2062155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360" name="Line"/>
            <p:cNvSpPr/>
            <p:nvPr/>
          </p:nvSpPr>
          <p:spPr>
            <a:xfrm flipV="1">
              <a:off x="5359134" y="1362959"/>
              <a:ext cx="2259" cy="115698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361" name="Shape"/>
            <p:cNvSpPr/>
            <p:nvPr/>
          </p:nvSpPr>
          <p:spPr>
            <a:xfrm>
              <a:off x="679449" y="443563"/>
              <a:ext cx="6969565" cy="2057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0468" y="21320"/>
                  </a:lnTo>
                  <a:lnTo>
                    <a:pt x="19896" y="21083"/>
                  </a:lnTo>
                  <a:lnTo>
                    <a:pt x="19330" y="20739"/>
                  </a:lnTo>
                  <a:lnTo>
                    <a:pt x="18759" y="20243"/>
                  </a:lnTo>
                  <a:lnTo>
                    <a:pt x="18193" y="19576"/>
                  </a:lnTo>
                  <a:lnTo>
                    <a:pt x="17627" y="18693"/>
                  </a:lnTo>
                  <a:lnTo>
                    <a:pt x="16484" y="16173"/>
                  </a:lnTo>
                  <a:lnTo>
                    <a:pt x="15352" y="12663"/>
                  </a:lnTo>
                  <a:lnTo>
                    <a:pt x="14215" y="8420"/>
                  </a:lnTo>
                  <a:lnTo>
                    <a:pt x="13643" y="6267"/>
                  </a:lnTo>
                  <a:lnTo>
                    <a:pt x="13072" y="4264"/>
                  </a:lnTo>
                  <a:lnTo>
                    <a:pt x="12506" y="2520"/>
                  </a:lnTo>
                  <a:lnTo>
                    <a:pt x="11940" y="1163"/>
                  </a:lnTo>
                  <a:lnTo>
                    <a:pt x="11369" y="301"/>
                  </a:lnTo>
                  <a:lnTo>
                    <a:pt x="10803" y="0"/>
                  </a:lnTo>
                  <a:moveTo>
                    <a:pt x="0" y="21600"/>
                  </a:moveTo>
                  <a:lnTo>
                    <a:pt x="1137" y="21320"/>
                  </a:lnTo>
                  <a:lnTo>
                    <a:pt x="1704" y="21083"/>
                  </a:lnTo>
                  <a:lnTo>
                    <a:pt x="2275" y="20739"/>
                  </a:lnTo>
                  <a:lnTo>
                    <a:pt x="2841" y="20243"/>
                  </a:lnTo>
                  <a:lnTo>
                    <a:pt x="3412" y="19576"/>
                  </a:lnTo>
                  <a:lnTo>
                    <a:pt x="3978" y="18693"/>
                  </a:lnTo>
                  <a:lnTo>
                    <a:pt x="5116" y="16173"/>
                  </a:lnTo>
                  <a:lnTo>
                    <a:pt x="6253" y="12663"/>
                  </a:lnTo>
                  <a:lnTo>
                    <a:pt x="7390" y="8420"/>
                  </a:lnTo>
                  <a:lnTo>
                    <a:pt x="7957" y="6267"/>
                  </a:lnTo>
                  <a:lnTo>
                    <a:pt x="8528" y="4264"/>
                  </a:lnTo>
                  <a:lnTo>
                    <a:pt x="9094" y="2520"/>
                  </a:lnTo>
                  <a:lnTo>
                    <a:pt x="9665" y="1163"/>
                  </a:lnTo>
                  <a:lnTo>
                    <a:pt x="10231" y="301"/>
                  </a:lnTo>
                  <a:lnTo>
                    <a:pt x="10803" y="0"/>
                  </a:lnTo>
                </a:path>
              </a:pathLst>
            </a:custGeom>
            <a:noFill/>
            <a:ln w="38100" cap="flat">
              <a:solidFill>
                <a:srgbClr val="3D749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4" name="Line"/>
          <p:cNvSpPr/>
          <p:nvPr/>
        </p:nvSpPr>
        <p:spPr>
          <a:xfrm flipH="1" flipV="1">
            <a:off x="6572224" y="4165860"/>
            <a:ext cx="8183" cy="2062155"/>
          </a:xfrm>
          <a:prstGeom prst="line">
            <a:avLst/>
          </a:prstGeom>
          <a:ln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65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66" name="Figure 13. Moore’s Application of the Rogers Model to Technology Markets"/>
          <p:cNvSpPr txBox="1">
            <a:spLocks noGrp="1"/>
          </p:cNvSpPr>
          <p:nvPr>
            <p:ph type="title"/>
          </p:nvPr>
        </p:nvSpPr>
        <p:spPr>
          <a:xfrm>
            <a:off x="249590" y="0"/>
            <a:ext cx="12476944" cy="1156999"/>
          </a:xfrm>
          <a:prstGeom prst="rect">
            <a:avLst/>
          </a:prstGeom>
        </p:spPr>
        <p:txBody>
          <a:bodyPr/>
          <a:lstStyle/>
          <a:p>
            <a:r>
              <a:t>Figure 13. Moore’s Application of the Rogers Model to Technology Markets</a:t>
            </a:r>
          </a:p>
        </p:txBody>
      </p:sp>
      <p:sp>
        <p:nvSpPr>
          <p:cNvPr id="4367" name="Line"/>
          <p:cNvSpPr/>
          <p:nvPr/>
        </p:nvSpPr>
        <p:spPr>
          <a:xfrm flipH="1">
            <a:off x="3103594" y="6222469"/>
            <a:ext cx="7174637" cy="1"/>
          </a:xfrm>
          <a:prstGeom prst="line">
            <a:avLst/>
          </a:prstGeom>
          <a:ln w="12700">
            <a:solidFill>
              <a:srgbClr val="000000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68" name="Enthusiasts"/>
          <p:cNvSpPr txBox="1"/>
          <p:nvPr/>
        </p:nvSpPr>
        <p:spPr>
          <a:xfrm>
            <a:off x="3315490" y="6305325"/>
            <a:ext cx="1046858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defTabSz="914400"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Enthusiasts</a:t>
            </a:r>
          </a:p>
        </p:txBody>
      </p:sp>
      <p:sp>
        <p:nvSpPr>
          <p:cNvPr id="4369" name="Visionaries"/>
          <p:cNvSpPr txBox="1"/>
          <p:nvPr/>
        </p:nvSpPr>
        <p:spPr>
          <a:xfrm>
            <a:off x="4320410" y="6305325"/>
            <a:ext cx="1181101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defTabSz="914400"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pPr>
            <a:r>
              <a:t>  </a:t>
            </a:r>
            <a:br/>
            <a:r>
              <a:t>Visionaries</a:t>
            </a:r>
          </a:p>
        </p:txBody>
      </p:sp>
      <p:sp>
        <p:nvSpPr>
          <p:cNvPr id="4370" name="Pragmatists"/>
          <p:cNvSpPr txBox="1"/>
          <p:nvPr/>
        </p:nvSpPr>
        <p:spPr>
          <a:xfrm>
            <a:off x="5390838" y="6305325"/>
            <a:ext cx="1205084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defTabSz="914400"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Pragmatists</a:t>
            </a:r>
          </a:p>
        </p:txBody>
      </p:sp>
      <p:sp>
        <p:nvSpPr>
          <p:cNvPr id="4371" name="Skeptics"/>
          <p:cNvSpPr txBox="1"/>
          <p:nvPr/>
        </p:nvSpPr>
        <p:spPr>
          <a:xfrm>
            <a:off x="8062793" y="6305325"/>
            <a:ext cx="84695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defTabSz="914400"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Skeptics</a:t>
            </a:r>
          </a:p>
        </p:txBody>
      </p:sp>
      <p:sp>
        <p:nvSpPr>
          <p:cNvPr id="4372" name="Rectangle"/>
          <p:cNvSpPr/>
          <p:nvPr/>
        </p:nvSpPr>
        <p:spPr>
          <a:xfrm>
            <a:off x="6346843" y="5418070"/>
            <a:ext cx="483073" cy="3053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4373" name="Line"/>
          <p:cNvSpPr/>
          <p:nvPr/>
        </p:nvSpPr>
        <p:spPr>
          <a:xfrm flipH="1" flipV="1">
            <a:off x="3103594" y="4233948"/>
            <a:ext cx="2" cy="1981299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74" name="Number of adoptions"/>
          <p:cNvSpPr txBox="1"/>
          <p:nvPr/>
        </p:nvSpPr>
        <p:spPr>
          <a:xfrm>
            <a:off x="2424145" y="3711740"/>
            <a:ext cx="1358901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Number of adoptions </a:t>
            </a:r>
          </a:p>
        </p:txBody>
      </p:sp>
      <p:sp>
        <p:nvSpPr>
          <p:cNvPr id="4375" name="Time"/>
          <p:cNvSpPr txBox="1"/>
          <p:nvPr/>
        </p:nvSpPr>
        <p:spPr>
          <a:xfrm>
            <a:off x="9734167" y="6305325"/>
            <a:ext cx="483073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l" defTabSz="914400"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Time</a:t>
            </a:r>
          </a:p>
        </p:txBody>
      </p:sp>
      <p:sp>
        <p:nvSpPr>
          <p:cNvPr id="4376" name="Line"/>
          <p:cNvSpPr/>
          <p:nvPr/>
        </p:nvSpPr>
        <p:spPr>
          <a:xfrm flipV="1">
            <a:off x="5335011" y="5132503"/>
            <a:ext cx="2258" cy="1092336"/>
          </a:xfrm>
          <a:prstGeom prst="line">
            <a:avLst/>
          </a:prstGeom>
          <a:ln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77" name="Conservatives"/>
          <p:cNvSpPr txBox="1"/>
          <p:nvPr/>
        </p:nvSpPr>
        <p:spPr>
          <a:xfrm>
            <a:off x="6471992" y="6305325"/>
            <a:ext cx="1445159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defTabSz="914400"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pPr>
            <a:br/>
            <a:r>
              <a:t>Conservatives</a:t>
            </a:r>
          </a:p>
        </p:txBody>
      </p:sp>
      <p:sp>
        <p:nvSpPr>
          <p:cNvPr id="4378" name="Line"/>
          <p:cNvSpPr/>
          <p:nvPr/>
        </p:nvSpPr>
        <p:spPr>
          <a:xfrm flipH="1" flipV="1">
            <a:off x="4433118" y="5910642"/>
            <a:ext cx="3665" cy="311448"/>
          </a:xfrm>
          <a:prstGeom prst="line">
            <a:avLst/>
          </a:prstGeom>
          <a:ln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79" name="Line"/>
          <p:cNvSpPr/>
          <p:nvPr/>
        </p:nvSpPr>
        <p:spPr>
          <a:xfrm flipV="1">
            <a:off x="7783279" y="5074699"/>
            <a:ext cx="2259" cy="1156981"/>
          </a:xfrm>
          <a:prstGeom prst="line">
            <a:avLst/>
          </a:prstGeom>
          <a:ln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80" name="Shape"/>
          <p:cNvSpPr/>
          <p:nvPr/>
        </p:nvSpPr>
        <p:spPr>
          <a:xfrm>
            <a:off x="3103594" y="4155303"/>
            <a:ext cx="6969565" cy="2057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0468" y="21320"/>
                </a:lnTo>
                <a:lnTo>
                  <a:pt x="19896" y="21083"/>
                </a:lnTo>
                <a:lnTo>
                  <a:pt x="19330" y="20739"/>
                </a:lnTo>
                <a:lnTo>
                  <a:pt x="18759" y="20243"/>
                </a:lnTo>
                <a:lnTo>
                  <a:pt x="18193" y="19576"/>
                </a:lnTo>
                <a:lnTo>
                  <a:pt x="17627" y="18693"/>
                </a:lnTo>
                <a:lnTo>
                  <a:pt x="16484" y="16173"/>
                </a:lnTo>
                <a:lnTo>
                  <a:pt x="15352" y="12663"/>
                </a:lnTo>
                <a:lnTo>
                  <a:pt x="14215" y="8420"/>
                </a:lnTo>
                <a:lnTo>
                  <a:pt x="13643" y="6267"/>
                </a:lnTo>
                <a:lnTo>
                  <a:pt x="13072" y="4264"/>
                </a:lnTo>
                <a:lnTo>
                  <a:pt x="12506" y="2520"/>
                </a:lnTo>
                <a:lnTo>
                  <a:pt x="11940" y="1163"/>
                </a:lnTo>
                <a:lnTo>
                  <a:pt x="11369" y="301"/>
                </a:lnTo>
                <a:lnTo>
                  <a:pt x="10803" y="0"/>
                </a:lnTo>
                <a:moveTo>
                  <a:pt x="0" y="21600"/>
                </a:moveTo>
                <a:lnTo>
                  <a:pt x="1137" y="21320"/>
                </a:lnTo>
                <a:lnTo>
                  <a:pt x="1704" y="21083"/>
                </a:lnTo>
                <a:lnTo>
                  <a:pt x="2275" y="20739"/>
                </a:lnTo>
                <a:lnTo>
                  <a:pt x="2841" y="20243"/>
                </a:lnTo>
                <a:lnTo>
                  <a:pt x="3412" y="19576"/>
                </a:lnTo>
                <a:lnTo>
                  <a:pt x="3978" y="18693"/>
                </a:lnTo>
                <a:lnTo>
                  <a:pt x="5116" y="16173"/>
                </a:lnTo>
                <a:lnTo>
                  <a:pt x="6253" y="12663"/>
                </a:lnTo>
                <a:lnTo>
                  <a:pt x="7390" y="8420"/>
                </a:lnTo>
                <a:lnTo>
                  <a:pt x="7957" y="6267"/>
                </a:lnTo>
                <a:lnTo>
                  <a:pt x="8528" y="4264"/>
                </a:lnTo>
                <a:lnTo>
                  <a:pt x="9094" y="2520"/>
                </a:lnTo>
                <a:lnTo>
                  <a:pt x="9665" y="1163"/>
                </a:lnTo>
                <a:lnTo>
                  <a:pt x="10231" y="301"/>
                </a:lnTo>
                <a:lnTo>
                  <a:pt x="10803" y="0"/>
                </a:lnTo>
              </a:path>
            </a:pathLst>
          </a:custGeom>
          <a:ln w="38100">
            <a:solidFill>
              <a:srgbClr val="3D749D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81" name="Line"/>
          <p:cNvSpPr/>
          <p:nvPr/>
        </p:nvSpPr>
        <p:spPr>
          <a:xfrm flipV="1">
            <a:off x="5462011" y="4980103"/>
            <a:ext cx="2258" cy="1244735"/>
          </a:xfrm>
          <a:prstGeom prst="line">
            <a:avLst/>
          </a:prstGeom>
          <a:ln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82" name="Rectangle"/>
          <p:cNvSpPr/>
          <p:nvPr/>
        </p:nvSpPr>
        <p:spPr>
          <a:xfrm>
            <a:off x="5343928" y="4934584"/>
            <a:ext cx="113991" cy="2667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4383" name="The chasm"/>
          <p:cNvSpPr txBox="1"/>
          <p:nvPr/>
        </p:nvSpPr>
        <p:spPr>
          <a:xfrm>
            <a:off x="4347993" y="4786872"/>
            <a:ext cx="1075135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l" defTabSz="914400"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The chasm</a:t>
            </a:r>
          </a:p>
        </p:txBody>
      </p:sp>
      <p:sp>
        <p:nvSpPr>
          <p:cNvPr id="4384" name="Early market"/>
          <p:cNvSpPr txBox="1"/>
          <p:nvPr/>
        </p:nvSpPr>
        <p:spPr>
          <a:xfrm>
            <a:off x="3486921" y="5418570"/>
            <a:ext cx="122088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defTabSz="914400"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Early market</a:t>
            </a:r>
          </a:p>
        </p:txBody>
      </p:sp>
      <p:sp>
        <p:nvSpPr>
          <p:cNvPr id="4385" name="Mainstream market"/>
          <p:cNvSpPr txBox="1"/>
          <p:nvPr/>
        </p:nvSpPr>
        <p:spPr>
          <a:xfrm>
            <a:off x="5651050" y="5418570"/>
            <a:ext cx="2155925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defTabSz="914400"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Mainstream market</a:t>
            </a:r>
          </a:p>
        </p:txBody>
      </p:sp>
      <p:sp>
        <p:nvSpPr>
          <p:cNvPr id="4386" name="Arrow"/>
          <p:cNvSpPr/>
          <p:nvPr/>
        </p:nvSpPr>
        <p:spPr>
          <a:xfrm>
            <a:off x="5538416" y="5470793"/>
            <a:ext cx="159745" cy="174955"/>
          </a:xfrm>
          <a:prstGeom prst="rightArrow">
            <a:avLst>
              <a:gd name="adj1" fmla="val 32944"/>
              <a:gd name="adj2" fmla="val 38017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87" name="Arrow"/>
          <p:cNvSpPr/>
          <p:nvPr/>
        </p:nvSpPr>
        <p:spPr>
          <a:xfrm flipH="1">
            <a:off x="5103802" y="5470793"/>
            <a:ext cx="159745" cy="174955"/>
          </a:xfrm>
          <a:prstGeom prst="rightArrow">
            <a:avLst>
              <a:gd name="adj1" fmla="val 32944"/>
              <a:gd name="adj2" fmla="val 38017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fill="hold" grpId="7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9" presetClass="entr" fill="hold" grpId="8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9" presetClass="entr" fill="hold" grpId="9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9" presetClass="entr" fill="hold" grpId="10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ntr" fill="hold" grpId="12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9" presetClass="entr" fill="hold" grpId="13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9" presetClass="entr" fill="hold" grpId="14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fill="hold" grpId="1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fill="hold" grpId="16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fill="hold" grpId="1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fill="hold" grpId="1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4" grpId="13" animBg="1" advAuto="0"/>
      <p:bldP spid="4367" grpId="1" animBg="1" advAuto="0"/>
      <p:bldP spid="4368" grpId="6" animBg="1" advAuto="0"/>
      <p:bldP spid="4369" grpId="7" animBg="1" advAuto="0"/>
      <p:bldP spid="4370" grpId="8" animBg="1" advAuto="0"/>
      <p:bldP spid="4371" grpId="10" animBg="1" advAuto="0"/>
      <p:bldP spid="4373" grpId="3" animBg="1" advAuto="0"/>
      <p:bldP spid="4374" grpId="4" animBg="1" advAuto="0"/>
      <p:bldP spid="4375" grpId="2" animBg="1" advAuto="0"/>
      <p:bldP spid="4376" grpId="12" animBg="1" advAuto="0"/>
      <p:bldP spid="4377" grpId="9" animBg="1" advAuto="0"/>
      <p:bldP spid="4378" grpId="11" animBg="1" advAuto="0"/>
      <p:bldP spid="4379" grpId="14" animBg="1" advAuto="0"/>
      <p:bldP spid="4380" grpId="5" animBg="1" advAuto="0"/>
      <p:bldP spid="4381" grpId="16" animBg="1" advAuto="0"/>
      <p:bldP spid="4383" grpId="15" animBg="1" advAuto="0"/>
      <p:bldP spid="4384" grpId="17" animBg="1" advAuto="0"/>
      <p:bldP spid="4385" grpId="18" animBg="1" advAuto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9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90" name="Figure 14. The Minimum Viable Offering as a Function of Offering’s Desirability, Feasibility, and Viabilit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14. The Minimum Viable Offering as a Function of Offering’s Desirability, Feasibility, and Viability</a:t>
            </a:r>
          </a:p>
        </p:txBody>
      </p:sp>
      <p:sp>
        <p:nvSpPr>
          <p:cNvPr id="4391" name="Rectangle"/>
          <p:cNvSpPr/>
          <p:nvPr/>
        </p:nvSpPr>
        <p:spPr>
          <a:xfrm>
            <a:off x="2933775" y="2776773"/>
            <a:ext cx="833290" cy="50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grpSp>
        <p:nvGrpSpPr>
          <p:cNvPr id="4428" name="Group"/>
          <p:cNvGrpSpPr/>
          <p:nvPr/>
        </p:nvGrpSpPr>
        <p:grpSpPr>
          <a:xfrm>
            <a:off x="692018" y="3757692"/>
            <a:ext cx="11102905" cy="4040265"/>
            <a:chOff x="0" y="0"/>
            <a:chExt cx="11102903" cy="4040264"/>
          </a:xfrm>
        </p:grpSpPr>
        <p:sp>
          <p:nvSpPr>
            <p:cNvPr id="4392" name="Offering functionality"/>
            <p:cNvSpPr txBox="1"/>
            <p:nvPr/>
          </p:nvSpPr>
          <p:spPr>
            <a:xfrm>
              <a:off x="2103911" y="2921505"/>
              <a:ext cx="1429853" cy="616222"/>
            </a:xfrm>
            <a:prstGeom prst="rect">
              <a:avLst/>
            </a:prstGeom>
            <a:noFill/>
            <a:ln w="9525" cap="flat">
              <a:noFill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t">
              <a:noAutofit/>
            </a:bodyPr>
            <a:lstStyle>
              <a:lvl1pPr algn="r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>
                  <a:latin typeface="Tahoma"/>
                  <a:ea typeface="Tahoma"/>
                  <a:cs typeface="Tahoma"/>
                  <a:sym typeface="Tahoma"/>
                </a:defRPr>
              </a:pPr>
              <a:r>
                <a:rPr>
                  <a:latin typeface="+mn-lt"/>
                  <a:ea typeface="+mn-ea"/>
                  <a:cs typeface="+mn-cs"/>
                  <a:sym typeface="Century Gothic"/>
                </a:rPr>
                <a:t>Offering functionality</a:t>
              </a:r>
            </a:p>
          </p:txBody>
        </p:sp>
        <p:sp>
          <p:nvSpPr>
            <p:cNvPr id="4393" name="Offering desirability…"/>
            <p:cNvSpPr txBox="1"/>
            <p:nvPr/>
          </p:nvSpPr>
          <p:spPr>
            <a:xfrm>
              <a:off x="694949" y="3538261"/>
              <a:ext cx="3005714" cy="5020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defTabSz="914400"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pPr>
              <a:r>
                <a:t>Offering desirability</a:t>
              </a:r>
            </a:p>
            <a:p>
              <a: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pPr>
              <a:r>
                <a:t>(Diminishing marginal value)</a:t>
              </a:r>
            </a:p>
          </p:txBody>
        </p:sp>
        <p:sp>
          <p:nvSpPr>
            <p:cNvPr id="4394" name="Offering viability…"/>
            <p:cNvSpPr txBox="1"/>
            <p:nvPr/>
          </p:nvSpPr>
          <p:spPr>
            <a:xfrm>
              <a:off x="8097190" y="3538261"/>
              <a:ext cx="3005713" cy="5020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defTabSz="914400"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pPr>
              <a:r>
                <a:t>Offering viability</a:t>
              </a:r>
            </a:p>
            <a:p>
              <a: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pPr>
              <a:r>
                <a:t>(Increasing marginal costs)</a:t>
              </a:r>
            </a:p>
          </p:txBody>
        </p:sp>
        <p:sp>
          <p:nvSpPr>
            <p:cNvPr id="4395" name="Offering functionality"/>
            <p:cNvSpPr txBox="1"/>
            <p:nvPr/>
          </p:nvSpPr>
          <p:spPr>
            <a:xfrm>
              <a:off x="9410274" y="2854938"/>
              <a:ext cx="1419680" cy="616223"/>
            </a:xfrm>
            <a:prstGeom prst="rect">
              <a:avLst/>
            </a:prstGeom>
            <a:noFill/>
            <a:ln w="9525" cap="flat">
              <a:noFill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t">
              <a:noAutofit/>
            </a:bodyPr>
            <a:lstStyle>
              <a:lvl1pPr algn="r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>
                  <a:latin typeface="Tahoma"/>
                  <a:ea typeface="Tahoma"/>
                  <a:cs typeface="Tahoma"/>
                  <a:sym typeface="Tahoma"/>
                </a:defRPr>
              </a:pPr>
              <a:r>
                <a:rPr>
                  <a:latin typeface="+mn-lt"/>
                  <a:ea typeface="+mn-ea"/>
                  <a:cs typeface="+mn-cs"/>
                  <a:sym typeface="Century Gothic"/>
                </a:rPr>
                <a:t>Offering functionality</a:t>
              </a:r>
            </a:p>
          </p:txBody>
        </p:sp>
        <p:sp>
          <p:nvSpPr>
            <p:cNvPr id="4396" name="Offering feasibility…"/>
            <p:cNvSpPr txBox="1"/>
            <p:nvPr/>
          </p:nvSpPr>
          <p:spPr>
            <a:xfrm>
              <a:off x="4229293" y="3538261"/>
              <a:ext cx="3385662" cy="5020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defTabSz="914400"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pPr>
              <a:r>
                <a:t>Offering feasibility</a:t>
              </a:r>
            </a:p>
            <a:p>
              <a: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pPr>
              <a:r>
                <a:t>(Increasing marginal complexity)</a:t>
              </a:r>
            </a:p>
          </p:txBody>
        </p:sp>
        <p:sp>
          <p:nvSpPr>
            <p:cNvPr id="4397" name="Offering functionality"/>
            <p:cNvSpPr txBox="1"/>
            <p:nvPr/>
          </p:nvSpPr>
          <p:spPr>
            <a:xfrm>
              <a:off x="5800886" y="2854938"/>
              <a:ext cx="1419680" cy="616223"/>
            </a:xfrm>
            <a:prstGeom prst="rect">
              <a:avLst/>
            </a:prstGeom>
            <a:noFill/>
            <a:ln w="9525" cap="flat">
              <a:noFill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t">
              <a:noAutofit/>
            </a:bodyPr>
            <a:lstStyle>
              <a:lvl1pPr algn="r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>
                  <a:latin typeface="Tahoma"/>
                  <a:ea typeface="Tahoma"/>
                  <a:cs typeface="Tahoma"/>
                  <a:sym typeface="Tahoma"/>
                </a:defRPr>
              </a:pPr>
              <a:r>
                <a:rPr>
                  <a:latin typeface="+mn-lt"/>
                  <a:ea typeface="+mn-ea"/>
                  <a:cs typeface="+mn-cs"/>
                  <a:sym typeface="Century Gothic"/>
                </a:rPr>
                <a:t>Offering functionality</a:t>
              </a:r>
            </a:p>
          </p:txBody>
        </p:sp>
        <p:sp>
          <p:nvSpPr>
            <p:cNvPr id="4398" name="Line"/>
            <p:cNvSpPr/>
            <p:nvPr/>
          </p:nvSpPr>
          <p:spPr>
            <a:xfrm>
              <a:off x="665936" y="550870"/>
              <a:ext cx="1" cy="223923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399" name="Line"/>
            <p:cNvSpPr/>
            <p:nvPr/>
          </p:nvSpPr>
          <p:spPr>
            <a:xfrm>
              <a:off x="665934" y="2790100"/>
              <a:ext cx="2852166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400" name="Customer value"/>
            <p:cNvSpPr txBox="1"/>
            <p:nvPr/>
          </p:nvSpPr>
          <p:spPr>
            <a:xfrm>
              <a:off x="0" y="0"/>
              <a:ext cx="1331873" cy="686166"/>
            </a:xfrm>
            <a:prstGeom prst="rect">
              <a:avLst/>
            </a:prstGeom>
            <a:noFill/>
            <a:ln w="9525" cap="flat">
              <a:noFill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t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>
                  <a:latin typeface="Tahoma"/>
                  <a:ea typeface="Tahoma"/>
                  <a:cs typeface="Tahoma"/>
                  <a:sym typeface="Tahoma"/>
                </a:defRPr>
              </a:pPr>
              <a:r>
                <a:rPr>
                  <a:latin typeface="+mn-lt"/>
                  <a:ea typeface="+mn-ea"/>
                  <a:cs typeface="+mn-cs"/>
                  <a:sym typeface="Century Gothic"/>
                </a:rPr>
                <a:t>Customer value</a:t>
              </a:r>
            </a:p>
          </p:txBody>
        </p:sp>
        <p:sp>
          <p:nvSpPr>
            <p:cNvPr id="4401" name="Line"/>
            <p:cNvSpPr/>
            <p:nvPr/>
          </p:nvSpPr>
          <p:spPr>
            <a:xfrm rot="240000" flipH="1">
              <a:off x="835587" y="632170"/>
              <a:ext cx="2166643" cy="2100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2478" y="1802"/>
                    <a:pt x="21600" y="10924"/>
                    <a:pt x="21600" y="21600"/>
                  </a:cubicBezTo>
                </a:path>
              </a:pathLst>
            </a:custGeom>
            <a:noFill/>
            <a:ln w="50800" cap="flat">
              <a:solidFill>
                <a:srgbClr val="3D749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402" name="Line"/>
            <p:cNvSpPr/>
            <p:nvPr/>
          </p:nvSpPr>
          <p:spPr>
            <a:xfrm flipH="1">
              <a:off x="661430" y="897006"/>
              <a:ext cx="1468222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403" name="Line"/>
            <p:cNvSpPr/>
            <p:nvPr/>
          </p:nvSpPr>
          <p:spPr>
            <a:xfrm flipH="1">
              <a:off x="2177816" y="968461"/>
              <a:ext cx="6202" cy="18124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404" name="Circle"/>
            <p:cNvSpPr/>
            <p:nvPr/>
          </p:nvSpPr>
          <p:spPr>
            <a:xfrm>
              <a:off x="2120997" y="824386"/>
              <a:ext cx="145240" cy="145241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4405" name="Line"/>
            <p:cNvSpPr/>
            <p:nvPr/>
          </p:nvSpPr>
          <p:spPr>
            <a:xfrm rot="10980000" flipH="1">
              <a:off x="4496076" y="584268"/>
              <a:ext cx="2166642" cy="2138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2478" y="1802"/>
                    <a:pt x="21600" y="10924"/>
                    <a:pt x="21600" y="21600"/>
                  </a:cubicBezTo>
                </a:path>
              </a:pathLst>
            </a:custGeom>
            <a:noFill/>
            <a:ln w="50800" cap="flat">
              <a:solidFill>
                <a:srgbClr val="3D749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406" name="Line"/>
            <p:cNvSpPr/>
            <p:nvPr/>
          </p:nvSpPr>
          <p:spPr>
            <a:xfrm>
              <a:off x="4327339" y="548981"/>
              <a:ext cx="1" cy="224300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407" name="Line"/>
            <p:cNvSpPr/>
            <p:nvPr/>
          </p:nvSpPr>
          <p:spPr>
            <a:xfrm>
              <a:off x="4327338" y="2791989"/>
              <a:ext cx="2852165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408" name="Technological complexity"/>
            <p:cNvSpPr txBox="1"/>
            <p:nvPr/>
          </p:nvSpPr>
          <p:spPr>
            <a:xfrm>
              <a:off x="3593227" y="0"/>
              <a:ext cx="1513125" cy="610705"/>
            </a:xfrm>
            <a:prstGeom prst="rect">
              <a:avLst/>
            </a:prstGeom>
            <a:noFill/>
            <a:ln w="9525" cap="flat">
              <a:noFill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t">
              <a:noAutofit/>
            </a:bodyPr>
            <a:lstStyle>
              <a:lvl1pPr algn="r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 algn="ctr">
                <a:defRPr>
                  <a:latin typeface="Tahoma"/>
                  <a:ea typeface="Tahoma"/>
                  <a:cs typeface="Tahoma"/>
                  <a:sym typeface="Tahoma"/>
                </a:defRPr>
              </a:pPr>
              <a:r>
                <a:rPr dirty="0">
                  <a:latin typeface="+mn-lt"/>
                  <a:ea typeface="+mn-ea"/>
                  <a:cs typeface="+mn-cs"/>
                  <a:sym typeface="Century Gothic"/>
                </a:rPr>
                <a:t>Technological complexity</a:t>
              </a:r>
            </a:p>
          </p:txBody>
        </p:sp>
        <p:sp>
          <p:nvSpPr>
            <p:cNvPr id="4409" name="Line"/>
            <p:cNvSpPr/>
            <p:nvPr/>
          </p:nvSpPr>
          <p:spPr>
            <a:xfrm>
              <a:off x="5798665" y="2201856"/>
              <a:ext cx="2" cy="616223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410" name="Line"/>
            <p:cNvSpPr/>
            <p:nvPr/>
          </p:nvSpPr>
          <p:spPr>
            <a:xfrm flipH="1">
              <a:off x="4338142" y="2178765"/>
              <a:ext cx="1468222" cy="2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411" name="Circle"/>
            <p:cNvSpPr/>
            <p:nvPr/>
          </p:nvSpPr>
          <p:spPr>
            <a:xfrm>
              <a:off x="5733242" y="2106146"/>
              <a:ext cx="145241" cy="145240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4412" name="Line"/>
            <p:cNvSpPr/>
            <p:nvPr/>
          </p:nvSpPr>
          <p:spPr>
            <a:xfrm rot="10980000" flipH="1">
              <a:off x="8079898" y="590621"/>
              <a:ext cx="2166642" cy="2131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2478" y="1802"/>
                    <a:pt x="21600" y="10924"/>
                    <a:pt x="21600" y="21600"/>
                  </a:cubicBezTo>
                </a:path>
              </a:pathLst>
            </a:custGeom>
            <a:noFill/>
            <a:ln w="50800" cap="flat">
              <a:solidFill>
                <a:srgbClr val="3D749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413" name="Line"/>
            <p:cNvSpPr/>
            <p:nvPr/>
          </p:nvSpPr>
          <p:spPr>
            <a:xfrm flipH="1">
              <a:off x="7911326" y="548981"/>
              <a:ext cx="1" cy="224300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414" name="Line"/>
            <p:cNvSpPr/>
            <p:nvPr/>
          </p:nvSpPr>
          <p:spPr>
            <a:xfrm>
              <a:off x="7911325" y="2791989"/>
              <a:ext cx="2852166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415" name="Line"/>
            <p:cNvSpPr/>
            <p:nvPr/>
          </p:nvSpPr>
          <p:spPr>
            <a:xfrm flipH="1">
              <a:off x="7919135" y="2178765"/>
              <a:ext cx="1468222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416" name="Line"/>
            <p:cNvSpPr/>
            <p:nvPr/>
          </p:nvSpPr>
          <p:spPr>
            <a:xfrm>
              <a:off x="9410808" y="2131912"/>
              <a:ext cx="1" cy="686166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417" name="Circle"/>
            <p:cNvSpPr/>
            <p:nvPr/>
          </p:nvSpPr>
          <p:spPr>
            <a:xfrm>
              <a:off x="9325488" y="2106145"/>
              <a:ext cx="145240" cy="145241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4418" name="Company costs"/>
            <p:cNvSpPr txBox="1"/>
            <p:nvPr/>
          </p:nvSpPr>
          <p:spPr>
            <a:xfrm>
              <a:off x="7245391" y="0"/>
              <a:ext cx="1331873" cy="686166"/>
            </a:xfrm>
            <a:prstGeom prst="rect">
              <a:avLst/>
            </a:prstGeom>
            <a:noFill/>
            <a:ln w="9525" cap="flat">
              <a:noFill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t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>
                  <a:latin typeface="Tahoma"/>
                  <a:ea typeface="Tahoma"/>
                  <a:cs typeface="Tahoma"/>
                  <a:sym typeface="Tahoma"/>
                </a:defRPr>
              </a:pPr>
              <a:r>
                <a:rPr>
                  <a:latin typeface="+mn-lt"/>
                  <a:ea typeface="+mn-ea"/>
                  <a:cs typeface="+mn-cs"/>
                  <a:sym typeface="Century Gothic"/>
                </a:rPr>
                <a:t>Company costs</a:t>
              </a:r>
            </a:p>
          </p:txBody>
        </p:sp>
        <p:grpSp>
          <p:nvGrpSpPr>
            <p:cNvPr id="4421" name="Group"/>
            <p:cNvGrpSpPr/>
            <p:nvPr/>
          </p:nvGrpSpPr>
          <p:grpSpPr>
            <a:xfrm>
              <a:off x="687188" y="2816726"/>
              <a:ext cx="1482750" cy="341257"/>
              <a:chOff x="0" y="0"/>
              <a:chExt cx="1482749" cy="341256"/>
            </a:xfrm>
          </p:grpSpPr>
          <p:sp>
            <p:nvSpPr>
              <p:cNvPr id="4419" name="Line"/>
              <p:cNvSpPr/>
              <p:nvPr/>
            </p:nvSpPr>
            <p:spPr>
              <a:xfrm flipV="1">
                <a:off x="-1" y="170628"/>
                <a:ext cx="1482751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custDash>
                  <a:ds d="200000" sp="200000"/>
                </a:custDash>
                <a:miter lim="400000"/>
                <a:headEnd type="triangle" w="med" len="sm"/>
                <a:tailEnd type="triangle" w="med" len="sm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420" name="MVO"/>
              <p:cNvSpPr txBox="1"/>
              <p:nvPr/>
            </p:nvSpPr>
            <p:spPr>
              <a:xfrm>
                <a:off x="446717" y="0"/>
                <a:ext cx="681621" cy="341257"/>
              </a:xfrm>
              <a:prstGeom prst="rect">
                <a:avLst/>
              </a:prstGeom>
              <a:solidFill>
                <a:srgbClr val="FFFFFF"/>
              </a:solidFill>
              <a:ln w="9525" cap="flat">
                <a:noFill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38100" tIns="38100" rIns="38100" bIns="38100" numCol="1" anchor="t">
                <a:noAutofit/>
              </a:bodyPr>
              <a:lstStyle>
                <a:lvl1pPr defTabSz="914400">
                  <a:lnSpc>
                    <a:spcPct val="80000"/>
                  </a:lnSpc>
                  <a:buClr>
                    <a:srgbClr val="000000"/>
                  </a:buClr>
                  <a:buFont typeface="Century Gothic"/>
                  <a:defRPr>
                    <a:uFill>
                      <a:solidFill>
                        <a:srgbClr val="000000"/>
                      </a:solidFill>
                    </a:uFill>
                  </a:defRPr>
                </a:lvl1pPr>
              </a:lstStyle>
              <a:p>
                <a:pPr>
                  <a:defRPr>
                    <a:latin typeface="Tahoma"/>
                    <a:ea typeface="Tahoma"/>
                    <a:cs typeface="Tahoma"/>
                    <a:sym typeface="Tahoma"/>
                  </a:defRPr>
                </a:pPr>
                <a:r>
                  <a:rPr>
                    <a:latin typeface="+mn-lt"/>
                    <a:ea typeface="+mn-ea"/>
                    <a:cs typeface="+mn-cs"/>
                    <a:sym typeface="Century Gothic"/>
                  </a:rPr>
                  <a:t>MVO</a:t>
                </a:r>
              </a:p>
            </p:txBody>
          </p:sp>
        </p:grpSp>
        <p:grpSp>
          <p:nvGrpSpPr>
            <p:cNvPr id="4424" name="Group"/>
            <p:cNvGrpSpPr/>
            <p:nvPr/>
          </p:nvGrpSpPr>
          <p:grpSpPr>
            <a:xfrm>
              <a:off x="4330877" y="2816726"/>
              <a:ext cx="1482751" cy="341257"/>
              <a:chOff x="0" y="0"/>
              <a:chExt cx="1482749" cy="341256"/>
            </a:xfrm>
          </p:grpSpPr>
          <p:sp>
            <p:nvSpPr>
              <p:cNvPr id="4422" name="Line"/>
              <p:cNvSpPr/>
              <p:nvPr/>
            </p:nvSpPr>
            <p:spPr>
              <a:xfrm flipV="1">
                <a:off x="-1" y="170628"/>
                <a:ext cx="1482751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custDash>
                  <a:ds d="200000" sp="200000"/>
                </a:custDash>
                <a:miter lim="400000"/>
                <a:headEnd type="triangle" w="med" len="sm"/>
                <a:tailEnd type="triangle" w="med" len="sm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423" name="MVO"/>
              <p:cNvSpPr txBox="1"/>
              <p:nvPr/>
            </p:nvSpPr>
            <p:spPr>
              <a:xfrm>
                <a:off x="446717" y="0"/>
                <a:ext cx="681621" cy="341257"/>
              </a:xfrm>
              <a:prstGeom prst="rect">
                <a:avLst/>
              </a:prstGeom>
              <a:solidFill>
                <a:srgbClr val="FFFFFF"/>
              </a:solidFill>
              <a:ln w="9525" cap="flat">
                <a:noFill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38100" tIns="38100" rIns="38100" bIns="38100" numCol="1" anchor="t">
                <a:noAutofit/>
              </a:bodyPr>
              <a:lstStyle>
                <a:lvl1pPr defTabSz="914400">
                  <a:lnSpc>
                    <a:spcPct val="80000"/>
                  </a:lnSpc>
                  <a:buClr>
                    <a:srgbClr val="000000"/>
                  </a:buClr>
                  <a:buFont typeface="Century Gothic"/>
                  <a:defRPr>
                    <a:uFill>
                      <a:solidFill>
                        <a:srgbClr val="000000"/>
                      </a:solidFill>
                    </a:uFill>
                  </a:defRPr>
                </a:lvl1pPr>
              </a:lstStyle>
              <a:p>
                <a:pPr>
                  <a:defRPr>
                    <a:latin typeface="Tahoma"/>
                    <a:ea typeface="Tahoma"/>
                    <a:cs typeface="Tahoma"/>
                    <a:sym typeface="Tahoma"/>
                  </a:defRPr>
                </a:pPr>
                <a:r>
                  <a:rPr>
                    <a:latin typeface="+mn-lt"/>
                    <a:ea typeface="+mn-ea"/>
                    <a:cs typeface="+mn-cs"/>
                    <a:sym typeface="Century Gothic"/>
                  </a:rPr>
                  <a:t>MVO</a:t>
                </a:r>
              </a:p>
            </p:txBody>
          </p:sp>
        </p:grpSp>
        <p:grpSp>
          <p:nvGrpSpPr>
            <p:cNvPr id="4427" name="Group"/>
            <p:cNvGrpSpPr/>
            <p:nvPr/>
          </p:nvGrpSpPr>
          <p:grpSpPr>
            <a:xfrm>
              <a:off x="7911871" y="2816726"/>
              <a:ext cx="1482750" cy="341257"/>
              <a:chOff x="0" y="0"/>
              <a:chExt cx="1482749" cy="341256"/>
            </a:xfrm>
          </p:grpSpPr>
          <p:sp>
            <p:nvSpPr>
              <p:cNvPr id="4425" name="Line"/>
              <p:cNvSpPr/>
              <p:nvPr/>
            </p:nvSpPr>
            <p:spPr>
              <a:xfrm flipV="1">
                <a:off x="-1" y="170628"/>
                <a:ext cx="1482751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custDash>
                  <a:ds d="200000" sp="200000"/>
                </a:custDash>
                <a:miter lim="400000"/>
                <a:headEnd type="triangle" w="med" len="sm"/>
                <a:tailEnd type="triangle" w="med" len="sm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426" name="MVO"/>
              <p:cNvSpPr txBox="1"/>
              <p:nvPr/>
            </p:nvSpPr>
            <p:spPr>
              <a:xfrm>
                <a:off x="446717" y="0"/>
                <a:ext cx="681621" cy="341257"/>
              </a:xfrm>
              <a:prstGeom prst="rect">
                <a:avLst/>
              </a:prstGeom>
              <a:solidFill>
                <a:srgbClr val="FFFFFF"/>
              </a:solidFill>
              <a:ln w="9525" cap="flat">
                <a:noFill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38100" tIns="38100" rIns="38100" bIns="38100" numCol="1" anchor="t">
                <a:noAutofit/>
              </a:bodyPr>
              <a:lstStyle>
                <a:lvl1pPr defTabSz="914400">
                  <a:lnSpc>
                    <a:spcPct val="80000"/>
                  </a:lnSpc>
                  <a:buClr>
                    <a:srgbClr val="000000"/>
                  </a:buClr>
                  <a:buFont typeface="Century Gothic"/>
                  <a:defRPr>
                    <a:uFill>
                      <a:solidFill>
                        <a:srgbClr val="000000"/>
                      </a:solidFill>
                    </a:uFill>
                  </a:defRPr>
                </a:lvl1pPr>
              </a:lstStyle>
              <a:p>
                <a:pPr>
                  <a:defRPr>
                    <a:latin typeface="Tahoma"/>
                    <a:ea typeface="Tahoma"/>
                    <a:cs typeface="Tahoma"/>
                    <a:sym typeface="Tahoma"/>
                  </a:defRPr>
                </a:pPr>
                <a:r>
                  <a:rPr>
                    <a:latin typeface="+mn-lt"/>
                    <a:ea typeface="+mn-ea"/>
                    <a:cs typeface="+mn-cs"/>
                    <a:sym typeface="Century Gothic"/>
                  </a:rPr>
                  <a:t>MVO</a:t>
                </a:r>
              </a:p>
            </p:txBody>
          </p:sp>
        </p:grpSp>
      </p:grp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0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431" name="Chapter 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Chapter 20</a:t>
            </a:r>
          </a:p>
        </p:txBody>
      </p:sp>
      <p:sp>
        <p:nvSpPr>
          <p:cNvPr id="4432" name="Customer Relationship Management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Customer Relationship Management</a:t>
            </a: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4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435" name="Figure 1. Promotion-Driven Customer Acquisi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1. Promotion-Driven Customer Acquisition</a:t>
            </a:r>
          </a:p>
        </p:txBody>
      </p:sp>
      <p:grpSp>
        <p:nvGrpSpPr>
          <p:cNvPr id="4444" name="Group"/>
          <p:cNvGrpSpPr/>
          <p:nvPr/>
        </p:nvGrpSpPr>
        <p:grpSpPr>
          <a:xfrm>
            <a:off x="3444484" y="4163268"/>
            <a:ext cx="6115832" cy="1427064"/>
            <a:chOff x="0" y="0"/>
            <a:chExt cx="6115831" cy="1427063"/>
          </a:xfrm>
        </p:grpSpPr>
        <p:sp>
          <p:nvSpPr>
            <p:cNvPr id="4436" name="Identify buyers likely to purchase the company’s offering"/>
            <p:cNvSpPr/>
            <p:nvPr/>
          </p:nvSpPr>
          <p:spPr>
            <a:xfrm>
              <a:off x="0" y="385382"/>
              <a:ext cx="1857606" cy="1041682"/>
            </a:xfrm>
            <a:prstGeom prst="roundRect">
              <a:avLst>
                <a:gd name="adj" fmla="val 9436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80000"/>
                </a:lnSpc>
              </a:lvl1pPr>
            </a:lstStyle>
            <a:p>
              <a:r>
                <a:t>Identify buyers likely to purchase the company’s offering </a:t>
              </a:r>
            </a:p>
          </p:txBody>
        </p:sp>
        <p:sp>
          <p:nvSpPr>
            <p:cNvPr id="4437" name="Develop customer acquisition strategy"/>
            <p:cNvSpPr/>
            <p:nvPr/>
          </p:nvSpPr>
          <p:spPr>
            <a:xfrm>
              <a:off x="2193017" y="385382"/>
              <a:ext cx="1803401" cy="1041682"/>
            </a:xfrm>
            <a:prstGeom prst="roundRect">
              <a:avLst>
                <a:gd name="adj" fmla="val 9436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80000"/>
                </a:lnSpc>
              </a:lvl1pPr>
            </a:lstStyle>
            <a:p>
              <a:r>
                <a:t>Develop customer acquisition strategy</a:t>
              </a:r>
            </a:p>
          </p:txBody>
        </p:sp>
        <p:sp>
          <p:nvSpPr>
            <p:cNvPr id="4438" name="Develop customer retention…"/>
            <p:cNvSpPr/>
            <p:nvPr/>
          </p:nvSpPr>
          <p:spPr>
            <a:xfrm>
              <a:off x="4312431" y="385382"/>
              <a:ext cx="1803401" cy="1041682"/>
            </a:xfrm>
            <a:prstGeom prst="roundRect">
              <a:avLst>
                <a:gd name="adj" fmla="val 9436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80000"/>
                </a:lnSpc>
              </a:pPr>
              <a:r>
                <a:t>Develop customer retention </a:t>
              </a:r>
            </a:p>
            <a:p>
              <a:pPr>
                <a:lnSpc>
                  <a:spcPct val="80000"/>
                </a:lnSpc>
              </a:pPr>
              <a:r>
                <a:t>strategy</a:t>
              </a:r>
            </a:p>
          </p:txBody>
        </p:sp>
        <p:sp>
          <p:nvSpPr>
            <p:cNvPr id="4439" name="Retention"/>
            <p:cNvSpPr/>
            <p:nvPr/>
          </p:nvSpPr>
          <p:spPr>
            <a:xfrm>
              <a:off x="4312431" y="0"/>
              <a:ext cx="1803401" cy="310885"/>
            </a:xfrm>
            <a:prstGeom prst="roundRect">
              <a:avLst>
                <a:gd name="adj" fmla="val 31617"/>
              </a:avLst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b">
              <a:noAutofit/>
            </a:bodyPr>
            <a:lstStyle>
              <a:lvl1pPr>
                <a:lnSpc>
                  <a:spcPct val="80000"/>
                </a:lnSpc>
                <a:defRPr b="1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Retention</a:t>
              </a:r>
            </a:p>
          </p:txBody>
        </p:sp>
        <p:sp>
          <p:nvSpPr>
            <p:cNvPr id="4440" name="Arrow"/>
            <p:cNvSpPr/>
            <p:nvPr/>
          </p:nvSpPr>
          <p:spPr>
            <a:xfrm rot="21599925">
              <a:off x="4064921" y="44603"/>
              <a:ext cx="178249" cy="221682"/>
            </a:xfrm>
            <a:prstGeom prst="rightArrow">
              <a:avLst>
                <a:gd name="adj1" fmla="val 32944"/>
                <a:gd name="adj2" fmla="val 38519"/>
              </a:avLst>
            </a:pr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441" name="Arrow"/>
            <p:cNvSpPr/>
            <p:nvPr/>
          </p:nvSpPr>
          <p:spPr>
            <a:xfrm rot="21599925">
              <a:off x="1946978" y="12787"/>
              <a:ext cx="178248" cy="221683"/>
            </a:xfrm>
            <a:prstGeom prst="rightArrow">
              <a:avLst>
                <a:gd name="adj1" fmla="val 32944"/>
                <a:gd name="adj2" fmla="val 38519"/>
              </a:avLst>
            </a:pr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442" name="Acquisition"/>
            <p:cNvSpPr/>
            <p:nvPr/>
          </p:nvSpPr>
          <p:spPr>
            <a:xfrm>
              <a:off x="2193017" y="110"/>
              <a:ext cx="1803401" cy="310885"/>
            </a:xfrm>
            <a:prstGeom prst="roundRect">
              <a:avLst>
                <a:gd name="adj" fmla="val 31617"/>
              </a:avLst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b">
              <a:noAutofit/>
            </a:bodyPr>
            <a:lstStyle>
              <a:lvl1pPr>
                <a:lnSpc>
                  <a:spcPct val="80000"/>
                </a:lnSpc>
                <a:defRPr b="1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Acquisition </a:t>
              </a:r>
            </a:p>
          </p:txBody>
        </p:sp>
        <p:sp>
          <p:nvSpPr>
            <p:cNvPr id="4443" name="Targeting"/>
            <p:cNvSpPr/>
            <p:nvPr/>
          </p:nvSpPr>
          <p:spPr>
            <a:xfrm>
              <a:off x="27961" y="110"/>
              <a:ext cx="1854201" cy="310885"/>
            </a:xfrm>
            <a:prstGeom prst="roundRect">
              <a:avLst>
                <a:gd name="adj" fmla="val 31617"/>
              </a:avLst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b">
              <a:noAutofit/>
            </a:bodyPr>
            <a:lstStyle>
              <a:lvl1pPr>
                <a:lnSpc>
                  <a:spcPct val="80000"/>
                </a:lnSpc>
                <a:defRPr b="1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Targeting</a:t>
              </a:r>
            </a:p>
          </p:txBody>
        </p:sp>
      </p:grp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6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757" name="Chapter 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Chapter 18</a:t>
            </a:r>
          </a:p>
        </p:txBody>
      </p:sp>
      <p:sp>
        <p:nvSpPr>
          <p:cNvPr id="3758" name="Gaining and Defending Market Position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Gaining and Defending Market Position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6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447" name="Figure 2. Loyalty-Driven Customer Acquisi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2. Loyalty-Driven Customer Acquisition</a:t>
            </a:r>
          </a:p>
        </p:txBody>
      </p:sp>
      <p:sp>
        <p:nvSpPr>
          <p:cNvPr id="4448" name="Identify drivers  of long-term customer value"/>
          <p:cNvSpPr/>
          <p:nvPr/>
        </p:nvSpPr>
        <p:spPr>
          <a:xfrm>
            <a:off x="2163416" y="4764545"/>
            <a:ext cx="1781407" cy="1041682"/>
          </a:xfrm>
          <a:prstGeom prst="roundRect">
            <a:avLst>
              <a:gd name="adj" fmla="val 9436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>
              <a:lnSpc>
                <a:spcPct val="80000"/>
              </a:lnSpc>
            </a:pPr>
            <a:r>
              <a:t>Identify drivers </a:t>
            </a:r>
            <a:br/>
            <a:r>
              <a:t>of long-term customer value</a:t>
            </a:r>
          </a:p>
        </p:txBody>
      </p:sp>
      <p:sp>
        <p:nvSpPr>
          <p:cNvPr id="4449" name="Develop customer retention…"/>
          <p:cNvSpPr/>
          <p:nvPr/>
        </p:nvSpPr>
        <p:spPr>
          <a:xfrm>
            <a:off x="4216733" y="4764545"/>
            <a:ext cx="1778001" cy="1041682"/>
          </a:xfrm>
          <a:prstGeom prst="roundRect">
            <a:avLst>
              <a:gd name="adj" fmla="val 9436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>
              <a:lnSpc>
                <a:spcPct val="80000"/>
              </a:lnSpc>
            </a:pPr>
            <a:r>
              <a:t>Develop customer retention </a:t>
            </a:r>
          </a:p>
          <a:p>
            <a:pPr>
              <a:lnSpc>
                <a:spcPct val="80000"/>
              </a:lnSpc>
            </a:pPr>
            <a:r>
              <a:t>strategy</a:t>
            </a:r>
          </a:p>
        </p:txBody>
      </p:sp>
      <p:sp>
        <p:nvSpPr>
          <p:cNvPr id="4450" name="Identify customers with high lifetime value potential"/>
          <p:cNvSpPr/>
          <p:nvPr/>
        </p:nvSpPr>
        <p:spPr>
          <a:xfrm>
            <a:off x="6272648" y="4764545"/>
            <a:ext cx="1778001" cy="1041682"/>
          </a:xfrm>
          <a:prstGeom prst="roundRect">
            <a:avLst>
              <a:gd name="adj" fmla="val 9436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80000"/>
              </a:lnSpc>
            </a:lvl1pPr>
          </a:lstStyle>
          <a:p>
            <a:r>
              <a:t>Identify customers with high lifetime value potential </a:t>
            </a:r>
          </a:p>
        </p:txBody>
      </p:sp>
      <p:sp>
        <p:nvSpPr>
          <p:cNvPr id="4451" name="Develop customer acquisition…"/>
          <p:cNvSpPr/>
          <p:nvPr/>
        </p:nvSpPr>
        <p:spPr>
          <a:xfrm>
            <a:off x="8338665" y="4764545"/>
            <a:ext cx="1778001" cy="1041682"/>
          </a:xfrm>
          <a:prstGeom prst="roundRect">
            <a:avLst>
              <a:gd name="adj" fmla="val 9436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>
              <a:lnSpc>
                <a:spcPct val="80000"/>
              </a:lnSpc>
            </a:pPr>
            <a:r>
              <a:t>Develop customer acquisition </a:t>
            </a:r>
          </a:p>
          <a:p>
            <a:pPr>
              <a:lnSpc>
                <a:spcPct val="80000"/>
              </a:lnSpc>
            </a:pPr>
            <a:r>
              <a:t>strategy</a:t>
            </a:r>
          </a:p>
        </p:txBody>
      </p:sp>
      <p:sp>
        <p:nvSpPr>
          <p:cNvPr id="4452" name="Targeting"/>
          <p:cNvSpPr/>
          <p:nvPr/>
        </p:nvSpPr>
        <p:spPr>
          <a:xfrm>
            <a:off x="6270068" y="4384654"/>
            <a:ext cx="1778001" cy="310885"/>
          </a:xfrm>
          <a:prstGeom prst="roundRect">
            <a:avLst>
              <a:gd name="adj" fmla="val 31617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/>
          <a:lstStyle>
            <a:lvl1pPr>
              <a:lnSpc>
                <a:spcPct val="80000"/>
              </a:lnSpc>
              <a:defRPr b="1">
                <a:solidFill>
                  <a:srgbClr val="FFFFFF"/>
                </a:solidFill>
              </a:defRPr>
            </a:lvl1pPr>
          </a:lstStyle>
          <a:p>
            <a:r>
              <a:t>Targeting</a:t>
            </a:r>
          </a:p>
        </p:txBody>
      </p:sp>
      <p:sp>
        <p:nvSpPr>
          <p:cNvPr id="4453" name="Arrow"/>
          <p:cNvSpPr/>
          <p:nvPr/>
        </p:nvSpPr>
        <p:spPr>
          <a:xfrm rot="21599925">
            <a:off x="6047959" y="4429257"/>
            <a:ext cx="178249" cy="234383"/>
          </a:xfrm>
          <a:prstGeom prst="rightArrow">
            <a:avLst>
              <a:gd name="adj1" fmla="val 32944"/>
              <a:gd name="adj2" fmla="val 38519"/>
            </a:avLst>
          </a:prstGeom>
          <a:solidFill>
            <a:schemeClr val="accent5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454" name="Arrow"/>
          <p:cNvSpPr/>
          <p:nvPr/>
        </p:nvSpPr>
        <p:spPr>
          <a:xfrm rot="21599925">
            <a:off x="3993515" y="4397442"/>
            <a:ext cx="178249" cy="234383"/>
          </a:xfrm>
          <a:prstGeom prst="rightArrow">
            <a:avLst>
              <a:gd name="adj1" fmla="val 32944"/>
              <a:gd name="adj2" fmla="val 38519"/>
            </a:avLst>
          </a:prstGeom>
          <a:solidFill>
            <a:schemeClr val="accent5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455" name="Retention"/>
          <p:cNvSpPr/>
          <p:nvPr/>
        </p:nvSpPr>
        <p:spPr>
          <a:xfrm>
            <a:off x="4215624" y="4384654"/>
            <a:ext cx="1778001" cy="310885"/>
          </a:xfrm>
          <a:prstGeom prst="roundRect">
            <a:avLst>
              <a:gd name="adj" fmla="val 31617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/>
          <a:lstStyle>
            <a:lvl1pPr>
              <a:lnSpc>
                <a:spcPct val="80000"/>
              </a:lnSpc>
              <a:defRPr b="1">
                <a:solidFill>
                  <a:srgbClr val="FFFFFF"/>
                </a:solidFill>
              </a:defRPr>
            </a:lvl1pPr>
          </a:lstStyle>
          <a:p>
            <a:r>
              <a:t>Retention </a:t>
            </a:r>
          </a:p>
        </p:txBody>
      </p:sp>
      <p:sp>
        <p:nvSpPr>
          <p:cNvPr id="4456" name="Value"/>
          <p:cNvSpPr/>
          <p:nvPr/>
        </p:nvSpPr>
        <p:spPr>
          <a:xfrm>
            <a:off x="2166822" y="4384654"/>
            <a:ext cx="1778001" cy="310885"/>
          </a:xfrm>
          <a:prstGeom prst="roundRect">
            <a:avLst>
              <a:gd name="adj" fmla="val 31617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/>
          <a:lstStyle>
            <a:lvl1pPr>
              <a:lnSpc>
                <a:spcPct val="80000"/>
              </a:lnSpc>
              <a:defRPr b="1">
                <a:solidFill>
                  <a:srgbClr val="FFFFFF"/>
                </a:solidFill>
              </a:defRPr>
            </a:lvl1pPr>
          </a:lstStyle>
          <a:p>
            <a:r>
              <a:t>Value</a:t>
            </a:r>
          </a:p>
        </p:txBody>
      </p:sp>
      <p:sp>
        <p:nvSpPr>
          <p:cNvPr id="4457" name="Acquisition"/>
          <p:cNvSpPr/>
          <p:nvPr/>
        </p:nvSpPr>
        <p:spPr>
          <a:xfrm>
            <a:off x="8338665" y="4384654"/>
            <a:ext cx="1778001" cy="310885"/>
          </a:xfrm>
          <a:prstGeom prst="roundRect">
            <a:avLst>
              <a:gd name="adj" fmla="val 31617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/>
          <a:lstStyle>
            <a:lvl1pPr>
              <a:lnSpc>
                <a:spcPct val="80000"/>
              </a:lnSpc>
              <a:defRPr b="1">
                <a:solidFill>
                  <a:srgbClr val="FFFFFF"/>
                </a:solidFill>
              </a:defRPr>
            </a:lvl1pPr>
          </a:lstStyle>
          <a:p>
            <a:r>
              <a:t>Acquisition</a:t>
            </a:r>
          </a:p>
        </p:txBody>
      </p:sp>
      <p:sp>
        <p:nvSpPr>
          <p:cNvPr id="4458" name="Arrow"/>
          <p:cNvSpPr/>
          <p:nvPr/>
        </p:nvSpPr>
        <p:spPr>
          <a:xfrm rot="21599925">
            <a:off x="8105154" y="4429257"/>
            <a:ext cx="178249" cy="234383"/>
          </a:xfrm>
          <a:prstGeom prst="rightArrow">
            <a:avLst>
              <a:gd name="adj1" fmla="val 32944"/>
              <a:gd name="adj2" fmla="val 38519"/>
            </a:avLst>
          </a:prstGeom>
          <a:solidFill>
            <a:schemeClr val="accent5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0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461" name="Line"/>
          <p:cNvSpPr/>
          <p:nvPr/>
        </p:nvSpPr>
        <p:spPr>
          <a:xfrm rot="21599945">
            <a:off x="3408000" y="5738085"/>
            <a:ext cx="5107522" cy="9288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8" extrusionOk="0">
                <a:moveTo>
                  <a:pt x="0" y="21316"/>
                </a:moveTo>
                <a:cubicBezTo>
                  <a:pt x="3087" y="7279"/>
                  <a:pt x="7000" y="-282"/>
                  <a:pt x="11027" y="8"/>
                </a:cubicBezTo>
                <a:cubicBezTo>
                  <a:pt x="14899" y="287"/>
                  <a:pt x="18634" y="7814"/>
                  <a:pt x="21600" y="21318"/>
                </a:cubicBezTo>
              </a:path>
            </a:pathLst>
          </a:custGeom>
          <a:ln w="15875">
            <a:solidFill>
              <a:srgbClr val="253A6C"/>
            </a:solidFill>
            <a:custDash>
              <a:ds d="200000" sp="200000"/>
            </a:custDash>
            <a:miter lim="400000"/>
          </a:ln>
        </p:spPr>
        <p:txBody>
          <a:bodyPr lIns="0" tIns="0" rIns="0" bIns="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462" name="Figure 3. The Customer Equity Framewor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3. The Customer Equity Framework</a:t>
            </a:r>
          </a:p>
        </p:txBody>
      </p:sp>
      <p:sp>
        <p:nvSpPr>
          <p:cNvPr id="4463" name="Oval"/>
          <p:cNvSpPr/>
          <p:nvPr/>
        </p:nvSpPr>
        <p:spPr>
          <a:xfrm>
            <a:off x="4340140" y="4630236"/>
            <a:ext cx="3255680" cy="2227179"/>
          </a:xfrm>
          <a:prstGeom prst="ellipse">
            <a:avLst/>
          </a:prstGeom>
          <a:ln w="6350">
            <a:solidFill>
              <a:srgbClr val="000000"/>
            </a:solidFill>
            <a:prstDash val="lgDash"/>
            <a:miter lim="400000"/>
          </a:ln>
        </p:spPr>
        <p:txBody>
          <a:bodyPr lIns="0" tIns="0" rIns="0" bIns="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464" name="Oval"/>
          <p:cNvSpPr/>
          <p:nvPr/>
        </p:nvSpPr>
        <p:spPr>
          <a:xfrm>
            <a:off x="5215284" y="5314297"/>
            <a:ext cx="1505392" cy="859057"/>
          </a:xfrm>
          <a:prstGeom prst="ellipse">
            <a:avLst/>
          </a:prstGeom>
          <a:solidFill>
            <a:schemeClr val="accent1">
              <a:hueOff val="71527"/>
              <a:satOff val="-27511"/>
              <a:lumOff val="32816"/>
            </a:schemeClr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l" defTabSz="914400">
              <a:buClr>
                <a:srgbClr val="000000"/>
              </a:buClr>
              <a:defRPr sz="24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4465" name="Customer equity"/>
          <p:cNvSpPr txBox="1"/>
          <p:nvPr/>
        </p:nvSpPr>
        <p:spPr>
          <a:xfrm>
            <a:off x="5276610" y="5512927"/>
            <a:ext cx="1397685" cy="5413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90000"/>
              </a:lnSpc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Customer equity</a:t>
            </a:r>
          </a:p>
        </p:txBody>
      </p:sp>
      <p:sp>
        <p:nvSpPr>
          <p:cNvPr id="4466" name="Oval"/>
          <p:cNvSpPr/>
          <p:nvPr/>
        </p:nvSpPr>
        <p:spPr>
          <a:xfrm>
            <a:off x="5230955" y="4237039"/>
            <a:ext cx="1505392" cy="859057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l" defTabSz="914400">
              <a:buClr>
                <a:srgbClr val="000000"/>
              </a:buClr>
              <a:defRPr sz="24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4467" name="Sales revenues"/>
          <p:cNvSpPr txBox="1"/>
          <p:nvPr/>
        </p:nvSpPr>
        <p:spPr>
          <a:xfrm>
            <a:off x="5292281" y="4384870"/>
            <a:ext cx="1397685" cy="5413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90000"/>
              </a:lnSpc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Sales revenues </a:t>
            </a:r>
          </a:p>
        </p:txBody>
      </p:sp>
      <p:sp>
        <p:nvSpPr>
          <p:cNvPr id="4468" name="Arrow"/>
          <p:cNvSpPr/>
          <p:nvPr/>
        </p:nvSpPr>
        <p:spPr>
          <a:xfrm rot="16200000" flipH="1">
            <a:off x="5869056" y="5042160"/>
            <a:ext cx="207325" cy="214345"/>
          </a:xfrm>
          <a:prstGeom prst="rightArrow">
            <a:avLst>
              <a:gd name="adj1" fmla="val 32944"/>
              <a:gd name="adj2" fmla="val 35888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469" name="Oval"/>
          <p:cNvSpPr/>
          <p:nvPr/>
        </p:nvSpPr>
        <p:spPr>
          <a:xfrm>
            <a:off x="3570134" y="4969588"/>
            <a:ext cx="1505392" cy="859056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l" defTabSz="914400">
              <a:buClr>
                <a:srgbClr val="000000"/>
              </a:buClr>
              <a:defRPr sz="24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4470" name="Operational costs"/>
          <p:cNvSpPr txBox="1"/>
          <p:nvPr/>
        </p:nvSpPr>
        <p:spPr>
          <a:xfrm>
            <a:off x="3554490" y="5168600"/>
            <a:ext cx="1510986" cy="5413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90000"/>
              </a:lnSpc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Operational costs</a:t>
            </a:r>
          </a:p>
        </p:txBody>
      </p:sp>
      <p:sp>
        <p:nvSpPr>
          <p:cNvPr id="4471" name="Arrow"/>
          <p:cNvSpPr/>
          <p:nvPr/>
        </p:nvSpPr>
        <p:spPr>
          <a:xfrm rot="12060000" flipH="1">
            <a:off x="5004349" y="5419747"/>
            <a:ext cx="207325" cy="214344"/>
          </a:xfrm>
          <a:prstGeom prst="rightArrow">
            <a:avLst>
              <a:gd name="adj1" fmla="val 32944"/>
              <a:gd name="adj2" fmla="val 35888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472" name="Oval"/>
          <p:cNvSpPr/>
          <p:nvPr/>
        </p:nvSpPr>
        <p:spPr>
          <a:xfrm>
            <a:off x="6850678" y="4969588"/>
            <a:ext cx="1505392" cy="859056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l" defTabSz="914400">
              <a:buClr>
                <a:srgbClr val="000000"/>
              </a:buClr>
              <a:defRPr sz="24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4473" name="Marketing costs"/>
          <p:cNvSpPr txBox="1"/>
          <p:nvPr/>
        </p:nvSpPr>
        <p:spPr>
          <a:xfrm>
            <a:off x="6913219" y="5160159"/>
            <a:ext cx="1398747" cy="5218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90000"/>
              </a:lnSpc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Marketing costs</a:t>
            </a:r>
          </a:p>
        </p:txBody>
      </p:sp>
      <p:sp>
        <p:nvSpPr>
          <p:cNvPr id="4474" name="Arrow"/>
          <p:cNvSpPr/>
          <p:nvPr/>
        </p:nvSpPr>
        <p:spPr>
          <a:xfrm rot="9360000">
            <a:off x="6715661" y="5405571"/>
            <a:ext cx="207325" cy="214344"/>
          </a:xfrm>
          <a:prstGeom prst="rightArrow">
            <a:avLst>
              <a:gd name="adj1" fmla="val 32944"/>
              <a:gd name="adj2" fmla="val 35888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475" name="Oval"/>
          <p:cNvSpPr/>
          <p:nvPr/>
        </p:nvSpPr>
        <p:spPr>
          <a:xfrm>
            <a:off x="6148620" y="6199475"/>
            <a:ext cx="1505391" cy="859057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l" defTabSz="914400">
              <a:buClr>
                <a:srgbClr val="000000"/>
              </a:buClr>
              <a:defRPr sz="24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4476" name="Customer insight"/>
          <p:cNvSpPr txBox="1"/>
          <p:nvPr/>
        </p:nvSpPr>
        <p:spPr>
          <a:xfrm>
            <a:off x="6210065" y="6416400"/>
            <a:ext cx="1397686" cy="5218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90000"/>
              </a:lnSpc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dirty="0"/>
              <a:t>Customer insight</a:t>
            </a:r>
          </a:p>
        </p:txBody>
      </p:sp>
      <p:sp>
        <p:nvSpPr>
          <p:cNvPr id="4477" name="Arrow"/>
          <p:cNvSpPr/>
          <p:nvPr/>
        </p:nvSpPr>
        <p:spPr>
          <a:xfrm rot="3300000" flipH="1">
            <a:off x="6226495" y="6166810"/>
            <a:ext cx="207325" cy="214344"/>
          </a:xfrm>
          <a:prstGeom prst="rightArrow">
            <a:avLst>
              <a:gd name="adj1" fmla="val 32944"/>
              <a:gd name="adj2" fmla="val 35888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478" name="Oval"/>
          <p:cNvSpPr/>
          <p:nvPr/>
        </p:nvSpPr>
        <p:spPr>
          <a:xfrm>
            <a:off x="4231149" y="6190586"/>
            <a:ext cx="1505391" cy="859056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l" defTabSz="914400">
              <a:buClr>
                <a:srgbClr val="000000"/>
              </a:buClr>
              <a:defRPr sz="24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4479" name="Customer advocacy"/>
          <p:cNvSpPr txBox="1"/>
          <p:nvPr/>
        </p:nvSpPr>
        <p:spPr>
          <a:xfrm>
            <a:off x="4292596" y="6382110"/>
            <a:ext cx="1397685" cy="5413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90000"/>
              </a:lnSpc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Customer advocacy</a:t>
            </a:r>
          </a:p>
        </p:txBody>
      </p:sp>
      <p:sp>
        <p:nvSpPr>
          <p:cNvPr id="4480" name="Arrow"/>
          <p:cNvSpPr/>
          <p:nvPr/>
        </p:nvSpPr>
        <p:spPr>
          <a:xfrm rot="18240000">
            <a:off x="5470645" y="6175183"/>
            <a:ext cx="207325" cy="214344"/>
          </a:xfrm>
          <a:prstGeom prst="rightArrow">
            <a:avLst>
              <a:gd name="adj1" fmla="val 32944"/>
              <a:gd name="adj2" fmla="val 35888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481" name="Strategic value"/>
          <p:cNvSpPr txBox="1"/>
          <p:nvPr/>
        </p:nvSpPr>
        <p:spPr>
          <a:xfrm>
            <a:off x="5153183" y="6968912"/>
            <a:ext cx="1675881" cy="661699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3500" tIns="63500" rIns="63500" bIns="63500" anchor="ctr"/>
          <a:lstStyle>
            <a:lvl1pPr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A57D"/>
                  </a:solidFill>
                </a:uFill>
              </a:defRPr>
            </a:lvl1pPr>
          </a:lstStyle>
          <a:p>
            <a:r>
              <a:t>Strategic value</a:t>
            </a:r>
          </a:p>
        </p:txBody>
      </p:sp>
      <p:sp>
        <p:nvSpPr>
          <p:cNvPr id="4482" name="Monetary value"/>
          <p:cNvSpPr txBox="1"/>
          <p:nvPr/>
        </p:nvSpPr>
        <p:spPr>
          <a:xfrm>
            <a:off x="2822986" y="5752519"/>
            <a:ext cx="1231692" cy="661699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3500" tIns="63500" rIns="63500" bIns="63500" anchor="ctr"/>
          <a:lstStyle>
            <a:lvl1pPr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A57D"/>
                  </a:solidFill>
                </a:uFill>
              </a:defRPr>
            </a:lvl1pPr>
          </a:lstStyle>
          <a:p>
            <a:r>
              <a:rPr dirty="0"/>
              <a:t>Monetary value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6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487" name="Figure 4. Aligning Customer Equity and Consumer Valu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4. Aligning Customer Equity and Consumer Value</a:t>
            </a:r>
          </a:p>
        </p:txBody>
      </p:sp>
      <p:sp>
        <p:nvSpPr>
          <p:cNvPr id="4488" name="Line"/>
          <p:cNvSpPr/>
          <p:nvPr/>
        </p:nvSpPr>
        <p:spPr>
          <a:xfrm flipV="1">
            <a:off x="4154334" y="4697769"/>
            <a:ext cx="1" cy="2498923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4489" name="Line"/>
          <p:cNvSpPr/>
          <p:nvPr/>
        </p:nvSpPr>
        <p:spPr>
          <a:xfrm>
            <a:off x="4152543" y="7193292"/>
            <a:ext cx="3461580" cy="1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4490" name="Value received by customers"/>
          <p:cNvSpPr txBox="1"/>
          <p:nvPr/>
        </p:nvSpPr>
        <p:spPr>
          <a:xfrm>
            <a:off x="6689738" y="7293592"/>
            <a:ext cx="1590511" cy="4759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t>Value received by customers</a:t>
            </a:r>
          </a:p>
        </p:txBody>
      </p:sp>
      <p:sp>
        <p:nvSpPr>
          <p:cNvPr id="4491" name="Customer equity"/>
          <p:cNvSpPr txBox="1"/>
          <p:nvPr/>
        </p:nvSpPr>
        <p:spPr>
          <a:xfrm>
            <a:off x="3619748" y="4146138"/>
            <a:ext cx="1069173" cy="6118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t>Customer equity</a:t>
            </a:r>
          </a:p>
        </p:txBody>
      </p:sp>
      <p:sp>
        <p:nvSpPr>
          <p:cNvPr id="4492" name="Vulnerable customers"/>
          <p:cNvSpPr txBox="1"/>
          <p:nvPr/>
        </p:nvSpPr>
        <p:spPr>
          <a:xfrm>
            <a:off x="4294249" y="4815599"/>
            <a:ext cx="1335956" cy="6118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algn="l"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rPr dirty="0"/>
              <a:t>Vulnerable customers</a:t>
            </a:r>
          </a:p>
        </p:txBody>
      </p:sp>
      <p:sp>
        <p:nvSpPr>
          <p:cNvPr id="4493" name="Line"/>
          <p:cNvSpPr/>
          <p:nvPr/>
        </p:nvSpPr>
        <p:spPr>
          <a:xfrm>
            <a:off x="4914216" y="5439757"/>
            <a:ext cx="1016675" cy="1"/>
          </a:xfrm>
          <a:prstGeom prst="line">
            <a:avLst/>
          </a:prstGeom>
          <a:ln w="12700">
            <a:solidFill>
              <a:srgbClr val="000000"/>
            </a:solidFill>
            <a:custDash>
              <a:ds d="200000" sp="200000"/>
            </a:custDash>
            <a:miter lim="400000"/>
            <a:tailEnd type="stealth"/>
          </a:ln>
        </p:spPr>
        <p:txBody>
          <a:bodyPr lIns="0" tIns="0" rIns="0" bIns="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494" name="Circle"/>
          <p:cNvSpPr/>
          <p:nvPr/>
        </p:nvSpPr>
        <p:spPr>
          <a:xfrm>
            <a:off x="4658926" y="5362195"/>
            <a:ext cx="149401" cy="149343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l" defTabSz="914400">
              <a:buClr>
                <a:srgbClr val="000000"/>
              </a:buClr>
              <a:defRPr sz="24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4495" name="Low"/>
          <p:cNvSpPr txBox="1"/>
          <p:nvPr/>
        </p:nvSpPr>
        <p:spPr>
          <a:xfrm>
            <a:off x="3547955" y="6602573"/>
            <a:ext cx="562547" cy="273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>
            <a:spAutoFit/>
          </a:bodyPr>
          <a:lstStyle>
            <a:lvl1pPr algn="r"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b="1">
                <a:latin typeface="Tahoma"/>
                <a:ea typeface="Tahoma"/>
                <a:cs typeface="Tahoma"/>
                <a:sym typeface="Tahoma"/>
              </a:defRPr>
            </a:pPr>
            <a:r>
              <a:rPr b="0">
                <a:latin typeface="+mn-lt"/>
                <a:ea typeface="+mn-ea"/>
                <a:cs typeface="+mn-cs"/>
                <a:sym typeface="Century Gothic"/>
              </a:rPr>
              <a:t>Low</a:t>
            </a:r>
          </a:p>
        </p:txBody>
      </p:sp>
      <p:sp>
        <p:nvSpPr>
          <p:cNvPr id="4496" name="High"/>
          <p:cNvSpPr txBox="1"/>
          <p:nvPr/>
        </p:nvSpPr>
        <p:spPr>
          <a:xfrm>
            <a:off x="3547954" y="5331665"/>
            <a:ext cx="562548" cy="273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>
            <a:spAutoFit/>
          </a:bodyPr>
          <a:lstStyle>
            <a:lvl1pPr algn="r"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b="1">
                <a:latin typeface="Tahoma"/>
                <a:ea typeface="Tahoma"/>
                <a:cs typeface="Tahoma"/>
                <a:sym typeface="Tahoma"/>
              </a:defRPr>
            </a:pPr>
            <a:r>
              <a:rPr b="0">
                <a:latin typeface="+mn-lt"/>
                <a:ea typeface="+mn-ea"/>
                <a:cs typeface="+mn-cs"/>
                <a:sym typeface="Century Gothic"/>
              </a:rPr>
              <a:t>High </a:t>
            </a:r>
          </a:p>
        </p:txBody>
      </p:sp>
      <p:sp>
        <p:nvSpPr>
          <p:cNvPr id="4497" name="Low"/>
          <p:cNvSpPr txBox="1"/>
          <p:nvPr/>
        </p:nvSpPr>
        <p:spPr>
          <a:xfrm>
            <a:off x="4465053" y="7283632"/>
            <a:ext cx="562547" cy="273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>
            <a:spAutoFit/>
          </a:bodyPr>
          <a:lstStyle>
            <a:lvl1pPr algn="r"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b="1">
                <a:latin typeface="Tahoma"/>
                <a:ea typeface="Tahoma"/>
                <a:cs typeface="Tahoma"/>
                <a:sym typeface="Tahoma"/>
              </a:defRPr>
            </a:pPr>
            <a:r>
              <a:rPr b="0">
                <a:latin typeface="+mn-lt"/>
                <a:ea typeface="+mn-ea"/>
                <a:cs typeface="+mn-cs"/>
                <a:sym typeface="Century Gothic"/>
              </a:rPr>
              <a:t>Low</a:t>
            </a:r>
          </a:p>
        </p:txBody>
      </p:sp>
      <p:sp>
        <p:nvSpPr>
          <p:cNvPr id="4498" name="High"/>
          <p:cNvSpPr txBox="1"/>
          <p:nvPr/>
        </p:nvSpPr>
        <p:spPr>
          <a:xfrm>
            <a:off x="5851484" y="7283632"/>
            <a:ext cx="562548" cy="273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>
            <a:spAutoFit/>
          </a:bodyPr>
          <a:lstStyle>
            <a:lvl1pPr algn="r"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b="1">
                <a:latin typeface="Tahoma"/>
                <a:ea typeface="Tahoma"/>
                <a:cs typeface="Tahoma"/>
                <a:sym typeface="Tahoma"/>
              </a:defRPr>
            </a:pPr>
            <a:r>
              <a:rPr b="0">
                <a:latin typeface="+mn-lt"/>
                <a:ea typeface="+mn-ea"/>
                <a:cs typeface="+mn-cs"/>
                <a:sym typeface="Century Gothic"/>
              </a:rPr>
              <a:t>High </a:t>
            </a:r>
          </a:p>
        </p:txBody>
      </p:sp>
      <p:sp>
        <p:nvSpPr>
          <p:cNvPr id="4499" name="Wasted effort"/>
          <p:cNvSpPr txBox="1"/>
          <p:nvPr/>
        </p:nvSpPr>
        <p:spPr>
          <a:xfrm>
            <a:off x="4932939" y="6472826"/>
            <a:ext cx="1016675" cy="475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algn="l"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t>Wasted effort</a:t>
            </a:r>
          </a:p>
        </p:txBody>
      </p:sp>
      <p:sp>
        <p:nvSpPr>
          <p:cNvPr id="4500" name="Circle"/>
          <p:cNvSpPr/>
          <p:nvPr/>
        </p:nvSpPr>
        <p:spPr>
          <a:xfrm>
            <a:off x="4658926" y="6634883"/>
            <a:ext cx="149401" cy="149343"/>
          </a:xfrm>
          <a:prstGeom prst="ellipse">
            <a:avLst/>
          </a:prstGeom>
          <a:solidFill>
            <a:schemeClr val="accent5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l" defTabSz="914400">
              <a:buClr>
                <a:srgbClr val="000000"/>
              </a:buClr>
              <a:defRPr sz="24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4501" name="High-value customers"/>
          <p:cNvSpPr txBox="1"/>
          <p:nvPr/>
        </p:nvSpPr>
        <p:spPr>
          <a:xfrm>
            <a:off x="5763151" y="4833834"/>
            <a:ext cx="1069173" cy="475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/>
          <a:lstStyle>
            <a:lvl1pPr algn="l"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rPr dirty="0"/>
              <a:t>High-value customers</a:t>
            </a:r>
          </a:p>
        </p:txBody>
      </p:sp>
      <p:sp>
        <p:nvSpPr>
          <p:cNvPr id="4502" name="Circle"/>
          <p:cNvSpPr/>
          <p:nvPr/>
        </p:nvSpPr>
        <p:spPr>
          <a:xfrm>
            <a:off x="6097499" y="5383711"/>
            <a:ext cx="149402" cy="149343"/>
          </a:xfrm>
          <a:prstGeom prst="ellipse">
            <a:avLst/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l" defTabSz="914400">
              <a:buClr>
                <a:srgbClr val="000000"/>
              </a:buClr>
              <a:defRPr sz="24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4503" name="Free…"/>
          <p:cNvSpPr txBox="1"/>
          <p:nvPr/>
        </p:nvSpPr>
        <p:spPr>
          <a:xfrm>
            <a:off x="6369898" y="6472826"/>
            <a:ext cx="933921" cy="475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algn="l"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pPr>
            <a:r>
              <a:t>Free </a:t>
            </a:r>
          </a:p>
          <a:p>
            <a:pPr algn="l"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pPr>
            <a:r>
              <a:t>riders</a:t>
            </a:r>
          </a:p>
        </p:txBody>
      </p:sp>
      <p:sp>
        <p:nvSpPr>
          <p:cNvPr id="4504" name="Circle"/>
          <p:cNvSpPr/>
          <p:nvPr/>
        </p:nvSpPr>
        <p:spPr>
          <a:xfrm>
            <a:off x="6097499" y="6634883"/>
            <a:ext cx="149402" cy="149343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l" defTabSz="914400">
              <a:buClr>
                <a:srgbClr val="000000"/>
              </a:buClr>
              <a:defRPr sz="24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4505" name="Line"/>
          <p:cNvSpPr/>
          <p:nvPr/>
        </p:nvSpPr>
        <p:spPr>
          <a:xfrm flipV="1">
            <a:off x="6172200" y="5636256"/>
            <a:ext cx="1" cy="886609"/>
          </a:xfrm>
          <a:prstGeom prst="line">
            <a:avLst/>
          </a:prstGeom>
          <a:ln w="12700">
            <a:solidFill>
              <a:srgbClr val="000000"/>
            </a:solidFill>
            <a:custDash>
              <a:ds d="200000" sp="200000"/>
            </a:custDash>
            <a:miter lim="400000"/>
            <a:tailEnd type="stealth"/>
          </a:ln>
        </p:spPr>
        <p:txBody>
          <a:bodyPr lIns="0" tIns="0" rIns="0" bIns="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508" name="Figure 5. Key Customer Management Metrics"/>
          <p:cNvSpPr txBox="1">
            <a:spLocks noGrp="1"/>
          </p:cNvSpPr>
          <p:nvPr>
            <p:ph type="title"/>
          </p:nvPr>
        </p:nvSpPr>
        <p:spPr>
          <a:xfrm>
            <a:off x="249590" y="0"/>
            <a:ext cx="12476943" cy="1054726"/>
          </a:xfrm>
          <a:prstGeom prst="rect">
            <a:avLst/>
          </a:prstGeom>
        </p:spPr>
        <p:txBody>
          <a:bodyPr/>
          <a:lstStyle/>
          <a:p>
            <a:r>
              <a:t>Figure 5. Key Customer Management Metrics</a:t>
            </a:r>
          </a:p>
        </p:txBody>
      </p:sp>
      <p:grpSp>
        <p:nvGrpSpPr>
          <p:cNvPr id="4568" name="Group"/>
          <p:cNvGrpSpPr/>
          <p:nvPr/>
        </p:nvGrpSpPr>
        <p:grpSpPr>
          <a:xfrm>
            <a:off x="3196697" y="4366541"/>
            <a:ext cx="7178134" cy="2789791"/>
            <a:chOff x="0" y="0"/>
            <a:chExt cx="7178133" cy="2789790"/>
          </a:xfrm>
        </p:grpSpPr>
        <p:grpSp>
          <p:nvGrpSpPr>
            <p:cNvPr id="4511" name="Group"/>
            <p:cNvGrpSpPr/>
            <p:nvPr/>
          </p:nvGrpSpPr>
          <p:grpSpPr>
            <a:xfrm>
              <a:off x="3960799" y="1315"/>
              <a:ext cx="723759" cy="1774516"/>
              <a:chOff x="0" y="-8"/>
              <a:chExt cx="723758" cy="1774514"/>
            </a:xfrm>
          </p:grpSpPr>
          <p:sp>
            <p:nvSpPr>
              <p:cNvPr id="4509" name="Rectangle"/>
              <p:cNvSpPr/>
              <p:nvPr/>
            </p:nvSpPr>
            <p:spPr>
              <a:xfrm rot="119">
                <a:off x="312" y="3"/>
                <a:ext cx="722900" cy="1399066"/>
              </a:xfrm>
              <a:prstGeom prst="rect">
                <a:avLst/>
              </a:prstGeom>
              <a:solidFill>
                <a:srgbClr val="FFD67E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200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4510" name="Rectangle"/>
              <p:cNvSpPr/>
              <p:nvPr/>
            </p:nvSpPr>
            <p:spPr>
              <a:xfrm>
                <a:off x="0" y="1365772"/>
                <a:ext cx="723759" cy="408735"/>
              </a:xfrm>
              <a:prstGeom prst="rect">
                <a:avLst/>
              </a:prstGeom>
              <a:solidFill>
                <a:srgbClr val="3D749D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200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</p:grpSp>
        <p:sp>
          <p:nvSpPr>
            <p:cNvPr id="4512" name="Line"/>
            <p:cNvSpPr/>
            <p:nvPr/>
          </p:nvSpPr>
          <p:spPr>
            <a:xfrm>
              <a:off x="2630448" y="734105"/>
              <a:ext cx="2141938" cy="3250"/>
            </a:xfrm>
            <a:prstGeom prst="lin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513" name="All target customers"/>
            <p:cNvSpPr txBox="1"/>
            <p:nvPr/>
          </p:nvSpPr>
          <p:spPr>
            <a:xfrm>
              <a:off x="0" y="1927604"/>
              <a:ext cx="1063951" cy="8621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sz="3200">
                  <a:latin typeface="Tahoma"/>
                  <a:ea typeface="Tahoma"/>
                  <a:cs typeface="Tahoma"/>
                  <a:sym typeface="Tahoma"/>
                </a:defRPr>
              </a:pPr>
              <a:r>
                <a:rPr sz="1600" dirty="0">
                  <a:latin typeface="+mn-lt"/>
                  <a:ea typeface="+mn-ea"/>
                  <a:cs typeface="+mn-cs"/>
                  <a:sym typeface="Century Gothic"/>
                </a:rPr>
                <a:t>All target customers</a:t>
              </a:r>
            </a:p>
          </p:txBody>
        </p:sp>
        <p:sp>
          <p:nvSpPr>
            <p:cNvPr id="4514" name="Rectangle"/>
            <p:cNvSpPr/>
            <p:nvPr/>
          </p:nvSpPr>
          <p:spPr>
            <a:xfrm>
              <a:off x="177686" y="1316"/>
              <a:ext cx="723760" cy="1774515"/>
            </a:xfrm>
            <a:prstGeom prst="rect">
              <a:avLst/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l" defTabSz="914400">
                <a:buClr>
                  <a:srgbClr val="000000"/>
                </a:buClr>
                <a:defRPr sz="2200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4515" name="Shape"/>
            <p:cNvSpPr/>
            <p:nvPr/>
          </p:nvSpPr>
          <p:spPr>
            <a:xfrm>
              <a:off x="976838" y="1426683"/>
              <a:ext cx="360151" cy="249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92"/>
                  </a:moveTo>
                  <a:lnTo>
                    <a:pt x="14187" y="21600"/>
                  </a:lnTo>
                  <a:lnTo>
                    <a:pt x="14187" y="14585"/>
                  </a:lnTo>
                  <a:lnTo>
                    <a:pt x="0" y="14585"/>
                  </a:lnTo>
                  <a:lnTo>
                    <a:pt x="0" y="7200"/>
                  </a:lnTo>
                  <a:lnTo>
                    <a:pt x="14187" y="7200"/>
                  </a:lnTo>
                  <a:lnTo>
                    <a:pt x="14187" y="0"/>
                  </a:lnTo>
                  <a:lnTo>
                    <a:pt x="21600" y="10892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457200">
                <a:defRPr sz="11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516" name="Aware of…"/>
            <p:cNvSpPr txBox="1"/>
            <p:nvPr/>
          </p:nvSpPr>
          <p:spPr>
            <a:xfrm>
              <a:off x="1118538" y="1927607"/>
              <a:ext cx="1293995" cy="8621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 sz="3200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r>
                <a:rPr sz="1600">
                  <a:latin typeface="+mn-lt"/>
                  <a:ea typeface="+mn-ea"/>
                  <a:cs typeface="+mn-cs"/>
                  <a:sym typeface="Century Gothic"/>
                </a:rPr>
                <a:t>Aware of </a:t>
              </a:r>
            </a:p>
            <a:p>
              <a: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 sz="3200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r>
                <a:rPr sz="1600">
                  <a:latin typeface="+mn-lt"/>
                  <a:ea typeface="+mn-ea"/>
                  <a:cs typeface="+mn-cs"/>
                  <a:sym typeface="Century Gothic"/>
                </a:rPr>
                <a:t>the offering</a:t>
              </a:r>
            </a:p>
          </p:txBody>
        </p:sp>
        <p:grpSp>
          <p:nvGrpSpPr>
            <p:cNvPr id="4519" name="Group"/>
            <p:cNvGrpSpPr/>
            <p:nvPr/>
          </p:nvGrpSpPr>
          <p:grpSpPr>
            <a:xfrm>
              <a:off x="1438313" y="0"/>
              <a:ext cx="724047" cy="1775831"/>
              <a:chOff x="-533" y="-1316"/>
              <a:chExt cx="724045" cy="1775830"/>
            </a:xfrm>
          </p:grpSpPr>
          <p:sp>
            <p:nvSpPr>
              <p:cNvPr id="4517" name="Rectangle"/>
              <p:cNvSpPr/>
              <p:nvPr/>
            </p:nvSpPr>
            <p:spPr>
              <a:xfrm>
                <a:off x="-534" y="-1317"/>
                <a:ext cx="724046" cy="677349"/>
              </a:xfrm>
              <a:prstGeom prst="rect">
                <a:avLst/>
              </a:prstGeom>
              <a:solidFill>
                <a:srgbClr val="FFD67E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200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4518" name="Rectangle"/>
              <p:cNvSpPr/>
              <p:nvPr/>
            </p:nvSpPr>
            <p:spPr>
              <a:xfrm>
                <a:off x="0" y="317026"/>
                <a:ext cx="723003" cy="1457488"/>
              </a:xfrm>
              <a:prstGeom prst="rect">
                <a:avLst/>
              </a:prstGeom>
              <a:solidFill>
                <a:srgbClr val="3D749D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200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</p:grpSp>
        <p:sp>
          <p:nvSpPr>
            <p:cNvPr id="4520" name="Purchased  the offering"/>
            <p:cNvSpPr txBox="1"/>
            <p:nvPr/>
          </p:nvSpPr>
          <p:spPr>
            <a:xfrm>
              <a:off x="2305249" y="1927606"/>
              <a:ext cx="1466528" cy="8621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pPr>
              <a:r>
                <a:t>Purchased </a:t>
              </a:r>
              <a:br/>
              <a:r>
                <a:t>the offering</a:t>
              </a:r>
            </a:p>
          </p:txBody>
        </p:sp>
        <p:grpSp>
          <p:nvGrpSpPr>
            <p:cNvPr id="4523" name="Group"/>
            <p:cNvGrpSpPr/>
            <p:nvPr/>
          </p:nvGrpSpPr>
          <p:grpSpPr>
            <a:xfrm>
              <a:off x="2700429" y="2405"/>
              <a:ext cx="723888" cy="1773426"/>
              <a:chOff x="1463" y="1088"/>
              <a:chExt cx="723887" cy="1773425"/>
            </a:xfrm>
          </p:grpSpPr>
          <p:sp>
            <p:nvSpPr>
              <p:cNvPr id="4521" name="Rectangle"/>
              <p:cNvSpPr/>
              <p:nvPr/>
            </p:nvSpPr>
            <p:spPr>
              <a:xfrm>
                <a:off x="1463" y="1088"/>
                <a:ext cx="723888" cy="1077014"/>
              </a:xfrm>
              <a:prstGeom prst="rect">
                <a:avLst/>
              </a:prstGeom>
              <a:solidFill>
                <a:srgbClr val="FFD67E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200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4522" name="Rectangle"/>
              <p:cNvSpPr/>
              <p:nvPr/>
            </p:nvSpPr>
            <p:spPr>
              <a:xfrm>
                <a:off x="1590" y="735532"/>
                <a:ext cx="723761" cy="1038983"/>
              </a:xfrm>
              <a:prstGeom prst="rect">
                <a:avLst/>
              </a:prstGeom>
              <a:solidFill>
                <a:srgbClr val="3D749D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200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</p:grpSp>
        <p:sp>
          <p:nvSpPr>
            <p:cNvPr id="4524" name="Repurchased the offering"/>
            <p:cNvSpPr txBox="1"/>
            <p:nvPr/>
          </p:nvSpPr>
          <p:spPr>
            <a:xfrm>
              <a:off x="3609577" y="1927609"/>
              <a:ext cx="1495283" cy="8621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sz="3200">
                  <a:latin typeface="Tahoma"/>
                  <a:ea typeface="Tahoma"/>
                  <a:cs typeface="Tahoma"/>
                  <a:sym typeface="Tahoma"/>
                </a:defRPr>
              </a:pPr>
              <a:r>
                <a:rPr sz="1600">
                  <a:latin typeface="+mn-lt"/>
                  <a:ea typeface="+mn-ea"/>
                  <a:cs typeface="+mn-cs"/>
                  <a:sym typeface="Century Gothic"/>
                </a:rPr>
                <a:t>Repurchased the offering</a:t>
              </a:r>
            </a:p>
          </p:txBody>
        </p:sp>
        <p:sp>
          <p:nvSpPr>
            <p:cNvPr id="4525" name="Arrow"/>
            <p:cNvSpPr/>
            <p:nvPr/>
          </p:nvSpPr>
          <p:spPr>
            <a:xfrm>
              <a:off x="1016095" y="1434070"/>
              <a:ext cx="306432" cy="234382"/>
            </a:xfrm>
            <a:prstGeom prst="rightArrow">
              <a:avLst>
                <a:gd name="adj1" fmla="val 32944"/>
                <a:gd name="adj2" fmla="val 34712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526" name="Arrow"/>
            <p:cNvSpPr/>
            <p:nvPr/>
          </p:nvSpPr>
          <p:spPr>
            <a:xfrm>
              <a:off x="2272508" y="1434070"/>
              <a:ext cx="306433" cy="234382"/>
            </a:xfrm>
            <a:prstGeom prst="rightArrow">
              <a:avLst>
                <a:gd name="adj1" fmla="val 32944"/>
                <a:gd name="adj2" fmla="val 34712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527" name="Arrow"/>
            <p:cNvSpPr/>
            <p:nvPr/>
          </p:nvSpPr>
          <p:spPr>
            <a:xfrm>
              <a:off x="3568394" y="1434070"/>
              <a:ext cx="306433" cy="234382"/>
            </a:xfrm>
            <a:prstGeom prst="rightArrow">
              <a:avLst>
                <a:gd name="adj1" fmla="val 32944"/>
                <a:gd name="adj2" fmla="val 34712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528" name="Awareness rate"/>
            <p:cNvSpPr txBox="1"/>
            <p:nvPr/>
          </p:nvSpPr>
          <p:spPr>
            <a:xfrm>
              <a:off x="5462043" y="71769"/>
              <a:ext cx="1708686" cy="2956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sz="3200">
                  <a:latin typeface="Tahoma"/>
                  <a:ea typeface="Tahoma"/>
                  <a:cs typeface="Tahoma"/>
                  <a:sym typeface="Tahoma"/>
                </a:defRPr>
              </a:pPr>
              <a:r>
                <a:rPr sz="1600" dirty="0">
                  <a:latin typeface="+mn-lt"/>
                  <a:ea typeface="+mn-ea"/>
                  <a:cs typeface="+mn-cs"/>
                  <a:sym typeface="Century Gothic"/>
                </a:rPr>
                <a:t>Awareness rate</a:t>
              </a:r>
            </a:p>
          </p:txBody>
        </p:sp>
        <p:sp>
          <p:nvSpPr>
            <p:cNvPr id="4529" name="Line"/>
            <p:cNvSpPr/>
            <p:nvPr/>
          </p:nvSpPr>
          <p:spPr>
            <a:xfrm>
              <a:off x="16717" y="1777003"/>
              <a:ext cx="4818736" cy="2"/>
            </a:xfrm>
            <a:prstGeom prst="line">
              <a:avLst/>
            </a:prstGeom>
            <a:solidFill>
              <a:srgbClr val="00000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530" name="Conversion rate"/>
            <p:cNvSpPr txBox="1"/>
            <p:nvPr/>
          </p:nvSpPr>
          <p:spPr>
            <a:xfrm>
              <a:off x="5462043" y="394052"/>
              <a:ext cx="1708686" cy="2956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sz="3200">
                  <a:latin typeface="Tahoma"/>
                  <a:ea typeface="Tahoma"/>
                  <a:cs typeface="Tahoma"/>
                  <a:sym typeface="Tahoma"/>
                </a:defRPr>
              </a:pPr>
              <a:r>
                <a:rPr sz="1600">
                  <a:latin typeface="+mn-lt"/>
                  <a:ea typeface="+mn-ea"/>
                  <a:cs typeface="+mn-cs"/>
                  <a:sym typeface="Century Gothic"/>
                </a:rPr>
                <a:t>Conversion rate</a:t>
              </a:r>
            </a:p>
          </p:txBody>
        </p:sp>
        <p:sp>
          <p:nvSpPr>
            <p:cNvPr id="4531" name="Penetration rate"/>
            <p:cNvSpPr txBox="1"/>
            <p:nvPr/>
          </p:nvSpPr>
          <p:spPr>
            <a:xfrm>
              <a:off x="5469446" y="716335"/>
              <a:ext cx="1708687" cy="2956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sz="3200">
                  <a:latin typeface="Tahoma"/>
                  <a:ea typeface="Tahoma"/>
                  <a:cs typeface="Tahoma"/>
                  <a:sym typeface="Tahoma"/>
                </a:defRPr>
              </a:pPr>
              <a:r>
                <a:rPr sz="1600">
                  <a:latin typeface="+mn-lt"/>
                  <a:ea typeface="+mn-ea"/>
                  <a:cs typeface="+mn-cs"/>
                  <a:sym typeface="Century Gothic"/>
                </a:rPr>
                <a:t>Penetration rate</a:t>
              </a:r>
            </a:p>
          </p:txBody>
        </p:sp>
        <p:sp>
          <p:nvSpPr>
            <p:cNvPr id="4532" name="Retention rate"/>
            <p:cNvSpPr txBox="1"/>
            <p:nvPr/>
          </p:nvSpPr>
          <p:spPr>
            <a:xfrm>
              <a:off x="5469446" y="1038618"/>
              <a:ext cx="1708687" cy="2956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sz="3200">
                  <a:latin typeface="Tahoma"/>
                  <a:ea typeface="Tahoma"/>
                  <a:cs typeface="Tahoma"/>
                  <a:sym typeface="Tahoma"/>
                </a:defRPr>
              </a:pPr>
              <a:r>
                <a:rPr sz="1600">
                  <a:latin typeface="+mn-lt"/>
                  <a:ea typeface="+mn-ea"/>
                  <a:cs typeface="+mn-cs"/>
                  <a:sym typeface="Century Gothic"/>
                </a:rPr>
                <a:t>Retention rate</a:t>
              </a:r>
            </a:p>
          </p:txBody>
        </p:sp>
        <p:grpSp>
          <p:nvGrpSpPr>
            <p:cNvPr id="4535" name="Group"/>
            <p:cNvGrpSpPr/>
            <p:nvPr/>
          </p:nvGrpSpPr>
          <p:grpSpPr>
            <a:xfrm>
              <a:off x="2223544" y="1077520"/>
              <a:ext cx="405082" cy="304801"/>
              <a:chOff x="0" y="0"/>
              <a:chExt cx="405080" cy="304800"/>
            </a:xfrm>
          </p:grpSpPr>
          <p:sp>
            <p:nvSpPr>
              <p:cNvPr id="4533" name="Group"/>
              <p:cNvSpPr/>
              <p:nvPr/>
            </p:nvSpPr>
            <p:spPr>
              <a:xfrm>
                <a:off x="81890" y="44449"/>
                <a:ext cx="241301" cy="241301"/>
              </a:xfrm>
              <a:prstGeom prst="ellips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j-lt"/>
                    <a:ea typeface="+mj-ea"/>
                    <a:cs typeface="+mj-cs"/>
                    <a:sym typeface="Gill Sans"/>
                  </a:defRPr>
                </a:pPr>
                <a:endParaRPr/>
              </a:p>
            </p:txBody>
          </p:sp>
          <p:sp>
            <p:nvSpPr>
              <p:cNvPr id="4534" name="2"/>
              <p:cNvSpPr txBox="1"/>
              <p:nvPr/>
            </p:nvSpPr>
            <p:spPr>
              <a:xfrm>
                <a:off x="0" y="0"/>
                <a:ext cx="405081" cy="304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 sz="1300" b="1"/>
                </a:lvl1pPr>
              </a:lstStyle>
              <a:p>
                <a:r>
                  <a:t>2</a:t>
                </a:r>
              </a:p>
            </p:txBody>
          </p:sp>
        </p:grpSp>
        <p:grpSp>
          <p:nvGrpSpPr>
            <p:cNvPr id="4538" name="Group"/>
            <p:cNvGrpSpPr/>
            <p:nvPr/>
          </p:nvGrpSpPr>
          <p:grpSpPr>
            <a:xfrm>
              <a:off x="954222" y="1077520"/>
              <a:ext cx="405082" cy="304801"/>
              <a:chOff x="0" y="0"/>
              <a:chExt cx="405080" cy="304800"/>
            </a:xfrm>
          </p:grpSpPr>
          <p:sp>
            <p:nvSpPr>
              <p:cNvPr id="4536" name="Group"/>
              <p:cNvSpPr/>
              <p:nvPr/>
            </p:nvSpPr>
            <p:spPr>
              <a:xfrm>
                <a:off x="81890" y="44449"/>
                <a:ext cx="241301" cy="241301"/>
              </a:xfrm>
              <a:prstGeom prst="ellips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j-lt"/>
                    <a:ea typeface="+mj-ea"/>
                    <a:cs typeface="+mj-cs"/>
                    <a:sym typeface="Gill Sans"/>
                  </a:defRPr>
                </a:pPr>
                <a:endParaRPr/>
              </a:p>
            </p:txBody>
          </p:sp>
          <p:sp>
            <p:nvSpPr>
              <p:cNvPr id="4537" name="1"/>
              <p:cNvSpPr txBox="1"/>
              <p:nvPr/>
            </p:nvSpPr>
            <p:spPr>
              <a:xfrm>
                <a:off x="0" y="0"/>
                <a:ext cx="405081" cy="304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 sz="1300" b="1"/>
                </a:lvl1pPr>
              </a:lstStyle>
              <a:p>
                <a:r>
                  <a:t>1</a:t>
                </a:r>
              </a:p>
            </p:txBody>
          </p:sp>
        </p:grpSp>
        <p:grpSp>
          <p:nvGrpSpPr>
            <p:cNvPr id="4541" name="Group"/>
            <p:cNvGrpSpPr/>
            <p:nvPr/>
          </p:nvGrpSpPr>
          <p:grpSpPr>
            <a:xfrm>
              <a:off x="3498877" y="1077517"/>
              <a:ext cx="405081" cy="304801"/>
              <a:chOff x="0" y="0"/>
              <a:chExt cx="405080" cy="304800"/>
            </a:xfrm>
          </p:grpSpPr>
          <p:sp>
            <p:nvSpPr>
              <p:cNvPr id="4539" name="Group"/>
              <p:cNvSpPr/>
              <p:nvPr/>
            </p:nvSpPr>
            <p:spPr>
              <a:xfrm>
                <a:off x="81890" y="44449"/>
                <a:ext cx="241301" cy="241301"/>
              </a:xfrm>
              <a:prstGeom prst="ellips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j-lt"/>
                    <a:ea typeface="+mj-ea"/>
                    <a:cs typeface="+mj-cs"/>
                    <a:sym typeface="Gill Sans"/>
                  </a:defRPr>
                </a:pPr>
                <a:endParaRPr/>
              </a:p>
            </p:txBody>
          </p:sp>
          <p:sp>
            <p:nvSpPr>
              <p:cNvPr id="4540" name="4"/>
              <p:cNvSpPr txBox="1"/>
              <p:nvPr/>
            </p:nvSpPr>
            <p:spPr>
              <a:xfrm>
                <a:off x="0" y="0"/>
                <a:ext cx="405081" cy="304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 sz="1300" b="1"/>
                </a:lvl1pPr>
              </a:lstStyle>
              <a:p>
                <a:r>
                  <a:t>4</a:t>
                </a:r>
              </a:p>
            </p:txBody>
          </p:sp>
        </p:grpSp>
        <p:sp>
          <p:nvSpPr>
            <p:cNvPr id="4542" name="Line"/>
            <p:cNvSpPr/>
            <p:nvPr/>
          </p:nvSpPr>
          <p:spPr>
            <a:xfrm flipH="1" flipV="1">
              <a:off x="3055673" y="9010"/>
              <a:ext cx="1" cy="714002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custDash>
                <a:ds d="200000" sp="200000"/>
              </a:custDash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543" name="Rectangle"/>
            <p:cNvSpPr/>
            <p:nvPr/>
          </p:nvSpPr>
          <p:spPr>
            <a:xfrm>
              <a:off x="2809821" y="218831"/>
              <a:ext cx="508184" cy="321096"/>
            </a:xfrm>
            <a:prstGeom prst="rect">
              <a:avLst/>
            </a:prstGeom>
            <a:solidFill>
              <a:srgbClr val="FFD67E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l" defTabSz="914400">
                <a:buClr>
                  <a:srgbClr val="000000"/>
                </a:buClr>
                <a:defRPr sz="2200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4544" name="Line"/>
            <p:cNvSpPr/>
            <p:nvPr/>
          </p:nvSpPr>
          <p:spPr>
            <a:xfrm flipV="1">
              <a:off x="4306623" y="751389"/>
              <a:ext cx="1390" cy="592832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custDash>
                <a:ds d="200000" sp="200000"/>
              </a:custDash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grpSp>
          <p:nvGrpSpPr>
            <p:cNvPr id="4547" name="Group"/>
            <p:cNvGrpSpPr/>
            <p:nvPr/>
          </p:nvGrpSpPr>
          <p:grpSpPr>
            <a:xfrm>
              <a:off x="2859100" y="212399"/>
              <a:ext cx="405082" cy="304801"/>
              <a:chOff x="0" y="0"/>
              <a:chExt cx="405080" cy="304800"/>
            </a:xfrm>
          </p:grpSpPr>
          <p:sp>
            <p:nvSpPr>
              <p:cNvPr id="4545" name="Group"/>
              <p:cNvSpPr/>
              <p:nvPr/>
            </p:nvSpPr>
            <p:spPr>
              <a:xfrm>
                <a:off x="81890" y="44449"/>
                <a:ext cx="241301" cy="241301"/>
              </a:xfrm>
              <a:prstGeom prst="ellips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j-lt"/>
                    <a:ea typeface="+mj-ea"/>
                    <a:cs typeface="+mj-cs"/>
                    <a:sym typeface="Gill Sans"/>
                  </a:defRPr>
                </a:pPr>
                <a:endParaRPr/>
              </a:p>
            </p:txBody>
          </p:sp>
          <p:sp>
            <p:nvSpPr>
              <p:cNvPr id="4546" name="3"/>
              <p:cNvSpPr txBox="1"/>
              <p:nvPr/>
            </p:nvSpPr>
            <p:spPr>
              <a:xfrm>
                <a:off x="0" y="0"/>
                <a:ext cx="405081" cy="304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 sz="1300" b="1"/>
                </a:lvl1pPr>
              </a:lstStyle>
              <a:p>
                <a:r>
                  <a:t>3</a:t>
                </a:r>
              </a:p>
            </p:txBody>
          </p:sp>
        </p:grpSp>
        <p:sp>
          <p:nvSpPr>
            <p:cNvPr id="4548" name="Rectangle"/>
            <p:cNvSpPr/>
            <p:nvPr/>
          </p:nvSpPr>
          <p:spPr>
            <a:xfrm>
              <a:off x="4068587" y="875797"/>
              <a:ext cx="508183" cy="304801"/>
            </a:xfrm>
            <a:prstGeom prst="rect">
              <a:avLst/>
            </a:prstGeom>
            <a:solidFill>
              <a:srgbClr val="FFD67E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l" defTabSz="914400">
                <a:buClr>
                  <a:srgbClr val="000000"/>
                </a:buClr>
                <a:defRPr sz="2200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grpSp>
          <p:nvGrpSpPr>
            <p:cNvPr id="4551" name="Group"/>
            <p:cNvGrpSpPr/>
            <p:nvPr/>
          </p:nvGrpSpPr>
          <p:grpSpPr>
            <a:xfrm>
              <a:off x="4107171" y="870252"/>
              <a:ext cx="405082" cy="304801"/>
              <a:chOff x="0" y="0"/>
              <a:chExt cx="405080" cy="304800"/>
            </a:xfrm>
          </p:grpSpPr>
          <p:sp>
            <p:nvSpPr>
              <p:cNvPr id="4549" name="Group"/>
              <p:cNvSpPr/>
              <p:nvPr/>
            </p:nvSpPr>
            <p:spPr>
              <a:xfrm>
                <a:off x="81890" y="44449"/>
                <a:ext cx="241301" cy="241301"/>
              </a:xfrm>
              <a:prstGeom prst="ellips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j-lt"/>
                    <a:ea typeface="+mj-ea"/>
                    <a:cs typeface="+mj-cs"/>
                    <a:sym typeface="Gill Sans"/>
                  </a:defRPr>
                </a:pPr>
                <a:endParaRPr/>
              </a:p>
            </p:txBody>
          </p:sp>
          <p:sp>
            <p:nvSpPr>
              <p:cNvPr id="4550" name="5"/>
              <p:cNvSpPr txBox="1"/>
              <p:nvPr/>
            </p:nvSpPr>
            <p:spPr>
              <a:xfrm>
                <a:off x="0" y="0"/>
                <a:ext cx="405081" cy="304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 sz="1300" b="1"/>
                </a:lvl1pPr>
              </a:lstStyle>
              <a:p>
                <a:r>
                  <a:t>5</a:t>
                </a:r>
              </a:p>
            </p:txBody>
          </p:sp>
        </p:grpSp>
        <p:grpSp>
          <p:nvGrpSpPr>
            <p:cNvPr id="4554" name="Group"/>
            <p:cNvGrpSpPr/>
            <p:nvPr/>
          </p:nvGrpSpPr>
          <p:grpSpPr>
            <a:xfrm>
              <a:off x="5056341" y="54474"/>
              <a:ext cx="405082" cy="304801"/>
              <a:chOff x="0" y="0"/>
              <a:chExt cx="405080" cy="304800"/>
            </a:xfrm>
          </p:grpSpPr>
          <p:sp>
            <p:nvSpPr>
              <p:cNvPr id="4552" name="Group"/>
              <p:cNvSpPr/>
              <p:nvPr/>
            </p:nvSpPr>
            <p:spPr>
              <a:xfrm>
                <a:off x="81890" y="44449"/>
                <a:ext cx="241301" cy="241301"/>
              </a:xfrm>
              <a:prstGeom prst="ellips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j-lt"/>
                    <a:ea typeface="+mj-ea"/>
                    <a:cs typeface="+mj-cs"/>
                    <a:sym typeface="Gill Sans"/>
                  </a:defRPr>
                </a:pPr>
                <a:endParaRPr/>
              </a:p>
            </p:txBody>
          </p:sp>
          <p:sp>
            <p:nvSpPr>
              <p:cNvPr id="4553" name="1"/>
              <p:cNvSpPr txBox="1"/>
              <p:nvPr/>
            </p:nvSpPr>
            <p:spPr>
              <a:xfrm>
                <a:off x="0" y="0"/>
                <a:ext cx="405081" cy="304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 sz="1300" b="1"/>
                </a:lvl1pPr>
              </a:lstStyle>
              <a:p>
                <a:r>
                  <a:t>1</a:t>
                </a:r>
              </a:p>
            </p:txBody>
          </p:sp>
        </p:grpSp>
        <p:grpSp>
          <p:nvGrpSpPr>
            <p:cNvPr id="4557" name="Group"/>
            <p:cNvGrpSpPr/>
            <p:nvPr/>
          </p:nvGrpSpPr>
          <p:grpSpPr>
            <a:xfrm>
              <a:off x="5060912" y="374854"/>
              <a:ext cx="405082" cy="304801"/>
              <a:chOff x="0" y="0"/>
              <a:chExt cx="405080" cy="304800"/>
            </a:xfrm>
          </p:grpSpPr>
          <p:sp>
            <p:nvSpPr>
              <p:cNvPr id="4555" name="Group"/>
              <p:cNvSpPr/>
              <p:nvPr/>
            </p:nvSpPr>
            <p:spPr>
              <a:xfrm>
                <a:off x="81890" y="44449"/>
                <a:ext cx="241301" cy="241301"/>
              </a:xfrm>
              <a:prstGeom prst="ellips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j-lt"/>
                    <a:ea typeface="+mj-ea"/>
                    <a:cs typeface="+mj-cs"/>
                    <a:sym typeface="Gill Sans"/>
                  </a:defRPr>
                </a:pPr>
                <a:endParaRPr/>
              </a:p>
            </p:txBody>
          </p:sp>
          <p:sp>
            <p:nvSpPr>
              <p:cNvPr id="4556" name="2"/>
              <p:cNvSpPr txBox="1"/>
              <p:nvPr/>
            </p:nvSpPr>
            <p:spPr>
              <a:xfrm>
                <a:off x="0" y="0"/>
                <a:ext cx="405081" cy="304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 sz="1300" b="1"/>
                </a:lvl1pPr>
              </a:lstStyle>
              <a:p>
                <a:r>
                  <a:t>2</a:t>
                </a:r>
              </a:p>
            </p:txBody>
          </p:sp>
        </p:grpSp>
        <p:grpSp>
          <p:nvGrpSpPr>
            <p:cNvPr id="4560" name="Group"/>
            <p:cNvGrpSpPr/>
            <p:nvPr/>
          </p:nvGrpSpPr>
          <p:grpSpPr>
            <a:xfrm>
              <a:off x="5060912" y="695234"/>
              <a:ext cx="405082" cy="304801"/>
              <a:chOff x="0" y="0"/>
              <a:chExt cx="405080" cy="304800"/>
            </a:xfrm>
          </p:grpSpPr>
          <p:sp>
            <p:nvSpPr>
              <p:cNvPr id="4558" name="Group"/>
              <p:cNvSpPr/>
              <p:nvPr/>
            </p:nvSpPr>
            <p:spPr>
              <a:xfrm>
                <a:off x="81890" y="44449"/>
                <a:ext cx="241301" cy="241301"/>
              </a:xfrm>
              <a:prstGeom prst="ellips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j-lt"/>
                    <a:ea typeface="+mj-ea"/>
                    <a:cs typeface="+mj-cs"/>
                    <a:sym typeface="Gill Sans"/>
                  </a:defRPr>
                </a:pPr>
                <a:endParaRPr/>
              </a:p>
            </p:txBody>
          </p:sp>
          <p:sp>
            <p:nvSpPr>
              <p:cNvPr id="4559" name="3"/>
              <p:cNvSpPr txBox="1"/>
              <p:nvPr/>
            </p:nvSpPr>
            <p:spPr>
              <a:xfrm>
                <a:off x="0" y="0"/>
                <a:ext cx="405081" cy="304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 sz="1300" b="1"/>
                </a:lvl1pPr>
              </a:lstStyle>
              <a:p>
                <a:r>
                  <a:t>3</a:t>
                </a:r>
              </a:p>
            </p:txBody>
          </p:sp>
        </p:grpSp>
        <p:grpSp>
          <p:nvGrpSpPr>
            <p:cNvPr id="4563" name="Group"/>
            <p:cNvGrpSpPr/>
            <p:nvPr/>
          </p:nvGrpSpPr>
          <p:grpSpPr>
            <a:xfrm>
              <a:off x="5065320" y="1015615"/>
              <a:ext cx="405081" cy="304801"/>
              <a:chOff x="0" y="0"/>
              <a:chExt cx="405080" cy="304800"/>
            </a:xfrm>
          </p:grpSpPr>
          <p:sp>
            <p:nvSpPr>
              <p:cNvPr id="4561" name="Group"/>
              <p:cNvSpPr/>
              <p:nvPr/>
            </p:nvSpPr>
            <p:spPr>
              <a:xfrm>
                <a:off x="81890" y="44449"/>
                <a:ext cx="241301" cy="241301"/>
              </a:xfrm>
              <a:prstGeom prst="ellips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j-lt"/>
                    <a:ea typeface="+mj-ea"/>
                    <a:cs typeface="+mj-cs"/>
                    <a:sym typeface="Gill Sans"/>
                  </a:defRPr>
                </a:pPr>
                <a:endParaRPr/>
              </a:p>
            </p:txBody>
          </p:sp>
          <p:sp>
            <p:nvSpPr>
              <p:cNvPr id="4562" name="4"/>
              <p:cNvSpPr txBox="1"/>
              <p:nvPr/>
            </p:nvSpPr>
            <p:spPr>
              <a:xfrm>
                <a:off x="0" y="0"/>
                <a:ext cx="405081" cy="304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 sz="1300" b="1"/>
                </a:lvl1pPr>
              </a:lstStyle>
              <a:p>
                <a:r>
                  <a:t>4</a:t>
                </a:r>
              </a:p>
            </p:txBody>
          </p:sp>
        </p:grpSp>
        <p:grpSp>
          <p:nvGrpSpPr>
            <p:cNvPr id="4566" name="Group"/>
            <p:cNvGrpSpPr/>
            <p:nvPr/>
          </p:nvGrpSpPr>
          <p:grpSpPr>
            <a:xfrm>
              <a:off x="5060912" y="1335995"/>
              <a:ext cx="405082" cy="304801"/>
              <a:chOff x="0" y="0"/>
              <a:chExt cx="405080" cy="304800"/>
            </a:xfrm>
          </p:grpSpPr>
          <p:sp>
            <p:nvSpPr>
              <p:cNvPr id="4564" name="Group"/>
              <p:cNvSpPr/>
              <p:nvPr/>
            </p:nvSpPr>
            <p:spPr>
              <a:xfrm>
                <a:off x="81890" y="44449"/>
                <a:ext cx="241301" cy="241301"/>
              </a:xfrm>
              <a:prstGeom prst="ellips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j-lt"/>
                    <a:ea typeface="+mj-ea"/>
                    <a:cs typeface="+mj-cs"/>
                    <a:sym typeface="Gill Sans"/>
                  </a:defRPr>
                </a:pPr>
                <a:endParaRPr/>
              </a:p>
            </p:txBody>
          </p:sp>
          <p:sp>
            <p:nvSpPr>
              <p:cNvPr id="4565" name="5"/>
              <p:cNvSpPr txBox="1"/>
              <p:nvPr/>
            </p:nvSpPr>
            <p:spPr>
              <a:xfrm>
                <a:off x="0" y="0"/>
                <a:ext cx="405081" cy="304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 sz="1300" b="1"/>
                </a:lvl1pPr>
              </a:lstStyle>
              <a:p>
                <a:r>
                  <a:t>5</a:t>
                </a:r>
              </a:p>
            </p:txBody>
          </p:sp>
        </p:grpSp>
        <p:sp>
          <p:nvSpPr>
            <p:cNvPr id="4567" name="Attrition rate"/>
            <p:cNvSpPr txBox="1"/>
            <p:nvPr/>
          </p:nvSpPr>
          <p:spPr>
            <a:xfrm>
              <a:off x="5469446" y="1360902"/>
              <a:ext cx="1708687" cy="2956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sz="3200">
                  <a:latin typeface="Tahoma"/>
                  <a:ea typeface="Tahoma"/>
                  <a:cs typeface="Tahoma"/>
                  <a:sym typeface="Tahoma"/>
                </a:defRPr>
              </a:pPr>
              <a:r>
                <a:rPr sz="1600">
                  <a:latin typeface="+mn-lt"/>
                  <a:ea typeface="+mn-ea"/>
                  <a:cs typeface="+mn-cs"/>
                  <a:sym typeface="Century Gothic"/>
                </a:rPr>
                <a:t>Attrition rate</a:t>
              </a:r>
            </a:p>
          </p:txBody>
        </p:sp>
      </p:grp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6" name="SMMTP_Front.jpg" descr="SMMTP_Front.jpg"/>
          <p:cNvPicPr>
            <a:picLocks noChangeAspect="1"/>
          </p:cNvPicPr>
          <p:nvPr/>
        </p:nvPicPr>
        <p:blipFill>
          <a:blip r:embed="rId2">
            <a:extLst/>
          </a:blip>
          <a:srcRect t="11062" b="8785"/>
          <a:stretch>
            <a:fillRect/>
          </a:stretch>
        </p:blipFill>
        <p:spPr>
          <a:xfrm>
            <a:off x="1574204" y="198"/>
            <a:ext cx="9856255" cy="975311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0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761" name="Figure 1. Steal-Share Strateg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1. Steal-Share Strategy</a:t>
            </a:r>
          </a:p>
        </p:txBody>
      </p:sp>
      <p:grpSp>
        <p:nvGrpSpPr>
          <p:cNvPr id="3769" name="Group"/>
          <p:cNvGrpSpPr/>
          <p:nvPr/>
        </p:nvGrpSpPr>
        <p:grpSpPr>
          <a:xfrm>
            <a:off x="5025649" y="3418905"/>
            <a:ext cx="2921001" cy="2915790"/>
            <a:chOff x="0" y="0"/>
            <a:chExt cx="2921000" cy="2915788"/>
          </a:xfrm>
        </p:grpSpPr>
        <p:sp>
          <p:nvSpPr>
            <p:cNvPr id="3762" name="Shape"/>
            <p:cNvSpPr/>
            <p:nvPr/>
          </p:nvSpPr>
          <p:spPr>
            <a:xfrm>
              <a:off x="1456679" y="744798"/>
              <a:ext cx="892635" cy="709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853" y="0"/>
                  </a:moveTo>
                  <a:lnTo>
                    <a:pt x="0" y="21600"/>
                  </a:lnTo>
                  <a:lnTo>
                    <a:pt x="21600" y="21580"/>
                  </a:lnTo>
                  <a:cubicBezTo>
                    <a:pt x="21574" y="14710"/>
                    <a:pt x="19474" y="7844"/>
                    <a:pt x="15300" y="2602"/>
                  </a:cubicBezTo>
                  <a:cubicBezTo>
                    <a:pt x="14528" y="1633"/>
                    <a:pt x="13705" y="791"/>
                    <a:pt x="12853" y="0"/>
                  </a:cubicBezTo>
                  <a:close/>
                </a:path>
              </a:pathLst>
            </a:custGeom>
            <a:solidFill>
              <a:srgbClr val="3D749D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3763" name="Shape"/>
            <p:cNvSpPr/>
            <p:nvPr/>
          </p:nvSpPr>
          <p:spPr>
            <a:xfrm>
              <a:off x="950004" y="570578"/>
              <a:ext cx="1037166" cy="882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34" y="0"/>
                  </a:moveTo>
                  <a:cubicBezTo>
                    <a:pt x="6905" y="0"/>
                    <a:pt x="3181" y="1334"/>
                    <a:pt x="0" y="3959"/>
                  </a:cubicBezTo>
                  <a:lnTo>
                    <a:pt x="10532" y="21600"/>
                  </a:lnTo>
                  <a:lnTo>
                    <a:pt x="21600" y="4247"/>
                  </a:lnTo>
                  <a:cubicBezTo>
                    <a:pt x="18346" y="1431"/>
                    <a:pt x="14495" y="0"/>
                    <a:pt x="10634" y="0"/>
                  </a:cubicBezTo>
                  <a:close/>
                </a:path>
              </a:pathLst>
            </a:cu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3764" name="Circle"/>
            <p:cNvSpPr/>
            <p:nvPr/>
          </p:nvSpPr>
          <p:spPr>
            <a:xfrm>
              <a:off x="571500" y="570480"/>
              <a:ext cx="1778001" cy="1774829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3765" name="Arrow"/>
            <p:cNvSpPr/>
            <p:nvPr/>
          </p:nvSpPr>
          <p:spPr>
            <a:xfrm rot="2280000">
              <a:off x="1581581" y="943599"/>
              <a:ext cx="300889" cy="234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41" y="14358"/>
                  </a:moveTo>
                  <a:lnTo>
                    <a:pt x="5841" y="21600"/>
                  </a:lnTo>
                  <a:lnTo>
                    <a:pt x="0" y="10800"/>
                  </a:lnTo>
                  <a:lnTo>
                    <a:pt x="5841" y="0"/>
                  </a:lnTo>
                  <a:lnTo>
                    <a:pt x="5841" y="7242"/>
                  </a:lnTo>
                  <a:lnTo>
                    <a:pt x="21600" y="7242"/>
                  </a:lnTo>
                  <a:lnTo>
                    <a:pt x="21600" y="14358"/>
                  </a:lnTo>
                  <a:close/>
                </a:path>
              </a:pathLst>
            </a:custGeom>
            <a:solidFill>
              <a:schemeClr val="accent1">
                <a:hueOff val="71527"/>
                <a:satOff val="-27511"/>
                <a:lumOff val="32816"/>
              </a:scheme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766" name="Circle"/>
            <p:cNvSpPr/>
            <p:nvPr/>
          </p:nvSpPr>
          <p:spPr>
            <a:xfrm>
              <a:off x="0" y="0"/>
              <a:ext cx="2921000" cy="2915789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custDash>
                <a:ds d="600000" sp="600000"/>
              </a:custDash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3767" name="Current users"/>
            <p:cNvSpPr txBox="1"/>
            <p:nvPr/>
          </p:nvSpPr>
          <p:spPr>
            <a:xfrm>
              <a:off x="865175" y="1628297"/>
              <a:ext cx="1190650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lvl1pPr>
            </a:lstStyle>
            <a:p>
              <a:r>
                <a:t>Current users</a:t>
              </a:r>
            </a:p>
          </p:txBody>
        </p:sp>
        <p:sp>
          <p:nvSpPr>
            <p:cNvPr id="3768" name="New users"/>
            <p:cNvSpPr txBox="1"/>
            <p:nvPr/>
          </p:nvSpPr>
          <p:spPr>
            <a:xfrm>
              <a:off x="865175" y="2398078"/>
              <a:ext cx="1190650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lvl1pPr>
            </a:lstStyle>
            <a:p>
              <a:r>
                <a:t>New users</a:t>
              </a:r>
            </a:p>
          </p:txBody>
        </p:sp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1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772" name="Figure 2. Market-Growth Strateg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2. Market-Growth Strategy</a:t>
            </a:r>
          </a:p>
        </p:txBody>
      </p:sp>
      <p:grpSp>
        <p:nvGrpSpPr>
          <p:cNvPr id="3781" name="Group"/>
          <p:cNvGrpSpPr/>
          <p:nvPr/>
        </p:nvGrpSpPr>
        <p:grpSpPr>
          <a:xfrm>
            <a:off x="5041812" y="3418905"/>
            <a:ext cx="2921176" cy="2915790"/>
            <a:chOff x="0" y="0"/>
            <a:chExt cx="2921175" cy="2915788"/>
          </a:xfrm>
        </p:grpSpPr>
        <p:grpSp>
          <p:nvGrpSpPr>
            <p:cNvPr id="3776" name="Group"/>
            <p:cNvGrpSpPr/>
            <p:nvPr/>
          </p:nvGrpSpPr>
          <p:grpSpPr>
            <a:xfrm>
              <a:off x="571500" y="289162"/>
              <a:ext cx="2349676" cy="2056147"/>
              <a:chOff x="0" y="-281317"/>
              <a:chExt cx="2349675" cy="2056145"/>
            </a:xfrm>
          </p:grpSpPr>
          <p:sp>
            <p:nvSpPr>
              <p:cNvPr id="3773" name="Shape"/>
              <p:cNvSpPr/>
              <p:nvPr/>
            </p:nvSpPr>
            <p:spPr>
              <a:xfrm>
                <a:off x="885179" y="-281318"/>
                <a:ext cx="1464497" cy="11665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853" y="0"/>
                    </a:moveTo>
                    <a:lnTo>
                      <a:pt x="0" y="21600"/>
                    </a:lnTo>
                    <a:lnTo>
                      <a:pt x="21600" y="21580"/>
                    </a:lnTo>
                    <a:cubicBezTo>
                      <a:pt x="21574" y="14710"/>
                      <a:pt x="19474" y="7844"/>
                      <a:pt x="15300" y="2602"/>
                    </a:cubicBezTo>
                    <a:cubicBezTo>
                      <a:pt x="14528" y="1633"/>
                      <a:pt x="13705" y="791"/>
                      <a:pt x="12853" y="0"/>
                    </a:cubicBezTo>
                    <a:close/>
                  </a:path>
                </a:pathLst>
              </a:custGeom>
              <a:solidFill>
                <a:srgbClr val="FFD67E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j-lt"/>
                    <a:ea typeface="+mj-ea"/>
                    <a:cs typeface="+mj-cs"/>
                    <a:sym typeface="Gill Sans"/>
                  </a:defRPr>
                </a:pPr>
                <a:endParaRPr/>
              </a:p>
            </p:txBody>
          </p:sp>
          <p:sp>
            <p:nvSpPr>
              <p:cNvPr id="3774" name="Shape"/>
              <p:cNvSpPr/>
              <p:nvPr/>
            </p:nvSpPr>
            <p:spPr>
              <a:xfrm>
                <a:off x="885179" y="174318"/>
                <a:ext cx="892635" cy="7096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853" y="0"/>
                    </a:moveTo>
                    <a:lnTo>
                      <a:pt x="0" y="21600"/>
                    </a:lnTo>
                    <a:lnTo>
                      <a:pt x="21600" y="21580"/>
                    </a:lnTo>
                    <a:cubicBezTo>
                      <a:pt x="21574" y="14710"/>
                      <a:pt x="19474" y="7844"/>
                      <a:pt x="15300" y="2602"/>
                    </a:cubicBezTo>
                    <a:cubicBezTo>
                      <a:pt x="14528" y="1633"/>
                      <a:pt x="13705" y="791"/>
                      <a:pt x="12853" y="0"/>
                    </a:cubicBezTo>
                    <a:close/>
                  </a:path>
                </a:pathLst>
              </a:custGeom>
              <a:solidFill>
                <a:srgbClr val="3D749D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j-lt"/>
                    <a:ea typeface="+mj-ea"/>
                    <a:cs typeface="+mj-cs"/>
                    <a:sym typeface="Gill Sans"/>
                  </a:defRPr>
                </a:pPr>
                <a:endParaRPr/>
              </a:p>
            </p:txBody>
          </p:sp>
          <p:sp>
            <p:nvSpPr>
              <p:cNvPr id="3775" name="Circle"/>
              <p:cNvSpPr/>
              <p:nvPr/>
            </p:nvSpPr>
            <p:spPr>
              <a:xfrm>
                <a:off x="0" y="0"/>
                <a:ext cx="1778000" cy="1774828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</p:grpSp>
        <p:sp>
          <p:nvSpPr>
            <p:cNvPr id="3777" name="Arrow"/>
            <p:cNvSpPr/>
            <p:nvPr/>
          </p:nvSpPr>
          <p:spPr>
            <a:xfrm rot="19800000" flipH="1">
              <a:off x="2102281" y="921374"/>
              <a:ext cx="300889" cy="234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41" y="14358"/>
                  </a:moveTo>
                  <a:lnTo>
                    <a:pt x="5841" y="21600"/>
                  </a:lnTo>
                  <a:lnTo>
                    <a:pt x="0" y="10800"/>
                  </a:lnTo>
                  <a:lnTo>
                    <a:pt x="5841" y="0"/>
                  </a:lnTo>
                  <a:lnTo>
                    <a:pt x="5841" y="7242"/>
                  </a:lnTo>
                  <a:lnTo>
                    <a:pt x="21600" y="7242"/>
                  </a:lnTo>
                  <a:lnTo>
                    <a:pt x="21600" y="14358"/>
                  </a:lnTo>
                  <a:close/>
                </a:path>
              </a:pathLst>
            </a:custGeom>
            <a:solidFill>
              <a:schemeClr val="accent1">
                <a:hueOff val="71527"/>
                <a:satOff val="-27511"/>
                <a:lumOff val="32816"/>
              </a:scheme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778" name="Circle"/>
            <p:cNvSpPr/>
            <p:nvPr/>
          </p:nvSpPr>
          <p:spPr>
            <a:xfrm>
              <a:off x="0" y="0"/>
              <a:ext cx="2921000" cy="2915789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custDash>
                <a:ds d="600000" sp="600000"/>
              </a:custDash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3779" name="Current users"/>
            <p:cNvSpPr txBox="1"/>
            <p:nvPr/>
          </p:nvSpPr>
          <p:spPr>
            <a:xfrm>
              <a:off x="865175" y="1628297"/>
              <a:ext cx="1190650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lvl1pPr>
            </a:lstStyle>
            <a:p>
              <a:r>
                <a:t>Current users</a:t>
              </a:r>
            </a:p>
          </p:txBody>
        </p:sp>
        <p:sp>
          <p:nvSpPr>
            <p:cNvPr id="3780" name="New users"/>
            <p:cNvSpPr txBox="1"/>
            <p:nvPr/>
          </p:nvSpPr>
          <p:spPr>
            <a:xfrm>
              <a:off x="865175" y="2398078"/>
              <a:ext cx="1190650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lvl1pPr>
            </a:lstStyle>
            <a:p>
              <a:r>
                <a:t>New users</a:t>
              </a:r>
            </a:p>
          </p:txBody>
        </p:sp>
      </p:grp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3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784" name="Figure 3. Market-Growth Strategy for a Superior Offer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3. Market-Growth Strategy for a Superior Offering</a:t>
            </a:r>
          </a:p>
        </p:txBody>
      </p:sp>
      <p:grpSp>
        <p:nvGrpSpPr>
          <p:cNvPr id="3794" name="Group"/>
          <p:cNvGrpSpPr/>
          <p:nvPr/>
        </p:nvGrpSpPr>
        <p:grpSpPr>
          <a:xfrm>
            <a:off x="5019921" y="3415854"/>
            <a:ext cx="2932457" cy="2921892"/>
            <a:chOff x="0" y="0"/>
            <a:chExt cx="2932455" cy="2921891"/>
          </a:xfrm>
        </p:grpSpPr>
        <p:sp>
          <p:nvSpPr>
            <p:cNvPr id="3785" name="Shape"/>
            <p:cNvSpPr/>
            <p:nvPr/>
          </p:nvSpPr>
          <p:spPr>
            <a:xfrm>
              <a:off x="1475107" y="738201"/>
              <a:ext cx="892635" cy="709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853" y="0"/>
                  </a:moveTo>
                  <a:lnTo>
                    <a:pt x="0" y="21600"/>
                  </a:lnTo>
                  <a:lnTo>
                    <a:pt x="21600" y="21580"/>
                  </a:lnTo>
                  <a:cubicBezTo>
                    <a:pt x="21574" y="14710"/>
                    <a:pt x="19474" y="7844"/>
                    <a:pt x="15300" y="2602"/>
                  </a:cubicBezTo>
                  <a:cubicBezTo>
                    <a:pt x="14528" y="1633"/>
                    <a:pt x="13705" y="791"/>
                    <a:pt x="12853" y="0"/>
                  </a:cubicBezTo>
                  <a:close/>
                </a:path>
              </a:pathLst>
            </a:custGeom>
            <a:solidFill>
              <a:srgbClr val="3D749D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3786" name="Circle"/>
            <p:cNvSpPr/>
            <p:nvPr/>
          </p:nvSpPr>
          <p:spPr>
            <a:xfrm>
              <a:off x="5727" y="6102"/>
              <a:ext cx="2921001" cy="2915790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custDash>
                <a:ds d="600000" sp="600000"/>
              </a:custDash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3787" name="Shape"/>
            <p:cNvSpPr/>
            <p:nvPr/>
          </p:nvSpPr>
          <p:spPr>
            <a:xfrm>
              <a:off x="0" y="0"/>
              <a:ext cx="2932456" cy="2514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21600" extrusionOk="0">
                  <a:moveTo>
                    <a:pt x="9839" y="0"/>
                  </a:moveTo>
                  <a:cubicBezTo>
                    <a:pt x="7321" y="0"/>
                    <a:pt x="4803" y="1228"/>
                    <a:pt x="2882" y="3682"/>
                  </a:cubicBezTo>
                  <a:cubicBezTo>
                    <a:pt x="-961" y="8591"/>
                    <a:pt x="-961" y="16551"/>
                    <a:pt x="2882" y="21460"/>
                  </a:cubicBezTo>
                  <a:cubicBezTo>
                    <a:pt x="2903" y="21487"/>
                    <a:pt x="2927" y="21511"/>
                    <a:pt x="2948" y="21538"/>
                  </a:cubicBezTo>
                  <a:lnTo>
                    <a:pt x="5703" y="18092"/>
                  </a:lnTo>
                  <a:cubicBezTo>
                    <a:pt x="5670" y="18053"/>
                    <a:pt x="5635" y="18020"/>
                    <a:pt x="5604" y="17979"/>
                  </a:cubicBezTo>
                  <a:cubicBezTo>
                    <a:pt x="3265" y="14991"/>
                    <a:pt x="3265" y="10147"/>
                    <a:pt x="5604" y="7159"/>
                  </a:cubicBezTo>
                  <a:cubicBezTo>
                    <a:pt x="6773" y="5665"/>
                    <a:pt x="8306" y="4917"/>
                    <a:pt x="9839" y="4917"/>
                  </a:cubicBezTo>
                  <a:cubicBezTo>
                    <a:pt x="11372" y="4917"/>
                    <a:pt x="12905" y="5665"/>
                    <a:pt x="14074" y="7159"/>
                  </a:cubicBezTo>
                  <a:cubicBezTo>
                    <a:pt x="16413" y="10147"/>
                    <a:pt x="16413" y="14991"/>
                    <a:pt x="14074" y="17979"/>
                  </a:cubicBezTo>
                  <a:cubicBezTo>
                    <a:pt x="14054" y="18005"/>
                    <a:pt x="14033" y="18026"/>
                    <a:pt x="14013" y="18051"/>
                  </a:cubicBezTo>
                  <a:lnTo>
                    <a:pt x="16676" y="21600"/>
                  </a:lnTo>
                  <a:cubicBezTo>
                    <a:pt x="16715" y="21551"/>
                    <a:pt x="16757" y="21509"/>
                    <a:pt x="16796" y="21460"/>
                  </a:cubicBezTo>
                  <a:cubicBezTo>
                    <a:pt x="20639" y="16551"/>
                    <a:pt x="20639" y="8591"/>
                    <a:pt x="16796" y="3682"/>
                  </a:cubicBezTo>
                  <a:cubicBezTo>
                    <a:pt x="14875" y="1228"/>
                    <a:pt x="12357" y="0"/>
                    <a:pt x="9839" y="0"/>
                  </a:cubicBezTo>
                  <a:close/>
                </a:path>
              </a:pathLst>
            </a:custGeom>
            <a:solidFill>
              <a:srgbClr val="FFD67E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3788" name="Circle"/>
            <p:cNvSpPr/>
            <p:nvPr/>
          </p:nvSpPr>
          <p:spPr>
            <a:xfrm>
              <a:off x="577227" y="576583"/>
              <a:ext cx="1778001" cy="1774828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3789" name="Arrow"/>
            <p:cNvSpPr/>
            <p:nvPr/>
          </p:nvSpPr>
          <p:spPr>
            <a:xfrm rot="19800000" flipH="1">
              <a:off x="2133408" y="902077"/>
              <a:ext cx="300890" cy="234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41" y="14358"/>
                  </a:moveTo>
                  <a:lnTo>
                    <a:pt x="5841" y="21600"/>
                  </a:lnTo>
                  <a:lnTo>
                    <a:pt x="0" y="10800"/>
                  </a:lnTo>
                  <a:lnTo>
                    <a:pt x="5841" y="0"/>
                  </a:lnTo>
                  <a:lnTo>
                    <a:pt x="5841" y="7242"/>
                  </a:lnTo>
                  <a:lnTo>
                    <a:pt x="21600" y="7242"/>
                  </a:lnTo>
                  <a:lnTo>
                    <a:pt x="21600" y="14358"/>
                  </a:lnTo>
                  <a:close/>
                </a:path>
              </a:pathLst>
            </a:custGeom>
            <a:solidFill>
              <a:schemeClr val="accent1">
                <a:hueOff val="71527"/>
                <a:satOff val="-27511"/>
                <a:lumOff val="32816"/>
              </a:scheme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790" name="Current users"/>
            <p:cNvSpPr txBox="1"/>
            <p:nvPr/>
          </p:nvSpPr>
          <p:spPr>
            <a:xfrm>
              <a:off x="870903" y="1634400"/>
              <a:ext cx="1190649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lvl1pPr>
            </a:lstStyle>
            <a:p>
              <a:r>
                <a:t>Current users</a:t>
              </a:r>
            </a:p>
          </p:txBody>
        </p:sp>
        <p:sp>
          <p:nvSpPr>
            <p:cNvPr id="3791" name="New users"/>
            <p:cNvSpPr txBox="1"/>
            <p:nvPr/>
          </p:nvSpPr>
          <p:spPr>
            <a:xfrm>
              <a:off x="870903" y="2404181"/>
              <a:ext cx="1190649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lvl1pPr>
            </a:lstStyle>
            <a:p>
              <a:r>
                <a:t>New users</a:t>
              </a:r>
            </a:p>
          </p:txBody>
        </p:sp>
        <p:sp>
          <p:nvSpPr>
            <p:cNvPr id="3792" name="Arrow"/>
            <p:cNvSpPr/>
            <p:nvPr/>
          </p:nvSpPr>
          <p:spPr>
            <a:xfrm rot="16620000" flipH="1">
              <a:off x="1930208" y="654427"/>
              <a:ext cx="300890" cy="234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41" y="14358"/>
                  </a:moveTo>
                  <a:lnTo>
                    <a:pt x="5841" y="21600"/>
                  </a:lnTo>
                  <a:lnTo>
                    <a:pt x="0" y="10800"/>
                  </a:lnTo>
                  <a:lnTo>
                    <a:pt x="5841" y="0"/>
                  </a:lnTo>
                  <a:lnTo>
                    <a:pt x="5841" y="7242"/>
                  </a:lnTo>
                  <a:lnTo>
                    <a:pt x="21600" y="7242"/>
                  </a:lnTo>
                  <a:lnTo>
                    <a:pt x="21600" y="14358"/>
                  </a:lnTo>
                  <a:close/>
                </a:path>
              </a:pathLst>
            </a:custGeom>
            <a:solidFill>
              <a:schemeClr val="accent1">
                <a:hueOff val="71527"/>
                <a:satOff val="-27511"/>
                <a:lumOff val="32816"/>
              </a:scheme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793" name="Arrow"/>
            <p:cNvSpPr/>
            <p:nvPr/>
          </p:nvSpPr>
          <p:spPr>
            <a:xfrm rot="12360000">
              <a:off x="2228658" y="1242029"/>
              <a:ext cx="300890" cy="234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41" y="14358"/>
                  </a:moveTo>
                  <a:lnTo>
                    <a:pt x="5841" y="21600"/>
                  </a:lnTo>
                  <a:lnTo>
                    <a:pt x="0" y="10800"/>
                  </a:lnTo>
                  <a:lnTo>
                    <a:pt x="5841" y="0"/>
                  </a:lnTo>
                  <a:lnTo>
                    <a:pt x="5841" y="7242"/>
                  </a:lnTo>
                  <a:lnTo>
                    <a:pt x="21600" y="7242"/>
                  </a:lnTo>
                  <a:lnTo>
                    <a:pt x="21600" y="14358"/>
                  </a:lnTo>
                  <a:close/>
                </a:path>
              </a:pathLst>
            </a:custGeom>
            <a:solidFill>
              <a:schemeClr val="accent1">
                <a:hueOff val="71527"/>
                <a:satOff val="-27511"/>
                <a:lumOff val="32816"/>
              </a:scheme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6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797" name="Figure 4. Market-Penetration Strateg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4. Market-Penetration Strategy</a:t>
            </a:r>
          </a:p>
        </p:txBody>
      </p:sp>
      <p:grpSp>
        <p:nvGrpSpPr>
          <p:cNvPr id="3804" name="Group"/>
          <p:cNvGrpSpPr/>
          <p:nvPr/>
        </p:nvGrpSpPr>
        <p:grpSpPr>
          <a:xfrm>
            <a:off x="5025649" y="3418905"/>
            <a:ext cx="2921001" cy="2915790"/>
            <a:chOff x="0" y="0"/>
            <a:chExt cx="2921000" cy="2915788"/>
          </a:xfrm>
        </p:grpSpPr>
        <p:sp>
          <p:nvSpPr>
            <p:cNvPr id="3798" name="Shape"/>
            <p:cNvSpPr/>
            <p:nvPr/>
          </p:nvSpPr>
          <p:spPr>
            <a:xfrm>
              <a:off x="1456679" y="744798"/>
              <a:ext cx="892635" cy="709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853" y="0"/>
                  </a:moveTo>
                  <a:lnTo>
                    <a:pt x="0" y="21600"/>
                  </a:lnTo>
                  <a:lnTo>
                    <a:pt x="21600" y="21580"/>
                  </a:lnTo>
                  <a:cubicBezTo>
                    <a:pt x="21574" y="14710"/>
                    <a:pt x="19474" y="7844"/>
                    <a:pt x="15300" y="2602"/>
                  </a:cubicBezTo>
                  <a:cubicBezTo>
                    <a:pt x="14528" y="1633"/>
                    <a:pt x="13705" y="791"/>
                    <a:pt x="12853" y="0"/>
                  </a:cubicBezTo>
                  <a:close/>
                </a:path>
              </a:pathLst>
            </a:custGeom>
            <a:solidFill>
              <a:srgbClr val="3D749D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3799" name="Circle"/>
            <p:cNvSpPr/>
            <p:nvPr/>
          </p:nvSpPr>
          <p:spPr>
            <a:xfrm>
              <a:off x="571500" y="570480"/>
              <a:ext cx="1778001" cy="1774829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3800" name="Circle"/>
            <p:cNvSpPr/>
            <p:nvPr/>
          </p:nvSpPr>
          <p:spPr>
            <a:xfrm>
              <a:off x="0" y="0"/>
              <a:ext cx="2921000" cy="2915789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custDash>
                <a:ds d="600000" sp="600000"/>
              </a:custDash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3801" name="Current users"/>
            <p:cNvSpPr txBox="1"/>
            <p:nvPr/>
          </p:nvSpPr>
          <p:spPr>
            <a:xfrm>
              <a:off x="865175" y="1628297"/>
              <a:ext cx="1190650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lvl1pPr>
            </a:lstStyle>
            <a:p>
              <a:r>
                <a:t>Current users</a:t>
              </a:r>
            </a:p>
          </p:txBody>
        </p:sp>
        <p:sp>
          <p:nvSpPr>
            <p:cNvPr id="3802" name="New users"/>
            <p:cNvSpPr txBox="1"/>
            <p:nvPr/>
          </p:nvSpPr>
          <p:spPr>
            <a:xfrm>
              <a:off x="865175" y="2398078"/>
              <a:ext cx="1190650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lvl1pPr>
            </a:lstStyle>
            <a:p>
              <a:r>
                <a:t>New users</a:t>
              </a:r>
            </a:p>
          </p:txBody>
        </p:sp>
        <p:sp>
          <p:nvSpPr>
            <p:cNvPr id="3803" name="Shape"/>
            <p:cNvSpPr/>
            <p:nvPr/>
          </p:nvSpPr>
          <p:spPr>
            <a:xfrm rot="18060000">
              <a:off x="1464688" y="848061"/>
              <a:ext cx="457825" cy="379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92" extrusionOk="0">
                  <a:moveTo>
                    <a:pt x="7005" y="9114"/>
                  </a:moveTo>
                  <a:lnTo>
                    <a:pt x="11279" y="9729"/>
                  </a:lnTo>
                  <a:lnTo>
                    <a:pt x="5304" y="12857"/>
                  </a:lnTo>
                  <a:lnTo>
                    <a:pt x="0" y="7795"/>
                  </a:lnTo>
                  <a:lnTo>
                    <a:pt x="3810" y="7978"/>
                  </a:lnTo>
                  <a:cubicBezTo>
                    <a:pt x="4445" y="5774"/>
                    <a:pt x="5567" y="3836"/>
                    <a:pt x="7043" y="2384"/>
                  </a:cubicBezTo>
                  <a:cubicBezTo>
                    <a:pt x="8536" y="916"/>
                    <a:pt x="10358" y="-8"/>
                    <a:pt x="12272" y="0"/>
                  </a:cubicBezTo>
                  <a:cubicBezTo>
                    <a:pt x="14926" y="11"/>
                    <a:pt x="17288" y="1661"/>
                    <a:pt x="19011" y="3999"/>
                  </a:cubicBezTo>
                  <a:cubicBezTo>
                    <a:pt x="20970" y="6657"/>
                    <a:pt x="21600" y="9908"/>
                    <a:pt x="21524" y="13276"/>
                  </a:cubicBezTo>
                  <a:cubicBezTo>
                    <a:pt x="21461" y="16056"/>
                    <a:pt x="20911" y="18898"/>
                    <a:pt x="20354" y="21592"/>
                  </a:cubicBezTo>
                  <a:lnTo>
                    <a:pt x="16627" y="20735"/>
                  </a:lnTo>
                  <a:cubicBezTo>
                    <a:pt x="16809" y="19952"/>
                    <a:pt x="16991" y="19170"/>
                    <a:pt x="17173" y="18387"/>
                  </a:cubicBezTo>
                  <a:cubicBezTo>
                    <a:pt x="17507" y="16958"/>
                    <a:pt x="17841" y="15533"/>
                    <a:pt x="17982" y="14072"/>
                  </a:cubicBezTo>
                  <a:cubicBezTo>
                    <a:pt x="18112" y="12733"/>
                    <a:pt x="18077" y="11370"/>
                    <a:pt x="17762" y="10076"/>
                  </a:cubicBezTo>
                  <a:cubicBezTo>
                    <a:pt x="17478" y="8914"/>
                    <a:pt x="16971" y="7839"/>
                    <a:pt x="16291" y="6901"/>
                  </a:cubicBezTo>
                  <a:cubicBezTo>
                    <a:pt x="15239" y="5450"/>
                    <a:pt x="13780" y="4410"/>
                    <a:pt x="12149" y="4500"/>
                  </a:cubicBezTo>
                  <a:cubicBezTo>
                    <a:pt x="10980" y="4565"/>
                    <a:pt x="9934" y="5217"/>
                    <a:pt x="9057" y="6079"/>
                  </a:cubicBezTo>
                  <a:cubicBezTo>
                    <a:pt x="8223" y="6900"/>
                    <a:pt x="7521" y="7927"/>
                    <a:pt x="7005" y="9114"/>
                  </a:cubicBezTo>
                  <a:close/>
                </a:path>
              </a:pathLst>
            </a:custGeom>
            <a:solidFill>
              <a:schemeClr val="accent1">
                <a:hueOff val="71527"/>
                <a:satOff val="-27511"/>
                <a:lumOff val="32816"/>
              </a:scheme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3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6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07" name="Figure 5. Market-Creation Strateg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5. Market-Creation Strategy</a:t>
            </a:r>
          </a:p>
        </p:txBody>
      </p:sp>
      <p:grpSp>
        <p:nvGrpSpPr>
          <p:cNvPr id="3815" name="Group"/>
          <p:cNvGrpSpPr/>
          <p:nvPr/>
        </p:nvGrpSpPr>
        <p:grpSpPr>
          <a:xfrm>
            <a:off x="4290721" y="3943772"/>
            <a:ext cx="4423358" cy="1866056"/>
            <a:chOff x="0" y="0"/>
            <a:chExt cx="4423356" cy="1866054"/>
          </a:xfrm>
        </p:grpSpPr>
        <p:grpSp>
          <p:nvGrpSpPr>
            <p:cNvPr id="3810" name="Group"/>
            <p:cNvGrpSpPr/>
            <p:nvPr/>
          </p:nvGrpSpPr>
          <p:grpSpPr>
            <a:xfrm>
              <a:off x="0" y="0"/>
              <a:ext cx="1869391" cy="1866055"/>
              <a:chOff x="0" y="0"/>
              <a:chExt cx="1869390" cy="1866054"/>
            </a:xfrm>
          </p:grpSpPr>
          <p:sp>
            <p:nvSpPr>
              <p:cNvPr id="3808" name="Shape"/>
              <p:cNvSpPr/>
              <p:nvPr/>
            </p:nvSpPr>
            <p:spPr>
              <a:xfrm>
                <a:off x="930677" y="183278"/>
                <a:ext cx="938517" cy="7460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853" y="0"/>
                    </a:moveTo>
                    <a:lnTo>
                      <a:pt x="0" y="21600"/>
                    </a:lnTo>
                    <a:lnTo>
                      <a:pt x="21600" y="21580"/>
                    </a:lnTo>
                    <a:cubicBezTo>
                      <a:pt x="21574" y="14710"/>
                      <a:pt x="19474" y="7844"/>
                      <a:pt x="15300" y="2602"/>
                    </a:cubicBezTo>
                    <a:cubicBezTo>
                      <a:pt x="14528" y="1633"/>
                      <a:pt x="13705" y="791"/>
                      <a:pt x="12853" y="0"/>
                    </a:cubicBezTo>
                    <a:close/>
                  </a:path>
                </a:pathLst>
              </a:custGeom>
              <a:solidFill>
                <a:srgbClr val="3D749D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j-lt"/>
                    <a:ea typeface="+mj-ea"/>
                    <a:cs typeface="+mj-cs"/>
                    <a:sym typeface="Gill Sans"/>
                  </a:defRPr>
                </a:pPr>
                <a:endParaRPr/>
              </a:p>
            </p:txBody>
          </p:sp>
          <p:sp>
            <p:nvSpPr>
              <p:cNvPr id="3809" name="Circle"/>
              <p:cNvSpPr/>
              <p:nvPr/>
            </p:nvSpPr>
            <p:spPr>
              <a:xfrm>
                <a:off x="0" y="0"/>
                <a:ext cx="1869391" cy="186605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</p:grpSp>
        <p:sp>
          <p:nvSpPr>
            <p:cNvPr id="3811" name="Circle"/>
            <p:cNvSpPr/>
            <p:nvPr/>
          </p:nvSpPr>
          <p:spPr>
            <a:xfrm>
              <a:off x="2553966" y="0"/>
              <a:ext cx="1869391" cy="1866055"/>
            </a:xfrm>
            <a:prstGeom prst="ellipse">
              <a:avLst/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3812" name="Arrow"/>
            <p:cNvSpPr/>
            <p:nvPr/>
          </p:nvSpPr>
          <p:spPr>
            <a:xfrm flipH="1">
              <a:off x="2049618" y="809813"/>
              <a:ext cx="316356" cy="246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41" y="14358"/>
                  </a:moveTo>
                  <a:lnTo>
                    <a:pt x="5841" y="21600"/>
                  </a:lnTo>
                  <a:lnTo>
                    <a:pt x="0" y="10800"/>
                  </a:lnTo>
                  <a:lnTo>
                    <a:pt x="5841" y="0"/>
                  </a:lnTo>
                  <a:lnTo>
                    <a:pt x="5841" y="7242"/>
                  </a:lnTo>
                  <a:lnTo>
                    <a:pt x="21600" y="7242"/>
                  </a:lnTo>
                  <a:lnTo>
                    <a:pt x="21600" y="14358"/>
                  </a:lnTo>
                  <a:close/>
                </a:path>
              </a:pathLst>
            </a:custGeom>
            <a:solidFill>
              <a:schemeClr val="accent1">
                <a:hueOff val="71527"/>
                <a:satOff val="-27511"/>
                <a:lumOff val="32816"/>
              </a:scheme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813" name="Current market"/>
            <p:cNvSpPr txBox="1"/>
            <p:nvPr/>
          </p:nvSpPr>
          <p:spPr>
            <a:xfrm>
              <a:off x="308770" y="1112190"/>
              <a:ext cx="1251849" cy="5875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lvl1pPr>
            </a:lstStyle>
            <a:p>
              <a:r>
                <a:t>Current market</a:t>
              </a:r>
            </a:p>
          </p:txBody>
        </p:sp>
        <p:sp>
          <p:nvSpPr>
            <p:cNvPr id="3814" name="New…"/>
            <p:cNvSpPr txBox="1"/>
            <p:nvPr/>
          </p:nvSpPr>
          <p:spPr>
            <a:xfrm>
              <a:off x="2862737" y="639265"/>
              <a:ext cx="1251850" cy="5875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pPr>
              <a:r>
                <a:t>New </a:t>
              </a:r>
            </a:p>
            <a:p>
              <a: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pPr>
              <a:r>
                <a:t>market</a:t>
              </a:r>
            </a:p>
          </p:txBody>
        </p:sp>
      </p:grp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Gill Sans"/>
        <a:ea typeface="Gill Sans"/>
        <a:cs typeface="Gill Sans"/>
      </a:majorFont>
      <a:minorFont>
        <a:latin typeface="Century Gothic"/>
        <a:ea typeface="Century Gothic"/>
        <a:cs typeface="Century Gothic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j-lt"/>
            <a:ea typeface="+mj-ea"/>
            <a:cs typeface="+mj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Gill Sans"/>
        <a:ea typeface="Gill Sans"/>
        <a:cs typeface="Gill Sans"/>
      </a:majorFont>
      <a:minorFont>
        <a:latin typeface="Century Gothic"/>
        <a:ea typeface="Century Gothic"/>
        <a:cs typeface="Century Gothic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j-lt"/>
            <a:ea typeface="+mj-ea"/>
            <a:cs typeface="+mj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1038</Words>
  <Application>Microsoft Macintosh PowerPoint</Application>
  <PresentationFormat>Custom</PresentationFormat>
  <Paragraphs>355</Paragraphs>
  <Slides>44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Book Antiqua</vt:lpstr>
      <vt:lpstr>Century Gothic</vt:lpstr>
      <vt:lpstr>Gill Sans</vt:lpstr>
      <vt:lpstr>Helvetica</vt:lpstr>
      <vt:lpstr>Lucida Grande</vt:lpstr>
      <vt:lpstr>Tahoma</vt:lpstr>
      <vt:lpstr>Black</vt:lpstr>
      <vt:lpstr>PowerPoint Presentation</vt:lpstr>
      <vt:lpstr>PowerPoint Presentation</vt:lpstr>
      <vt:lpstr>Part VI: Managing Growth</vt:lpstr>
      <vt:lpstr>Chapter 18</vt:lpstr>
      <vt:lpstr>Figure 1. Steal-Share Strategy</vt:lpstr>
      <vt:lpstr>Figure 2. Market-Growth Strategy</vt:lpstr>
      <vt:lpstr>Figure 3. Market-Growth Strategy for a Superior Offering</vt:lpstr>
      <vt:lpstr>Figure 4. Market-Penetration Strategy</vt:lpstr>
      <vt:lpstr>Figure 5. Market-Creation Strategy</vt:lpstr>
      <vt:lpstr>Figure 6. Defensive Marketing Strategies</vt:lpstr>
      <vt:lpstr>Figure 7. The Adoption Funnel</vt:lpstr>
      <vt:lpstr>Figure 8. Identifying Adoption Gaps</vt:lpstr>
      <vt:lpstr>Figure 9. The Usage Funnel</vt:lpstr>
      <vt:lpstr>Figure 10. Identifying Usage Gaps</vt:lpstr>
      <vt:lpstr>Figure 11. Vertical Product-Line Extensions</vt:lpstr>
      <vt:lpstr>Figure 12. Horizontal Product-Line Extensions</vt:lpstr>
      <vt:lpstr>Figure 13. Product-Line Cannibalization </vt:lpstr>
      <vt:lpstr>Figure 14. The Fighting-Brand Strategy</vt:lpstr>
      <vt:lpstr>Figure 15. The Sandwich Strategy</vt:lpstr>
      <vt:lpstr>Figure 16. The Good-Better-Best Strategy</vt:lpstr>
      <vt:lpstr>Figure 17. The Product-Market Growth Framework</vt:lpstr>
      <vt:lpstr>Figure 18. Break-Even Rate of Cannibalization </vt:lpstr>
      <vt:lpstr>Chapter 19</vt:lpstr>
      <vt:lpstr>Figure 1. The Stage-Gate Framework for Developing New Offerings</vt:lpstr>
      <vt:lpstr>Figure 2. Top-Down (Market-Driven) Idea Generation</vt:lpstr>
      <vt:lpstr>Figure 3. Bottom-Up (Invention-Driven) Idea Generation</vt:lpstr>
      <vt:lpstr>Figure 4. Concept Storyboard</vt:lpstr>
      <vt:lpstr>Figure 5. The Validated-Learning Approach</vt:lpstr>
      <vt:lpstr>Figure 6. The Key Components of a Business Model of a New Offering</vt:lpstr>
      <vt:lpstr>Figure 7. The Path of Least Resistance </vt:lpstr>
      <vt:lpstr>Figure 7. The Path of Least Resistance </vt:lpstr>
      <vt:lpstr>Figure 9. The S-Curve of the Total Number of Adoptions of an Innovation</vt:lpstr>
      <vt:lpstr>Figure 10. The Bell-Shaped Curve of the New Adoptions of an Innovation</vt:lpstr>
      <vt:lpstr>Figure 11. Alternative Patterns of Adoption of Innovation</vt:lpstr>
      <vt:lpstr>Figure 12. Rogers’ Categorization of Customer Based on the Time of Adoption of Innovation</vt:lpstr>
      <vt:lpstr>Figure 13. Moore’s Application of the Rogers Model to Technology Markets</vt:lpstr>
      <vt:lpstr>Figure 14. The Minimum Viable Offering as a Function of Offering’s Desirability, Feasibility, and Viability</vt:lpstr>
      <vt:lpstr>Chapter 20</vt:lpstr>
      <vt:lpstr>Figure 1. Promotion-Driven Customer Acquisition</vt:lpstr>
      <vt:lpstr>Figure 2. Loyalty-Driven Customer Acquisition</vt:lpstr>
      <vt:lpstr>Figure 3. The Customer Equity Framework</vt:lpstr>
      <vt:lpstr>Figure 4. Aligning Customer Equity and Consumer Value</vt:lpstr>
      <vt:lpstr>Figure 5. Key Customer Management Metrics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.</cp:lastModifiedBy>
  <cp:revision>29</cp:revision>
  <dcterms:modified xsi:type="dcterms:W3CDTF">2019-06-27T06:38:15Z</dcterms:modified>
</cp:coreProperties>
</file>