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452" r:id="rId4"/>
    <p:sldId id="43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6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Tahoma"/>
          <a:ea typeface="Tahoma"/>
          <a:cs typeface="Tahom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FAF1"/>
          </a:solidFill>
        </a:fill>
      </a:tcStyle>
    </a:wholeTbl>
    <a:band2H>
      <a:tcTxStyle/>
      <a:tcStyle>
        <a:tcBdr/>
        <a:fill>
          <a:solidFill>
            <a:srgbClr val="EBFCF8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E6B7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E6B7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E6B7"/>
          </a:soli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843"/>
    <p:restoredTop sz="94562"/>
  </p:normalViewPr>
  <p:slideViewPr>
    <p:cSldViewPr snapToGrid="0" snapToObjects="1">
      <p:cViewPr varScale="1">
        <p:scale>
          <a:sx n="61" d="100"/>
          <a:sy n="61" d="100"/>
        </p:scale>
        <p:origin x="21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50624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>
            <a:off x="243959" y="4546844"/>
            <a:ext cx="12484380" cy="2261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239607" y="1030675"/>
            <a:ext cx="12229412" cy="3197261"/>
          </a:xfrm>
          <a:prstGeom prst="rect">
            <a:avLst/>
          </a:prstGeom>
        </p:spPr>
        <p:txBody>
          <a:bodyPr lIns="63500" tIns="63500" rIns="63500" bIns="63500"/>
          <a:lstStyle>
            <a:lvl1pPr defTabSz="914400">
              <a:def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51672" y="5528838"/>
            <a:ext cx="9311105" cy="4224762"/>
          </a:xfrm>
          <a:prstGeom prst="rect">
            <a:avLst/>
          </a:prstGeom>
        </p:spPr>
        <p:txBody>
          <a:bodyPr lIns="63500" tIns="63500" rIns="63500" bIns="63500"/>
          <a:lstStyle>
            <a:lvl1pPr marL="0" indent="0" algn="ctr" defTabSz="914400">
              <a:buClr>
                <a:srgbClr val="434ED6"/>
              </a:buClr>
              <a:buSzTx/>
              <a:buNone/>
              <a:defRPr b="1">
                <a:solidFill>
                  <a:srgbClr val="424242"/>
                </a:solidFill>
                <a:uFill>
                  <a:solidFill>
                    <a:srgbClr val="424242"/>
                  </a:solidFill>
                </a:uFill>
              </a:defRPr>
            </a:lvl1pPr>
            <a:lvl2pPr marL="1057069" indent="-406564" defTabSz="914400">
              <a:spcBef>
                <a:spcPts val="0"/>
              </a:spcBef>
              <a:buClr>
                <a:srgbClr val="FF2600"/>
              </a:buClr>
              <a:buChar char=""/>
              <a:defRPr sz="2800">
                <a:uFill>
                  <a:solidFill>
                    <a:srgbClr val="000000"/>
                  </a:solidFill>
                </a:uFill>
              </a:defRPr>
            </a:lvl2pPr>
            <a:lvl3pPr marL="1626260" indent="-325252" defTabSz="914400">
              <a:spcBef>
                <a:spcPts val="0"/>
              </a:spcBef>
              <a:buClr>
                <a:srgbClr val="434ED6"/>
              </a:buClr>
              <a:buChar char=""/>
              <a:defRPr sz="1800">
                <a:uFill>
                  <a:solidFill>
                    <a:srgbClr val="000000"/>
                  </a:solidFill>
                </a:uFill>
              </a:defRPr>
            </a:lvl3pPr>
            <a:lvl4pPr marL="2276764" indent="-325252" defTabSz="914400">
              <a:spcBef>
                <a:spcPts val="600"/>
              </a:spcBef>
              <a:buClr>
                <a:srgbClr val="FFD600"/>
              </a:buClr>
              <a:buChar char=""/>
              <a:defRPr sz="28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2927268" indent="-325252" defTabSz="914400">
              <a:spcBef>
                <a:spcPts val="600"/>
              </a:spcBef>
              <a:buClr>
                <a:srgbClr val="00E6B7"/>
              </a:buClr>
              <a:buChar char=""/>
              <a:defRPr sz="28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6188" y="9280032"/>
            <a:ext cx="308373" cy="279401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914400">
              <a:defRPr sz="1200">
                <a:uFill>
                  <a:solidFill>
                    <a:srgbClr val="000000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249590" y="0"/>
            <a:ext cx="12476944" cy="1054726"/>
          </a:xfrm>
          <a:prstGeom prst="rect">
            <a:avLst/>
          </a:prstGeom>
        </p:spPr>
        <p:txBody>
          <a:bodyPr lIns="63500" tIns="63500" rIns="63500" bIns="63500"/>
          <a:lstStyle>
            <a:lvl1pPr defTabSz="914400">
              <a:def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idx="1"/>
          </p:nvPr>
        </p:nvSpPr>
        <p:spPr>
          <a:xfrm>
            <a:off x="768019" y="1628388"/>
            <a:ext cx="11974325" cy="8125212"/>
          </a:xfrm>
          <a:prstGeom prst="rect">
            <a:avLst/>
          </a:prstGeom>
        </p:spPr>
        <p:txBody>
          <a:bodyPr lIns="63500" tIns="63500" rIns="63500" bIns="63500"/>
          <a:lstStyle>
            <a:lvl1pPr marL="487877" indent="-487877" defTabSz="914400">
              <a:buClr>
                <a:srgbClr val="434ED6"/>
              </a:buClr>
              <a:buChar char=""/>
              <a:defRPr>
                <a:uFill>
                  <a:solidFill>
                    <a:srgbClr val="000000"/>
                  </a:solidFill>
                </a:uFill>
              </a:defRPr>
            </a:lvl1pPr>
            <a:lvl2pPr marL="1057069" indent="-406564" defTabSz="914400">
              <a:spcBef>
                <a:spcPts val="0"/>
              </a:spcBef>
              <a:buClr>
                <a:srgbClr val="FF2600"/>
              </a:buClr>
              <a:buChar char=""/>
              <a:defRPr sz="2800">
                <a:uFill>
                  <a:solidFill>
                    <a:srgbClr val="000000"/>
                  </a:solidFill>
                </a:uFill>
              </a:defRPr>
            </a:lvl2pPr>
            <a:lvl3pPr marL="1626260" indent="-325252" defTabSz="914400">
              <a:spcBef>
                <a:spcPts val="0"/>
              </a:spcBef>
              <a:buClr>
                <a:srgbClr val="434ED6"/>
              </a:buClr>
              <a:buChar char=""/>
              <a:defRPr sz="1800">
                <a:uFill>
                  <a:solidFill>
                    <a:srgbClr val="000000"/>
                  </a:solidFill>
                </a:uFill>
              </a:defRPr>
            </a:lvl3pPr>
            <a:lvl4pPr marL="2276764" indent="-325252" defTabSz="914400">
              <a:spcBef>
                <a:spcPts val="600"/>
              </a:spcBef>
              <a:buClr>
                <a:srgbClr val="FFD600"/>
              </a:buClr>
              <a:buChar char=""/>
              <a:defRPr sz="28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marL="2927268" indent="-325252" defTabSz="914400">
              <a:spcBef>
                <a:spcPts val="600"/>
              </a:spcBef>
              <a:buClr>
                <a:srgbClr val="00E6B7"/>
              </a:buClr>
              <a:buChar char=""/>
              <a:defRPr sz="2800">
                <a:uFill>
                  <a:solidFill>
                    <a:srgbClr val="000000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E3238-15AC-A746-B429-EB3D03FCFA87}"/>
              </a:ext>
            </a:extLst>
          </p:cNvPr>
          <p:cNvSpPr/>
          <p:nvPr userDrawn="1"/>
        </p:nvSpPr>
        <p:spPr>
          <a:xfrm>
            <a:off x="243959" y="9292774"/>
            <a:ext cx="21355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© 2019 by Alexander </a:t>
            </a:r>
            <a:r>
              <a:rPr lang="en-US" sz="1050" dirty="0" err="1"/>
              <a:t>Chernev</a:t>
            </a:r>
            <a:endParaRPr lang="en-US" sz="1050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249590" y="0"/>
            <a:ext cx="12476944" cy="1054726"/>
          </a:xfrm>
          <a:prstGeom prst="rect">
            <a:avLst/>
          </a:prstGeom>
        </p:spPr>
        <p:txBody>
          <a:bodyPr lIns="63500" tIns="63500" rIns="63500" bIns="63500"/>
          <a:lstStyle>
            <a:lvl1pPr defTabSz="914400">
              <a:defRPr sz="28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18478A-A9EB-6243-9746-6A52326E9351}"/>
              </a:ext>
            </a:extLst>
          </p:cNvPr>
          <p:cNvSpPr/>
          <p:nvPr userDrawn="1"/>
        </p:nvSpPr>
        <p:spPr>
          <a:xfrm>
            <a:off x="243959" y="9292774"/>
            <a:ext cx="21355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© 2019 by Alexander </a:t>
            </a:r>
            <a:r>
              <a:rPr lang="en-US" sz="1050" dirty="0" err="1"/>
              <a:t>Chernev</a:t>
            </a:r>
            <a:endParaRPr lang="en-US" sz="1050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A68FC1-190B-1143-9BFD-343D72277CF0}"/>
              </a:ext>
            </a:extLst>
          </p:cNvPr>
          <p:cNvSpPr/>
          <p:nvPr userDrawn="1"/>
        </p:nvSpPr>
        <p:spPr>
          <a:xfrm>
            <a:off x="243959" y="9292774"/>
            <a:ext cx="21355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© 2019 by Alexander </a:t>
            </a:r>
            <a:r>
              <a:rPr lang="en-US" sz="1050" dirty="0" err="1"/>
              <a:t>Chernev</a:t>
            </a:r>
            <a:endParaRPr lang="en-US" sz="1050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50239" y="-1"/>
            <a:ext cx="11704322" cy="2016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b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 defTabSz="1300480">
              <a:defRPr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ransition spd="med"/>
  <p:txStyles>
    <p:titleStyle>
      <a:lvl1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4572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9144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13716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182880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333399"/>
          </a:solidFill>
          <a:uFillTx/>
          <a:latin typeface="+mn-lt"/>
          <a:ea typeface="+mn-ea"/>
          <a:cs typeface="+mn-cs"/>
          <a:sym typeface="Century Gothic"/>
        </a:defRPr>
      </a:lvl9pPr>
    </p:titleStyle>
    <p:bodyStyle>
      <a:lvl1pPr marL="485775" marR="0" indent="-485775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6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1pPr>
      <a:lvl2pPr marL="942975" marR="0" indent="-485775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2pPr>
      <a:lvl3pPr marL="1346200" marR="0" indent="-43180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3pPr>
      <a:lvl4pPr marL="17602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5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4pPr>
      <a:lvl5pPr marL="22174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5pPr>
      <a:lvl6pPr marL="26746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6pPr>
      <a:lvl7pPr marL="31318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7pPr>
      <a:lvl8pPr marL="35890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8pPr>
      <a:lvl9pPr marL="4046220" marR="0" indent="-3886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333CC"/>
        </a:buClr>
        <a:buSzPct val="50000"/>
        <a:buFontTx/>
        <a:buChar char="■"/>
        <a:tabLst/>
        <a:defRPr sz="3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entury Gothic"/>
        </a:defRPr>
      </a:lvl9pPr>
    </p:bodyStyle>
    <p:otherStyle>
      <a:lvl1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4572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9144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13716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18288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22860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27432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32004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36576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MMTP_Front.jpg" descr="SMMTP_Front.jpg"/>
          <p:cNvPicPr>
            <a:picLocks noChangeAspect="1"/>
          </p:cNvPicPr>
          <p:nvPr/>
        </p:nvPicPr>
        <p:blipFill>
          <a:blip r:embed="rId2">
            <a:extLst/>
          </a:blip>
          <a:srcRect t="11062" b="8785"/>
          <a:stretch>
            <a:fillRect/>
          </a:stretch>
        </p:blipFill>
        <p:spPr>
          <a:xfrm>
            <a:off x="1574204" y="198"/>
            <a:ext cx="9856255" cy="9753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5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06" name="Figure 6. The Targeting Matrix: Black &amp; Deck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6. The Targeting Matrix: Black &amp; Decker </a:t>
            </a:r>
          </a:p>
        </p:txBody>
      </p:sp>
      <p:pic>
        <p:nvPicPr>
          <p:cNvPr id="4607" name="Targeting B&amp;D.jpg" descr="Targeting B&amp;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650" y="2032770"/>
            <a:ext cx="13004801" cy="7533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" name="Line"/>
          <p:cNvSpPr/>
          <p:nvPr/>
        </p:nvSpPr>
        <p:spPr>
          <a:xfrm>
            <a:off x="243959" y="4546844"/>
            <a:ext cx="12484380" cy="2261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10" name="Appendix 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Appendix B</a:t>
            </a:r>
          </a:p>
        </p:txBody>
      </p:sp>
      <p:sp>
        <p:nvSpPr>
          <p:cNvPr id="4611" name="The Business Model Workbook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Business Model Workbook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3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14" name="Figure 1. The Market Value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1. The Market Value Map</a:t>
            </a:r>
          </a:p>
        </p:txBody>
      </p:sp>
      <p:grpSp>
        <p:nvGrpSpPr>
          <p:cNvPr id="4663" name="Group"/>
          <p:cNvGrpSpPr/>
          <p:nvPr/>
        </p:nvGrpSpPr>
        <p:grpSpPr>
          <a:xfrm>
            <a:off x="2398075" y="1550184"/>
            <a:ext cx="8448599" cy="7724011"/>
            <a:chOff x="0" y="0"/>
            <a:chExt cx="8448597" cy="7724010"/>
          </a:xfrm>
        </p:grpSpPr>
        <p:sp>
          <p:nvSpPr>
            <p:cNvPr id="4615" name="Rectangle"/>
            <p:cNvSpPr/>
            <p:nvPr/>
          </p:nvSpPr>
          <p:spPr>
            <a:xfrm>
              <a:off x="4273909" y="320488"/>
              <a:ext cx="4172602" cy="7403523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16" name="What are the key  features of the company’s product?"/>
            <p:cNvSpPr/>
            <p:nvPr/>
          </p:nvSpPr>
          <p:spPr>
            <a:xfrm>
              <a:off x="4347326" y="582914"/>
              <a:ext cx="3590456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  <a:br/>
              <a:r>
                <a:t>features of the company’s product?</a:t>
              </a:r>
            </a:p>
          </p:txBody>
        </p:sp>
        <p:sp>
          <p:nvSpPr>
            <p:cNvPr id="4617" name="What are the key  features of the company’s service?"/>
            <p:cNvSpPr/>
            <p:nvPr/>
          </p:nvSpPr>
          <p:spPr>
            <a:xfrm>
              <a:off x="4347326" y="1637393"/>
              <a:ext cx="341099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  <a:br/>
              <a:r>
                <a:t>features of the company’s service?</a:t>
              </a:r>
            </a:p>
          </p:txBody>
        </p:sp>
        <p:sp>
          <p:nvSpPr>
            <p:cNvPr id="4618" name="What are the key  features of the offering’s brand?"/>
            <p:cNvSpPr/>
            <p:nvPr/>
          </p:nvSpPr>
          <p:spPr>
            <a:xfrm>
              <a:off x="4347326" y="2679171"/>
              <a:ext cx="341099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  <a:br/>
              <a:r>
                <a:t>features of the offering’s brand?</a:t>
              </a:r>
            </a:p>
          </p:txBody>
        </p:sp>
        <p:sp>
          <p:nvSpPr>
            <p:cNvPr id="4619" name="What is the  offering’s price?"/>
            <p:cNvSpPr/>
            <p:nvPr/>
          </p:nvSpPr>
          <p:spPr>
            <a:xfrm>
              <a:off x="4347326" y="3781183"/>
              <a:ext cx="3410995" cy="491899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is the </a:t>
              </a:r>
              <a:br/>
              <a:r>
                <a:t>offering’s price?</a:t>
              </a:r>
            </a:p>
          </p:txBody>
        </p:sp>
        <p:sp>
          <p:nvSpPr>
            <p:cNvPr id="4620" name="What incentives  does the offering provide?"/>
            <p:cNvSpPr/>
            <p:nvPr/>
          </p:nvSpPr>
          <p:spPr>
            <a:xfrm>
              <a:off x="4347326" y="4858313"/>
              <a:ext cx="2844147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incentives </a:t>
              </a:r>
              <a:br/>
              <a:r>
                <a:t>does the offering provide?</a:t>
              </a:r>
            </a:p>
          </p:txBody>
        </p:sp>
        <p:sp>
          <p:nvSpPr>
            <p:cNvPr id="4621" name="How will target  customers and collaborators become aware of the company’s offering?"/>
            <p:cNvSpPr/>
            <p:nvPr/>
          </p:nvSpPr>
          <p:spPr>
            <a:xfrm>
              <a:off x="4347326" y="5779105"/>
              <a:ext cx="3590456" cy="73936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target </a:t>
              </a:r>
              <a:br/>
              <a:r>
                <a:t>customers and collaborators become aware of the company’s offering?</a:t>
              </a:r>
            </a:p>
          </p:txBody>
        </p:sp>
        <p:sp>
          <p:nvSpPr>
            <p:cNvPr id="4622" name="How will the offering  be delivered to target customers and collaborators?"/>
            <p:cNvSpPr/>
            <p:nvPr/>
          </p:nvSpPr>
          <p:spPr>
            <a:xfrm>
              <a:off x="4347326" y="6871682"/>
              <a:ext cx="3410995" cy="65431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the offering </a:t>
              </a:r>
              <a:br/>
              <a:r>
                <a:t>be delivered to target customers and collaborators?</a:t>
              </a:r>
            </a:p>
          </p:txBody>
        </p:sp>
        <p:sp>
          <p:nvSpPr>
            <p:cNvPr id="4623" name="Market Offering"/>
            <p:cNvSpPr/>
            <p:nvPr/>
          </p:nvSpPr>
          <p:spPr>
            <a:xfrm>
              <a:off x="4275497" y="13209"/>
              <a:ext cx="18415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Market Offering</a:t>
              </a:r>
            </a:p>
          </p:txBody>
        </p:sp>
        <p:sp>
          <p:nvSpPr>
            <p:cNvPr id="4624" name="Line"/>
            <p:cNvSpPr/>
            <p:nvPr/>
          </p:nvSpPr>
          <p:spPr>
            <a:xfrm>
              <a:off x="4269646" y="137558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5" name="Line"/>
            <p:cNvSpPr/>
            <p:nvPr/>
          </p:nvSpPr>
          <p:spPr>
            <a:xfrm>
              <a:off x="4269646" y="2430221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6" name="Line"/>
            <p:cNvSpPr/>
            <p:nvPr/>
          </p:nvSpPr>
          <p:spPr>
            <a:xfrm>
              <a:off x="4269646" y="3483978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7" name="Line"/>
            <p:cNvSpPr/>
            <p:nvPr/>
          </p:nvSpPr>
          <p:spPr>
            <a:xfrm>
              <a:off x="4269646" y="454126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8" name="Line"/>
            <p:cNvSpPr/>
            <p:nvPr/>
          </p:nvSpPr>
          <p:spPr>
            <a:xfrm>
              <a:off x="4269646" y="5598797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29" name="Line"/>
            <p:cNvSpPr/>
            <p:nvPr/>
          </p:nvSpPr>
          <p:spPr>
            <a:xfrm>
              <a:off x="4269646" y="6651855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30" name="Product"/>
            <p:cNvSpPr/>
            <p:nvPr/>
          </p:nvSpPr>
          <p:spPr>
            <a:xfrm>
              <a:off x="6720377" y="318900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Product</a:t>
              </a:r>
            </a:p>
          </p:txBody>
        </p:sp>
        <p:sp>
          <p:nvSpPr>
            <p:cNvPr id="4631" name="Service"/>
            <p:cNvSpPr/>
            <p:nvPr/>
          </p:nvSpPr>
          <p:spPr>
            <a:xfrm>
              <a:off x="6720377" y="1373993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Service</a:t>
              </a:r>
            </a:p>
          </p:txBody>
        </p:sp>
        <p:sp>
          <p:nvSpPr>
            <p:cNvPr id="4632" name="Brand"/>
            <p:cNvSpPr/>
            <p:nvPr/>
          </p:nvSpPr>
          <p:spPr>
            <a:xfrm>
              <a:off x="6720377" y="2428633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Brand</a:t>
              </a:r>
            </a:p>
          </p:txBody>
        </p:sp>
        <p:sp>
          <p:nvSpPr>
            <p:cNvPr id="4633" name="Price"/>
            <p:cNvSpPr/>
            <p:nvPr/>
          </p:nvSpPr>
          <p:spPr>
            <a:xfrm>
              <a:off x="6720377" y="3482390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Price</a:t>
              </a:r>
            </a:p>
          </p:txBody>
        </p:sp>
        <p:sp>
          <p:nvSpPr>
            <p:cNvPr id="4634" name="Incentives"/>
            <p:cNvSpPr/>
            <p:nvPr/>
          </p:nvSpPr>
          <p:spPr>
            <a:xfrm>
              <a:off x="6720377" y="4539673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Incentives</a:t>
              </a:r>
            </a:p>
          </p:txBody>
        </p:sp>
        <p:sp>
          <p:nvSpPr>
            <p:cNvPr id="4635" name="Communication"/>
            <p:cNvSpPr/>
            <p:nvPr/>
          </p:nvSpPr>
          <p:spPr>
            <a:xfrm>
              <a:off x="6720377" y="5597209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Communication</a:t>
              </a:r>
            </a:p>
          </p:txBody>
        </p:sp>
        <p:sp>
          <p:nvSpPr>
            <p:cNvPr id="4636" name="Distribution"/>
            <p:cNvSpPr/>
            <p:nvPr/>
          </p:nvSpPr>
          <p:spPr>
            <a:xfrm>
              <a:off x="6720377" y="6650268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Distribution</a:t>
              </a:r>
            </a:p>
          </p:txBody>
        </p:sp>
        <p:sp>
          <p:nvSpPr>
            <p:cNvPr id="4637" name="Rectangle"/>
            <p:cNvSpPr/>
            <p:nvPr/>
          </p:nvSpPr>
          <p:spPr>
            <a:xfrm>
              <a:off x="0" y="311445"/>
              <a:ext cx="4181376" cy="424366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38" name="What customer need does  the company aim to fulfill?   Who are the customers with this need?"/>
            <p:cNvSpPr/>
            <p:nvPr/>
          </p:nvSpPr>
          <p:spPr>
            <a:xfrm>
              <a:off x="84565" y="415554"/>
              <a:ext cx="3843920" cy="73780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customer need does </a:t>
              </a:r>
              <a:br/>
              <a:r>
                <a:t>the company aim to fulfill?  </a:t>
              </a:r>
              <a:br/>
              <a:r>
                <a:t>Who are the customers with this need?</a:t>
              </a:r>
            </a:p>
          </p:txBody>
        </p:sp>
        <p:sp>
          <p:nvSpPr>
            <p:cNvPr id="4639" name="What other entities will  work with the company  to fulfill the identified customer need?"/>
            <p:cNvSpPr/>
            <p:nvPr/>
          </p:nvSpPr>
          <p:spPr>
            <a:xfrm>
              <a:off x="84565" y="1237767"/>
              <a:ext cx="3843920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other entities will </a:t>
              </a:r>
              <a:br/>
              <a:r>
                <a:t>work with the company </a:t>
              </a:r>
              <a:br/>
              <a:r>
                <a:t>to fulfill the identified customer need?</a:t>
              </a:r>
            </a:p>
          </p:txBody>
        </p:sp>
        <p:sp>
          <p:nvSpPr>
            <p:cNvPr id="4640" name="What are the company’s  resources  that will enable  it to fulfill the identified customer need?"/>
            <p:cNvSpPr/>
            <p:nvPr/>
          </p:nvSpPr>
          <p:spPr>
            <a:xfrm>
              <a:off x="84565" y="2070139"/>
              <a:ext cx="3843920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company’s </a:t>
              </a:r>
              <a:br/>
              <a:r>
                <a:t>resources  that will enable </a:t>
              </a:r>
              <a:br/>
              <a:r>
                <a:t>it to fulfill the identified customer need?</a:t>
              </a:r>
            </a:p>
          </p:txBody>
        </p:sp>
        <p:sp>
          <p:nvSpPr>
            <p:cNvPr id="4641" name="What other offerings aim  to fulfill the same need of  the same target customers?"/>
            <p:cNvSpPr/>
            <p:nvPr/>
          </p:nvSpPr>
          <p:spPr>
            <a:xfrm>
              <a:off x="84565" y="2931039"/>
              <a:ext cx="3521998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other offerings aim </a:t>
              </a:r>
              <a:br/>
              <a:r>
                <a:t>to fulfill the same need of </a:t>
              </a:r>
              <a:br/>
              <a:r>
                <a:t>the same target customers?</a:t>
              </a:r>
            </a:p>
          </p:txBody>
        </p:sp>
        <p:sp>
          <p:nvSpPr>
            <p:cNvPr id="4642" name="What are the sociocultural,  technological, regulatory, economic, and physical aspects of the environment?"/>
            <p:cNvSpPr/>
            <p:nvPr/>
          </p:nvSpPr>
          <p:spPr>
            <a:xfrm>
              <a:off x="84565" y="3812390"/>
              <a:ext cx="3922758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sociocultural, </a:t>
              </a:r>
              <a:br/>
              <a:r>
                <a:t>technological, regulatory, economic,</a:t>
              </a:r>
              <a:br/>
              <a:r>
                <a:t>and physical aspects of the environment?</a:t>
              </a:r>
            </a:p>
          </p:txBody>
        </p:sp>
        <p:sp>
          <p:nvSpPr>
            <p:cNvPr id="4643" name="Line"/>
            <p:cNvSpPr/>
            <p:nvPr/>
          </p:nvSpPr>
          <p:spPr>
            <a:xfrm>
              <a:off x="1882" y="1158160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44" name="Target Market"/>
            <p:cNvSpPr/>
            <p:nvPr/>
          </p:nvSpPr>
          <p:spPr>
            <a:xfrm>
              <a:off x="1205" y="0"/>
              <a:ext cx="1842136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Target Market</a:t>
              </a:r>
            </a:p>
          </p:txBody>
        </p:sp>
        <p:sp>
          <p:nvSpPr>
            <p:cNvPr id="4645" name="Collaborators"/>
            <p:cNvSpPr/>
            <p:nvPr/>
          </p:nvSpPr>
          <p:spPr>
            <a:xfrm>
              <a:off x="2784942" y="1156573"/>
              <a:ext cx="139802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Collaborators</a:t>
              </a:r>
            </a:p>
          </p:txBody>
        </p:sp>
        <p:sp>
          <p:nvSpPr>
            <p:cNvPr id="4646" name="Customers"/>
            <p:cNvSpPr/>
            <p:nvPr/>
          </p:nvSpPr>
          <p:spPr>
            <a:xfrm>
              <a:off x="2784942" y="309857"/>
              <a:ext cx="139802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Customers</a:t>
              </a:r>
            </a:p>
          </p:txBody>
        </p:sp>
        <p:sp>
          <p:nvSpPr>
            <p:cNvPr id="4647" name="Line"/>
            <p:cNvSpPr/>
            <p:nvPr/>
          </p:nvSpPr>
          <p:spPr>
            <a:xfrm>
              <a:off x="1882" y="2007951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48" name="Company"/>
            <p:cNvSpPr/>
            <p:nvPr/>
          </p:nvSpPr>
          <p:spPr>
            <a:xfrm>
              <a:off x="2784942" y="2006364"/>
              <a:ext cx="139802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Company</a:t>
              </a:r>
            </a:p>
          </p:txBody>
        </p:sp>
        <p:sp>
          <p:nvSpPr>
            <p:cNvPr id="4649" name="Line"/>
            <p:cNvSpPr/>
            <p:nvPr/>
          </p:nvSpPr>
          <p:spPr>
            <a:xfrm>
              <a:off x="1882" y="2862287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50" name="Competition"/>
            <p:cNvSpPr/>
            <p:nvPr/>
          </p:nvSpPr>
          <p:spPr>
            <a:xfrm>
              <a:off x="2784942" y="2860700"/>
              <a:ext cx="139802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Competition</a:t>
              </a:r>
            </a:p>
          </p:txBody>
        </p:sp>
        <p:sp>
          <p:nvSpPr>
            <p:cNvPr id="4651" name="Line"/>
            <p:cNvSpPr/>
            <p:nvPr/>
          </p:nvSpPr>
          <p:spPr>
            <a:xfrm>
              <a:off x="1914" y="3715244"/>
              <a:ext cx="4176927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52" name="Context"/>
            <p:cNvSpPr/>
            <p:nvPr/>
          </p:nvSpPr>
          <p:spPr>
            <a:xfrm>
              <a:off x="2784942" y="3713657"/>
              <a:ext cx="139802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Context</a:t>
              </a:r>
            </a:p>
          </p:txBody>
        </p:sp>
        <p:sp>
          <p:nvSpPr>
            <p:cNvPr id="4653" name="Rectangle"/>
            <p:cNvSpPr/>
            <p:nvPr/>
          </p:nvSpPr>
          <p:spPr>
            <a:xfrm>
              <a:off x="0" y="4950230"/>
              <a:ext cx="4181376" cy="2771326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54" name="What value does  the offering create for target customers?"/>
            <p:cNvSpPr/>
            <p:nvPr/>
          </p:nvSpPr>
          <p:spPr>
            <a:xfrm>
              <a:off x="84565" y="5175982"/>
              <a:ext cx="3808393" cy="52317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</a:t>
              </a:r>
              <a:br/>
              <a:r>
                <a:t>the offering create for target customers?</a:t>
              </a:r>
            </a:p>
          </p:txBody>
        </p:sp>
        <p:sp>
          <p:nvSpPr>
            <p:cNvPr id="4655" name="What value does…"/>
            <p:cNvSpPr/>
            <p:nvPr/>
          </p:nvSpPr>
          <p:spPr>
            <a:xfrm>
              <a:off x="84565" y="5955806"/>
              <a:ext cx="3922758" cy="73780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the offering create </a:t>
              </a:r>
              <a:br/>
              <a:r>
                <a:t>for the company’s collaborators?</a:t>
              </a:r>
            </a:p>
          </p:txBody>
        </p:sp>
        <p:sp>
          <p:nvSpPr>
            <p:cNvPr id="4656" name="What value does  the offering create for the company?"/>
            <p:cNvSpPr/>
            <p:nvPr/>
          </p:nvSpPr>
          <p:spPr>
            <a:xfrm>
              <a:off x="84565" y="6967270"/>
              <a:ext cx="3679454" cy="52317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</a:t>
              </a:r>
              <a:br/>
              <a:r>
                <a:t>the offering create for the company?</a:t>
              </a:r>
            </a:p>
          </p:txBody>
        </p:sp>
        <p:sp>
          <p:nvSpPr>
            <p:cNvPr id="4657" name="Value Proposition"/>
            <p:cNvSpPr/>
            <p:nvPr/>
          </p:nvSpPr>
          <p:spPr>
            <a:xfrm>
              <a:off x="1205" y="4642156"/>
              <a:ext cx="1837362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Value Proposition</a:t>
              </a:r>
            </a:p>
          </p:txBody>
        </p:sp>
        <p:sp>
          <p:nvSpPr>
            <p:cNvPr id="4658" name="Line"/>
            <p:cNvSpPr/>
            <p:nvPr/>
          </p:nvSpPr>
          <p:spPr>
            <a:xfrm>
              <a:off x="1882" y="5874089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59" name="Line"/>
            <p:cNvSpPr/>
            <p:nvPr/>
          </p:nvSpPr>
          <p:spPr>
            <a:xfrm>
              <a:off x="1882" y="6801439"/>
              <a:ext cx="4176959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60" name="Collaborator Value"/>
            <p:cNvSpPr/>
            <p:nvPr/>
          </p:nvSpPr>
          <p:spPr>
            <a:xfrm>
              <a:off x="2221059" y="5872502"/>
              <a:ext cx="1961904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Collaborator Value</a:t>
              </a:r>
            </a:p>
          </p:txBody>
        </p:sp>
        <p:sp>
          <p:nvSpPr>
            <p:cNvPr id="4661" name="Customer Value"/>
            <p:cNvSpPr/>
            <p:nvPr/>
          </p:nvSpPr>
          <p:spPr>
            <a:xfrm>
              <a:off x="2221059" y="4948642"/>
              <a:ext cx="1961904" cy="306508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Customer Value</a:t>
              </a:r>
            </a:p>
          </p:txBody>
        </p:sp>
        <p:sp>
          <p:nvSpPr>
            <p:cNvPr id="4662" name="Company Value"/>
            <p:cNvSpPr/>
            <p:nvPr/>
          </p:nvSpPr>
          <p:spPr>
            <a:xfrm>
              <a:off x="2221059" y="6799852"/>
              <a:ext cx="1961904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Company Value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5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66" name="Figure 2. The Customer Value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2. The Customer Value Map</a:t>
            </a:r>
          </a:p>
        </p:txBody>
      </p:sp>
      <p:grpSp>
        <p:nvGrpSpPr>
          <p:cNvPr id="4710" name="Group"/>
          <p:cNvGrpSpPr/>
          <p:nvPr/>
        </p:nvGrpSpPr>
        <p:grpSpPr>
          <a:xfrm>
            <a:off x="2342637" y="1889227"/>
            <a:ext cx="8427837" cy="6720204"/>
            <a:chOff x="0" y="0"/>
            <a:chExt cx="8427835" cy="6720203"/>
          </a:xfrm>
        </p:grpSpPr>
        <p:sp>
          <p:nvSpPr>
            <p:cNvPr id="4667" name="Rectangle"/>
            <p:cNvSpPr/>
            <p:nvPr/>
          </p:nvSpPr>
          <p:spPr>
            <a:xfrm>
              <a:off x="4253646" y="311644"/>
              <a:ext cx="4172602" cy="6352007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68" name="What are the features  of the product that the  company offers to target customers?"/>
            <p:cNvSpPr/>
            <p:nvPr/>
          </p:nvSpPr>
          <p:spPr>
            <a:xfrm>
              <a:off x="4339264" y="447071"/>
              <a:ext cx="3590456" cy="7065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product that the </a:t>
              </a:r>
              <a:br/>
              <a:r>
                <a:t>company offers to target customers?</a:t>
              </a:r>
            </a:p>
          </p:txBody>
        </p:sp>
        <p:sp>
          <p:nvSpPr>
            <p:cNvPr id="4669" name="What are the features  of the service that the  company offers to target customers?"/>
            <p:cNvSpPr/>
            <p:nvPr/>
          </p:nvSpPr>
          <p:spPr>
            <a:xfrm>
              <a:off x="4339264" y="1374549"/>
              <a:ext cx="3590456" cy="6938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service that the </a:t>
              </a:r>
              <a:br/>
              <a:r>
                <a:t>company offers to target customers?</a:t>
              </a:r>
            </a:p>
          </p:txBody>
        </p:sp>
        <p:sp>
          <p:nvSpPr>
            <p:cNvPr id="4670" name="What are the features  of the offering’s brand?"/>
            <p:cNvSpPr/>
            <p:nvPr/>
          </p:nvSpPr>
          <p:spPr>
            <a:xfrm>
              <a:off x="4339264" y="2403628"/>
              <a:ext cx="3410994" cy="65711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offering’s brand? </a:t>
              </a:r>
            </a:p>
          </p:txBody>
        </p:sp>
        <p:sp>
          <p:nvSpPr>
            <p:cNvPr id="4671" name="What is the…"/>
            <p:cNvSpPr/>
            <p:nvPr/>
          </p:nvSpPr>
          <p:spPr>
            <a:xfrm>
              <a:off x="4339264" y="3128809"/>
              <a:ext cx="3410994" cy="73819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is the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offering’s price </a:t>
              </a:r>
              <a:br/>
              <a:r>
                <a:t>for target customers? </a:t>
              </a:r>
            </a:p>
          </p:txBody>
        </p:sp>
        <p:sp>
          <p:nvSpPr>
            <p:cNvPr id="4672" name="What incentives does…"/>
            <p:cNvSpPr/>
            <p:nvPr/>
          </p:nvSpPr>
          <p:spPr>
            <a:xfrm>
              <a:off x="4339264" y="4011270"/>
              <a:ext cx="4001366" cy="76335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incentives does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the offering provide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to target customers?</a:t>
              </a:r>
            </a:p>
          </p:txBody>
        </p:sp>
        <p:sp>
          <p:nvSpPr>
            <p:cNvPr id="4673" name="How will target…"/>
            <p:cNvSpPr/>
            <p:nvPr/>
          </p:nvSpPr>
          <p:spPr>
            <a:xfrm>
              <a:off x="4339264" y="4944762"/>
              <a:ext cx="3590456" cy="739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target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customers become aware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 the company’s offering?</a:t>
              </a:r>
            </a:p>
          </p:txBody>
        </p:sp>
        <p:sp>
          <p:nvSpPr>
            <p:cNvPr id="4674" name="How will the  offering be delivered  to target customers?"/>
            <p:cNvSpPr/>
            <p:nvPr/>
          </p:nvSpPr>
          <p:spPr>
            <a:xfrm>
              <a:off x="4339264" y="5726219"/>
              <a:ext cx="4001366" cy="993985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the </a:t>
              </a:r>
              <a:br/>
              <a:r>
                <a:t>offering be delivered </a:t>
              </a:r>
              <a:br/>
              <a:r>
                <a:t>to target customers?</a:t>
              </a:r>
            </a:p>
          </p:txBody>
        </p:sp>
        <p:sp>
          <p:nvSpPr>
            <p:cNvPr id="4675" name="Customer Offering"/>
            <p:cNvSpPr/>
            <p:nvPr/>
          </p:nvSpPr>
          <p:spPr>
            <a:xfrm>
              <a:off x="4254734" y="4366"/>
              <a:ext cx="19431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Customer Offering</a:t>
              </a:r>
            </a:p>
          </p:txBody>
        </p:sp>
        <p:sp>
          <p:nvSpPr>
            <p:cNvPr id="4676" name="Line"/>
            <p:cNvSpPr/>
            <p:nvPr/>
          </p:nvSpPr>
          <p:spPr>
            <a:xfrm>
              <a:off x="4248884" y="122514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77" name="Line"/>
            <p:cNvSpPr/>
            <p:nvPr/>
          </p:nvSpPr>
          <p:spPr>
            <a:xfrm>
              <a:off x="4248884" y="2130243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78" name="Line"/>
            <p:cNvSpPr/>
            <p:nvPr/>
          </p:nvSpPr>
          <p:spPr>
            <a:xfrm>
              <a:off x="4248884" y="3035337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79" name="Line"/>
            <p:cNvSpPr/>
            <p:nvPr/>
          </p:nvSpPr>
          <p:spPr>
            <a:xfrm>
              <a:off x="4248884" y="3940431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80" name="Line"/>
            <p:cNvSpPr/>
            <p:nvPr/>
          </p:nvSpPr>
          <p:spPr>
            <a:xfrm>
              <a:off x="4248884" y="4845525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81" name="Product"/>
            <p:cNvSpPr/>
            <p:nvPr/>
          </p:nvSpPr>
          <p:spPr>
            <a:xfrm>
              <a:off x="6699615" y="310057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Product</a:t>
              </a:r>
            </a:p>
          </p:txBody>
        </p:sp>
        <p:sp>
          <p:nvSpPr>
            <p:cNvPr id="4682" name="Service"/>
            <p:cNvSpPr/>
            <p:nvPr/>
          </p:nvSpPr>
          <p:spPr>
            <a:xfrm>
              <a:off x="6699615" y="1225449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Service</a:t>
              </a:r>
            </a:p>
          </p:txBody>
        </p:sp>
        <p:sp>
          <p:nvSpPr>
            <p:cNvPr id="4683" name="Brand"/>
            <p:cNvSpPr/>
            <p:nvPr/>
          </p:nvSpPr>
          <p:spPr>
            <a:xfrm>
              <a:off x="6699615" y="2127690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Brand</a:t>
              </a:r>
            </a:p>
          </p:txBody>
        </p:sp>
        <p:sp>
          <p:nvSpPr>
            <p:cNvPr id="4684" name="Price"/>
            <p:cNvSpPr/>
            <p:nvPr/>
          </p:nvSpPr>
          <p:spPr>
            <a:xfrm>
              <a:off x="6699615" y="3035233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rPr dirty="0"/>
                <a:t>Price</a:t>
              </a:r>
            </a:p>
          </p:txBody>
        </p:sp>
        <p:sp>
          <p:nvSpPr>
            <p:cNvPr id="4685" name="Incentives"/>
            <p:cNvSpPr/>
            <p:nvPr/>
          </p:nvSpPr>
          <p:spPr>
            <a:xfrm>
              <a:off x="6699615" y="3939585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Incentives</a:t>
              </a:r>
            </a:p>
          </p:txBody>
        </p:sp>
        <p:sp>
          <p:nvSpPr>
            <p:cNvPr id="4686" name="Communication"/>
            <p:cNvSpPr/>
            <p:nvPr/>
          </p:nvSpPr>
          <p:spPr>
            <a:xfrm>
              <a:off x="6699615" y="4844679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Communication</a:t>
              </a:r>
            </a:p>
          </p:txBody>
        </p:sp>
        <p:sp>
          <p:nvSpPr>
            <p:cNvPr id="4687" name="Distribution"/>
            <p:cNvSpPr/>
            <p:nvPr/>
          </p:nvSpPr>
          <p:spPr>
            <a:xfrm>
              <a:off x="6699615" y="5749402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Distribution</a:t>
              </a:r>
            </a:p>
          </p:txBody>
        </p:sp>
        <p:sp>
          <p:nvSpPr>
            <p:cNvPr id="4688" name="Rectangle"/>
            <p:cNvSpPr/>
            <p:nvPr/>
          </p:nvSpPr>
          <p:spPr>
            <a:xfrm>
              <a:off x="4256" y="5752370"/>
              <a:ext cx="4178301" cy="91628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89" name="What value does the  offering create for target customers?  Why would they choose this offering?"/>
            <p:cNvSpPr/>
            <p:nvPr/>
          </p:nvSpPr>
          <p:spPr>
            <a:xfrm>
              <a:off x="101903" y="5904327"/>
              <a:ext cx="4001366" cy="73936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the </a:t>
              </a:r>
              <a:br/>
              <a:r>
                <a:t>offering create for target customers? </a:t>
              </a:r>
              <a:br/>
              <a:r>
                <a:t>Why would they choose this offering?</a:t>
              </a:r>
            </a:p>
          </p:txBody>
        </p:sp>
        <p:sp>
          <p:nvSpPr>
            <p:cNvPr id="4690" name="Customer Value"/>
            <p:cNvSpPr/>
            <p:nvPr/>
          </p:nvSpPr>
          <p:spPr>
            <a:xfrm>
              <a:off x="5843" y="5446113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Customer Value</a:t>
              </a:r>
            </a:p>
          </p:txBody>
        </p:sp>
        <p:sp>
          <p:nvSpPr>
            <p:cNvPr id="4691" name="Reason to choose"/>
            <p:cNvSpPr/>
            <p:nvPr/>
          </p:nvSpPr>
          <p:spPr>
            <a:xfrm>
              <a:off x="2323840" y="5750783"/>
              <a:ext cx="1860304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Reason to choose</a:t>
              </a:r>
            </a:p>
          </p:txBody>
        </p:sp>
        <p:sp>
          <p:nvSpPr>
            <p:cNvPr id="4692" name="Rectangle"/>
            <p:cNvSpPr/>
            <p:nvPr/>
          </p:nvSpPr>
          <p:spPr>
            <a:xfrm>
              <a:off x="4263" y="307278"/>
              <a:ext cx="4172602" cy="1835743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693" name="What customer need  does the company aim to fulfill?"/>
            <p:cNvSpPr/>
            <p:nvPr/>
          </p:nvSpPr>
          <p:spPr>
            <a:xfrm>
              <a:off x="90380" y="582404"/>
              <a:ext cx="3948158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customer need </a:t>
              </a:r>
              <a:br/>
              <a:r>
                <a:t>does the company aim to fulfill?</a:t>
              </a:r>
            </a:p>
          </p:txBody>
        </p:sp>
        <p:sp>
          <p:nvSpPr>
            <p:cNvPr id="4694" name="Who are the  customers with this need?"/>
            <p:cNvSpPr/>
            <p:nvPr/>
          </p:nvSpPr>
          <p:spPr>
            <a:xfrm>
              <a:off x="90380" y="1509883"/>
              <a:ext cx="2535873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Who are the </a:t>
              </a:r>
              <a:br/>
              <a:r>
                <a:t>customers with this need?</a:t>
              </a:r>
            </a:p>
          </p:txBody>
        </p:sp>
        <p:sp>
          <p:nvSpPr>
            <p:cNvPr id="4695" name="Target Customers"/>
            <p:cNvSpPr/>
            <p:nvPr/>
          </p:nvSpPr>
          <p:spPr>
            <a:xfrm>
              <a:off x="5850" y="0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Target Customers</a:t>
              </a:r>
            </a:p>
          </p:txBody>
        </p:sp>
        <p:sp>
          <p:nvSpPr>
            <p:cNvPr id="4696" name="Line"/>
            <p:cNvSpPr/>
            <p:nvPr/>
          </p:nvSpPr>
          <p:spPr>
            <a:xfrm>
              <a:off x="0" y="123537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697" name="Customer need"/>
            <p:cNvSpPr/>
            <p:nvPr/>
          </p:nvSpPr>
          <p:spPr>
            <a:xfrm>
              <a:off x="2321983" y="306689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Customer need</a:t>
              </a:r>
            </a:p>
          </p:txBody>
        </p:sp>
        <p:sp>
          <p:nvSpPr>
            <p:cNvPr id="4698" name="Customer profile"/>
            <p:cNvSpPr/>
            <p:nvPr/>
          </p:nvSpPr>
          <p:spPr>
            <a:xfrm>
              <a:off x="2321983" y="1233783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Customer profile</a:t>
              </a:r>
            </a:p>
          </p:txBody>
        </p:sp>
        <p:sp>
          <p:nvSpPr>
            <p:cNvPr id="4699" name="Rectangle"/>
            <p:cNvSpPr/>
            <p:nvPr/>
          </p:nvSpPr>
          <p:spPr>
            <a:xfrm>
              <a:off x="4762" y="2537010"/>
              <a:ext cx="4172602" cy="282137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00" name="What other offerings  aim to fulfill the same customer need?"/>
            <p:cNvSpPr/>
            <p:nvPr/>
          </p:nvSpPr>
          <p:spPr>
            <a:xfrm>
              <a:off x="90380" y="2824836"/>
              <a:ext cx="3590456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other offerings </a:t>
              </a:r>
              <a:br/>
              <a:r>
                <a:t>aim to fulfill the same customer need?</a:t>
              </a:r>
            </a:p>
          </p:txBody>
        </p:sp>
        <p:sp>
          <p:nvSpPr>
            <p:cNvPr id="4701" name="What value do these…"/>
            <p:cNvSpPr/>
            <p:nvPr/>
          </p:nvSpPr>
          <p:spPr>
            <a:xfrm>
              <a:off x="90380" y="3777715"/>
              <a:ext cx="368893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 these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offerings create for target customers?</a:t>
              </a:r>
            </a:p>
          </p:txBody>
        </p:sp>
        <p:sp>
          <p:nvSpPr>
            <p:cNvPr id="4702" name="What are the key…"/>
            <p:cNvSpPr/>
            <p:nvPr/>
          </p:nvSpPr>
          <p:spPr>
            <a:xfrm>
              <a:off x="90380" y="4692493"/>
              <a:ext cx="3794834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aspects of the competitive offerings?</a:t>
              </a:r>
            </a:p>
          </p:txBody>
        </p:sp>
        <p:sp>
          <p:nvSpPr>
            <p:cNvPr id="4703" name="Competition"/>
            <p:cNvSpPr/>
            <p:nvPr/>
          </p:nvSpPr>
          <p:spPr>
            <a:xfrm>
              <a:off x="5850" y="2229731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Competition </a:t>
              </a:r>
            </a:p>
          </p:txBody>
        </p:sp>
        <p:sp>
          <p:nvSpPr>
            <p:cNvPr id="4704" name="Line"/>
            <p:cNvSpPr/>
            <p:nvPr/>
          </p:nvSpPr>
          <p:spPr>
            <a:xfrm>
              <a:off x="0" y="3477278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05" name="Line"/>
            <p:cNvSpPr/>
            <p:nvPr/>
          </p:nvSpPr>
          <p:spPr>
            <a:xfrm>
              <a:off x="0" y="441782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06" name="Key competitors"/>
            <p:cNvSpPr/>
            <p:nvPr/>
          </p:nvSpPr>
          <p:spPr>
            <a:xfrm>
              <a:off x="2321983" y="2535422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Key competitors</a:t>
              </a:r>
            </a:p>
          </p:txBody>
        </p:sp>
        <p:sp>
          <p:nvSpPr>
            <p:cNvPr id="4707" name="Value proposition"/>
            <p:cNvSpPr/>
            <p:nvPr/>
          </p:nvSpPr>
          <p:spPr>
            <a:xfrm>
              <a:off x="2321983" y="3476214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Value proposition</a:t>
              </a:r>
            </a:p>
          </p:txBody>
        </p:sp>
        <p:sp>
          <p:nvSpPr>
            <p:cNvPr id="4708" name="Offering attributes"/>
            <p:cNvSpPr/>
            <p:nvPr/>
          </p:nvSpPr>
          <p:spPr>
            <a:xfrm>
              <a:off x="2321983" y="4416555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Offering attributes</a:t>
              </a:r>
            </a:p>
          </p:txBody>
        </p:sp>
        <p:sp>
          <p:nvSpPr>
            <p:cNvPr id="4709" name="Line"/>
            <p:cNvSpPr/>
            <p:nvPr/>
          </p:nvSpPr>
          <p:spPr>
            <a:xfrm>
              <a:off x="4248884" y="575061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2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13" name="Figure 3. The Collaborator Value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Figure 3. The Collaborator Value Map</a:t>
            </a:r>
          </a:p>
        </p:txBody>
      </p:sp>
      <p:grpSp>
        <p:nvGrpSpPr>
          <p:cNvPr id="4757" name="Group"/>
          <p:cNvGrpSpPr/>
          <p:nvPr/>
        </p:nvGrpSpPr>
        <p:grpSpPr>
          <a:xfrm>
            <a:off x="2288482" y="1898464"/>
            <a:ext cx="8427836" cy="6720204"/>
            <a:chOff x="0" y="0"/>
            <a:chExt cx="8427835" cy="6720203"/>
          </a:xfrm>
        </p:grpSpPr>
        <p:sp>
          <p:nvSpPr>
            <p:cNvPr id="4714" name="Rectangle"/>
            <p:cNvSpPr/>
            <p:nvPr/>
          </p:nvSpPr>
          <p:spPr>
            <a:xfrm>
              <a:off x="4253646" y="311644"/>
              <a:ext cx="4172602" cy="6352007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15" name="What are the features  of the product that the  company offers to collaborators?"/>
            <p:cNvSpPr/>
            <p:nvPr/>
          </p:nvSpPr>
          <p:spPr>
            <a:xfrm>
              <a:off x="4339264" y="447071"/>
              <a:ext cx="3590456" cy="7065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product that the </a:t>
              </a:r>
              <a:br/>
              <a:r>
                <a:t>company offers to collaborators?</a:t>
              </a:r>
            </a:p>
          </p:txBody>
        </p:sp>
        <p:sp>
          <p:nvSpPr>
            <p:cNvPr id="4716" name="What are the features  of the service that the  company offers to collaborators?"/>
            <p:cNvSpPr/>
            <p:nvPr/>
          </p:nvSpPr>
          <p:spPr>
            <a:xfrm>
              <a:off x="4339264" y="1374549"/>
              <a:ext cx="3590456" cy="6938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service that the </a:t>
              </a:r>
              <a:br/>
              <a:r>
                <a:t>company offers to collaborators?</a:t>
              </a:r>
            </a:p>
          </p:txBody>
        </p:sp>
        <p:sp>
          <p:nvSpPr>
            <p:cNvPr id="4717" name="What are the features  of the offering’s brand?"/>
            <p:cNvSpPr/>
            <p:nvPr/>
          </p:nvSpPr>
          <p:spPr>
            <a:xfrm>
              <a:off x="4339264" y="2378228"/>
              <a:ext cx="3410994" cy="65711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offering’s brand? </a:t>
              </a:r>
            </a:p>
          </p:txBody>
        </p:sp>
        <p:sp>
          <p:nvSpPr>
            <p:cNvPr id="4718" name="What is the…"/>
            <p:cNvSpPr/>
            <p:nvPr/>
          </p:nvSpPr>
          <p:spPr>
            <a:xfrm>
              <a:off x="4339264" y="3128809"/>
              <a:ext cx="3410994" cy="73819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is the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offering’s price </a:t>
              </a:r>
              <a:br/>
              <a:r>
                <a:t>for collaborators? </a:t>
              </a:r>
            </a:p>
          </p:txBody>
        </p:sp>
        <p:sp>
          <p:nvSpPr>
            <p:cNvPr id="4719" name="What incentives does…"/>
            <p:cNvSpPr/>
            <p:nvPr/>
          </p:nvSpPr>
          <p:spPr>
            <a:xfrm>
              <a:off x="4339264" y="4011270"/>
              <a:ext cx="4001366" cy="76335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incentives does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the offering provide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to collaborators?</a:t>
              </a:r>
            </a:p>
          </p:txBody>
        </p:sp>
        <p:sp>
          <p:nvSpPr>
            <p:cNvPr id="4720" name="How will collaborators  become aware of the  company’s offering?"/>
            <p:cNvSpPr/>
            <p:nvPr/>
          </p:nvSpPr>
          <p:spPr>
            <a:xfrm>
              <a:off x="4339264" y="4944762"/>
              <a:ext cx="3590456" cy="739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collaborators </a:t>
              </a:r>
              <a:br/>
              <a:r>
                <a:t>become aware of the </a:t>
              </a:r>
              <a:br/>
              <a:r>
                <a:t>company’s offering?</a:t>
              </a:r>
            </a:p>
          </p:txBody>
        </p:sp>
        <p:sp>
          <p:nvSpPr>
            <p:cNvPr id="4721" name="How will the  offering be delivered  to collaborators?"/>
            <p:cNvSpPr/>
            <p:nvPr/>
          </p:nvSpPr>
          <p:spPr>
            <a:xfrm>
              <a:off x="4339264" y="5726219"/>
              <a:ext cx="4001366" cy="993985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the </a:t>
              </a:r>
              <a:br/>
              <a:r>
                <a:t>offering be delivered </a:t>
              </a:r>
              <a:br/>
              <a:r>
                <a:t>to collaborators?</a:t>
              </a:r>
            </a:p>
          </p:txBody>
        </p:sp>
        <p:sp>
          <p:nvSpPr>
            <p:cNvPr id="4722" name="Collaborator Offering"/>
            <p:cNvSpPr/>
            <p:nvPr/>
          </p:nvSpPr>
          <p:spPr>
            <a:xfrm>
              <a:off x="4254734" y="4366"/>
              <a:ext cx="22352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Collaborator Offering</a:t>
              </a:r>
            </a:p>
          </p:txBody>
        </p:sp>
        <p:sp>
          <p:nvSpPr>
            <p:cNvPr id="4723" name="Line"/>
            <p:cNvSpPr/>
            <p:nvPr/>
          </p:nvSpPr>
          <p:spPr>
            <a:xfrm>
              <a:off x="4248884" y="122514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4" name="Line"/>
            <p:cNvSpPr/>
            <p:nvPr/>
          </p:nvSpPr>
          <p:spPr>
            <a:xfrm>
              <a:off x="4248884" y="2130243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5" name="Line"/>
            <p:cNvSpPr/>
            <p:nvPr/>
          </p:nvSpPr>
          <p:spPr>
            <a:xfrm>
              <a:off x="4248884" y="3035337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6" name="Line"/>
            <p:cNvSpPr/>
            <p:nvPr/>
          </p:nvSpPr>
          <p:spPr>
            <a:xfrm>
              <a:off x="4248884" y="3940431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7" name="Line"/>
            <p:cNvSpPr/>
            <p:nvPr/>
          </p:nvSpPr>
          <p:spPr>
            <a:xfrm>
              <a:off x="4248884" y="4845525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28" name="Product"/>
            <p:cNvSpPr/>
            <p:nvPr/>
          </p:nvSpPr>
          <p:spPr>
            <a:xfrm>
              <a:off x="6699615" y="310057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Product</a:t>
              </a:r>
            </a:p>
          </p:txBody>
        </p:sp>
        <p:sp>
          <p:nvSpPr>
            <p:cNvPr id="4729" name="Service"/>
            <p:cNvSpPr/>
            <p:nvPr/>
          </p:nvSpPr>
          <p:spPr>
            <a:xfrm>
              <a:off x="6699615" y="1225449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Service</a:t>
              </a:r>
            </a:p>
          </p:txBody>
        </p:sp>
        <p:sp>
          <p:nvSpPr>
            <p:cNvPr id="4730" name="Brand"/>
            <p:cNvSpPr/>
            <p:nvPr/>
          </p:nvSpPr>
          <p:spPr>
            <a:xfrm>
              <a:off x="6699615" y="2127690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Brand</a:t>
              </a:r>
            </a:p>
          </p:txBody>
        </p:sp>
        <p:sp>
          <p:nvSpPr>
            <p:cNvPr id="4731" name="Price"/>
            <p:cNvSpPr/>
            <p:nvPr/>
          </p:nvSpPr>
          <p:spPr>
            <a:xfrm>
              <a:off x="6699615" y="3035233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Price</a:t>
              </a:r>
            </a:p>
          </p:txBody>
        </p:sp>
        <p:sp>
          <p:nvSpPr>
            <p:cNvPr id="4732" name="Incentives"/>
            <p:cNvSpPr/>
            <p:nvPr/>
          </p:nvSpPr>
          <p:spPr>
            <a:xfrm>
              <a:off x="6699615" y="3939585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Incentives</a:t>
              </a:r>
            </a:p>
          </p:txBody>
        </p:sp>
        <p:sp>
          <p:nvSpPr>
            <p:cNvPr id="4733" name="Communication"/>
            <p:cNvSpPr/>
            <p:nvPr/>
          </p:nvSpPr>
          <p:spPr>
            <a:xfrm>
              <a:off x="6699615" y="4844679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Communication</a:t>
              </a:r>
            </a:p>
          </p:txBody>
        </p:sp>
        <p:sp>
          <p:nvSpPr>
            <p:cNvPr id="4734" name="Distribution"/>
            <p:cNvSpPr/>
            <p:nvPr/>
          </p:nvSpPr>
          <p:spPr>
            <a:xfrm>
              <a:off x="6699615" y="5749402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Distribution</a:t>
              </a:r>
            </a:p>
          </p:txBody>
        </p:sp>
        <p:sp>
          <p:nvSpPr>
            <p:cNvPr id="4735" name="Rectangle"/>
            <p:cNvSpPr/>
            <p:nvPr/>
          </p:nvSpPr>
          <p:spPr>
            <a:xfrm>
              <a:off x="4256" y="5752370"/>
              <a:ext cx="4178301" cy="91628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36" name="What value does the  offering create for collaborators? Why would they partner with the company?"/>
            <p:cNvSpPr/>
            <p:nvPr/>
          </p:nvSpPr>
          <p:spPr>
            <a:xfrm>
              <a:off x="101903" y="5904327"/>
              <a:ext cx="4001366" cy="73936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the </a:t>
              </a:r>
              <a:br/>
              <a:r>
                <a:t>offering create for collaborators? Why would they partner with the company?</a:t>
              </a:r>
            </a:p>
          </p:txBody>
        </p:sp>
        <p:sp>
          <p:nvSpPr>
            <p:cNvPr id="4737" name="Collaborator Value"/>
            <p:cNvSpPr/>
            <p:nvPr/>
          </p:nvSpPr>
          <p:spPr>
            <a:xfrm>
              <a:off x="5843" y="5446113"/>
              <a:ext cx="20193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Collaborator Value</a:t>
              </a:r>
            </a:p>
          </p:txBody>
        </p:sp>
        <p:sp>
          <p:nvSpPr>
            <p:cNvPr id="4738" name="Reason to choose"/>
            <p:cNvSpPr/>
            <p:nvPr/>
          </p:nvSpPr>
          <p:spPr>
            <a:xfrm>
              <a:off x="2196840" y="5750783"/>
              <a:ext cx="1981201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Reason to choose</a:t>
              </a:r>
            </a:p>
          </p:txBody>
        </p:sp>
        <p:sp>
          <p:nvSpPr>
            <p:cNvPr id="4739" name="Rectangle"/>
            <p:cNvSpPr/>
            <p:nvPr/>
          </p:nvSpPr>
          <p:spPr>
            <a:xfrm>
              <a:off x="4263" y="307278"/>
              <a:ext cx="4172602" cy="1835743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40" name="Which entities will…"/>
            <p:cNvSpPr/>
            <p:nvPr/>
          </p:nvSpPr>
          <p:spPr>
            <a:xfrm>
              <a:off x="90380" y="455404"/>
              <a:ext cx="3948158" cy="6938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Which entities will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partner with the company </a:t>
              </a:r>
              <a:br/>
              <a:r>
                <a:t>to create value for target customers?</a:t>
              </a:r>
            </a:p>
          </p:txBody>
        </p:sp>
        <p:sp>
          <p:nvSpPr>
            <p:cNvPr id="4741" name="What goals do  collaborators pursue…"/>
            <p:cNvSpPr/>
            <p:nvPr/>
          </p:nvSpPr>
          <p:spPr>
            <a:xfrm>
              <a:off x="90380" y="1327906"/>
              <a:ext cx="3948158" cy="71095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goals do </a:t>
              </a:r>
              <a:br/>
              <a:r>
                <a:t>collaborators pursue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by partnering with the company?</a:t>
              </a:r>
            </a:p>
          </p:txBody>
        </p:sp>
        <p:sp>
          <p:nvSpPr>
            <p:cNvPr id="4742" name="Collaborators"/>
            <p:cNvSpPr/>
            <p:nvPr/>
          </p:nvSpPr>
          <p:spPr>
            <a:xfrm>
              <a:off x="5850" y="0"/>
              <a:ext cx="20193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Collaborators</a:t>
              </a:r>
            </a:p>
          </p:txBody>
        </p:sp>
        <p:sp>
          <p:nvSpPr>
            <p:cNvPr id="4743" name="Line"/>
            <p:cNvSpPr/>
            <p:nvPr/>
          </p:nvSpPr>
          <p:spPr>
            <a:xfrm>
              <a:off x="0" y="123537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44" name="Collaborator profile"/>
            <p:cNvSpPr/>
            <p:nvPr/>
          </p:nvSpPr>
          <p:spPr>
            <a:xfrm>
              <a:off x="2194983" y="306689"/>
              <a:ext cx="1981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Collaborator profile</a:t>
              </a:r>
            </a:p>
          </p:txBody>
        </p:sp>
        <p:sp>
          <p:nvSpPr>
            <p:cNvPr id="4745" name="Collaborator goals"/>
            <p:cNvSpPr/>
            <p:nvPr/>
          </p:nvSpPr>
          <p:spPr>
            <a:xfrm>
              <a:off x="2194983" y="1233783"/>
              <a:ext cx="1981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Collaborator goals</a:t>
              </a:r>
            </a:p>
          </p:txBody>
        </p:sp>
        <p:sp>
          <p:nvSpPr>
            <p:cNvPr id="4746" name="Rectangle"/>
            <p:cNvSpPr/>
            <p:nvPr/>
          </p:nvSpPr>
          <p:spPr>
            <a:xfrm>
              <a:off x="4762" y="2537010"/>
              <a:ext cx="4172602" cy="282137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47" name="What other offerings  aim to fulfill the same collaborator goals?"/>
            <p:cNvSpPr/>
            <p:nvPr/>
          </p:nvSpPr>
          <p:spPr>
            <a:xfrm>
              <a:off x="90380" y="2824836"/>
              <a:ext cx="4006052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other offerings </a:t>
              </a:r>
              <a:br/>
              <a:r>
                <a:t>aim to fulfill the same collaborator goals?</a:t>
              </a:r>
            </a:p>
          </p:txBody>
        </p:sp>
        <p:sp>
          <p:nvSpPr>
            <p:cNvPr id="4748" name="What value do these…"/>
            <p:cNvSpPr/>
            <p:nvPr/>
          </p:nvSpPr>
          <p:spPr>
            <a:xfrm>
              <a:off x="90380" y="3777715"/>
              <a:ext cx="368893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 these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offerings create for collaborators?</a:t>
              </a:r>
            </a:p>
          </p:txBody>
        </p:sp>
        <p:sp>
          <p:nvSpPr>
            <p:cNvPr id="4749" name="What are the key…"/>
            <p:cNvSpPr/>
            <p:nvPr/>
          </p:nvSpPr>
          <p:spPr>
            <a:xfrm>
              <a:off x="90380" y="4692493"/>
              <a:ext cx="3794834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aspects of the competitive offerings?</a:t>
              </a:r>
            </a:p>
          </p:txBody>
        </p:sp>
        <p:sp>
          <p:nvSpPr>
            <p:cNvPr id="4750" name="Competition"/>
            <p:cNvSpPr/>
            <p:nvPr/>
          </p:nvSpPr>
          <p:spPr>
            <a:xfrm>
              <a:off x="5850" y="2229731"/>
              <a:ext cx="20193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Competition </a:t>
              </a:r>
            </a:p>
          </p:txBody>
        </p:sp>
        <p:sp>
          <p:nvSpPr>
            <p:cNvPr id="4751" name="Line"/>
            <p:cNvSpPr/>
            <p:nvPr/>
          </p:nvSpPr>
          <p:spPr>
            <a:xfrm>
              <a:off x="0" y="3477278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52" name="Line"/>
            <p:cNvSpPr/>
            <p:nvPr/>
          </p:nvSpPr>
          <p:spPr>
            <a:xfrm>
              <a:off x="0" y="441782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53" name="Key competitors"/>
            <p:cNvSpPr/>
            <p:nvPr/>
          </p:nvSpPr>
          <p:spPr>
            <a:xfrm>
              <a:off x="2194983" y="2535422"/>
              <a:ext cx="1981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Key competitors</a:t>
              </a:r>
            </a:p>
          </p:txBody>
        </p:sp>
        <p:sp>
          <p:nvSpPr>
            <p:cNvPr id="4754" name="Value proposition"/>
            <p:cNvSpPr/>
            <p:nvPr/>
          </p:nvSpPr>
          <p:spPr>
            <a:xfrm>
              <a:off x="2194983" y="3476214"/>
              <a:ext cx="1981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Value proposition</a:t>
              </a:r>
            </a:p>
          </p:txBody>
        </p:sp>
        <p:sp>
          <p:nvSpPr>
            <p:cNvPr id="4755" name="Offering attributes"/>
            <p:cNvSpPr/>
            <p:nvPr/>
          </p:nvSpPr>
          <p:spPr>
            <a:xfrm>
              <a:off x="2194983" y="4416555"/>
              <a:ext cx="1981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Offering attributes</a:t>
              </a:r>
            </a:p>
          </p:txBody>
        </p:sp>
        <p:sp>
          <p:nvSpPr>
            <p:cNvPr id="4756" name="Line"/>
            <p:cNvSpPr/>
            <p:nvPr/>
          </p:nvSpPr>
          <p:spPr>
            <a:xfrm>
              <a:off x="4248884" y="575061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9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60" name="Figure 4. The Company Value M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Figure 4. The Company Value Map</a:t>
            </a:r>
          </a:p>
        </p:txBody>
      </p:sp>
      <p:grpSp>
        <p:nvGrpSpPr>
          <p:cNvPr id="4804" name="Group"/>
          <p:cNvGrpSpPr/>
          <p:nvPr/>
        </p:nvGrpSpPr>
        <p:grpSpPr>
          <a:xfrm>
            <a:off x="2288482" y="1972354"/>
            <a:ext cx="8427836" cy="6720205"/>
            <a:chOff x="0" y="0"/>
            <a:chExt cx="8427835" cy="6720203"/>
          </a:xfrm>
        </p:grpSpPr>
        <p:sp>
          <p:nvSpPr>
            <p:cNvPr id="4761" name="Rectangle"/>
            <p:cNvSpPr/>
            <p:nvPr/>
          </p:nvSpPr>
          <p:spPr>
            <a:xfrm>
              <a:off x="4253646" y="311644"/>
              <a:ext cx="4172602" cy="6352007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62" name="What are the features  of the product that the company offers  to target customers and collaborators?"/>
            <p:cNvSpPr/>
            <p:nvPr/>
          </p:nvSpPr>
          <p:spPr>
            <a:xfrm>
              <a:off x="4339264" y="447071"/>
              <a:ext cx="3948158" cy="7065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product that the company offers </a:t>
              </a:r>
              <a:br/>
              <a:r>
                <a:t>to target customers and collaborators?</a:t>
              </a:r>
            </a:p>
          </p:txBody>
        </p:sp>
        <p:sp>
          <p:nvSpPr>
            <p:cNvPr id="4763" name="What are the features  of the service that the company offers to target customers and collaborators?"/>
            <p:cNvSpPr/>
            <p:nvPr/>
          </p:nvSpPr>
          <p:spPr>
            <a:xfrm>
              <a:off x="4339264" y="1374549"/>
              <a:ext cx="3688935" cy="693872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service that the company offers to target customers and collaborators?</a:t>
              </a:r>
            </a:p>
          </p:txBody>
        </p:sp>
        <p:sp>
          <p:nvSpPr>
            <p:cNvPr id="4764" name="What are the features  of the offering’s brand?"/>
            <p:cNvSpPr/>
            <p:nvPr/>
          </p:nvSpPr>
          <p:spPr>
            <a:xfrm>
              <a:off x="4339264" y="2390928"/>
              <a:ext cx="3410994" cy="65711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features </a:t>
              </a:r>
              <a:br/>
              <a:r>
                <a:t>of the offering’s brand? </a:t>
              </a:r>
            </a:p>
          </p:txBody>
        </p:sp>
        <p:sp>
          <p:nvSpPr>
            <p:cNvPr id="4765" name="What is the offering’s…"/>
            <p:cNvSpPr/>
            <p:nvPr/>
          </p:nvSpPr>
          <p:spPr>
            <a:xfrm>
              <a:off x="4339264" y="3128809"/>
              <a:ext cx="3794834" cy="738190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is the offering’s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price for target customers </a:t>
              </a:r>
              <a:br/>
              <a:r>
                <a:t>and collaborators ? </a:t>
              </a:r>
            </a:p>
          </p:txBody>
        </p:sp>
        <p:sp>
          <p:nvSpPr>
            <p:cNvPr id="4766" name="What incentives does…"/>
            <p:cNvSpPr/>
            <p:nvPr/>
          </p:nvSpPr>
          <p:spPr>
            <a:xfrm>
              <a:off x="4339264" y="4011270"/>
              <a:ext cx="4001366" cy="763351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incentives does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the offering provide to </a:t>
              </a:r>
              <a:br/>
              <a:r>
                <a:t>target customers and collaborators?</a:t>
              </a:r>
            </a:p>
          </p:txBody>
        </p:sp>
        <p:sp>
          <p:nvSpPr>
            <p:cNvPr id="4767" name="How will target…"/>
            <p:cNvSpPr/>
            <p:nvPr/>
          </p:nvSpPr>
          <p:spPr>
            <a:xfrm>
              <a:off x="4339264" y="4944762"/>
              <a:ext cx="3590456" cy="739367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target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customers and collaborators become aware of the company’s offering?</a:t>
              </a:r>
            </a:p>
          </p:txBody>
        </p:sp>
        <p:sp>
          <p:nvSpPr>
            <p:cNvPr id="4768" name="How will the  offering be delivered to  target customers and collaborators?"/>
            <p:cNvSpPr/>
            <p:nvPr/>
          </p:nvSpPr>
          <p:spPr>
            <a:xfrm>
              <a:off x="4339264" y="5726219"/>
              <a:ext cx="4001366" cy="993985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How will the </a:t>
              </a:r>
              <a:br/>
              <a:r>
                <a:t>offering be delivered to </a:t>
              </a:r>
              <a:br/>
              <a:r>
                <a:t>target customers and collaborators?</a:t>
              </a:r>
            </a:p>
          </p:txBody>
        </p:sp>
        <p:sp>
          <p:nvSpPr>
            <p:cNvPr id="4769" name="Company Offering"/>
            <p:cNvSpPr/>
            <p:nvPr/>
          </p:nvSpPr>
          <p:spPr>
            <a:xfrm>
              <a:off x="4254734" y="4366"/>
              <a:ext cx="19812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Company Offering</a:t>
              </a:r>
            </a:p>
          </p:txBody>
        </p:sp>
        <p:sp>
          <p:nvSpPr>
            <p:cNvPr id="4770" name="Line"/>
            <p:cNvSpPr/>
            <p:nvPr/>
          </p:nvSpPr>
          <p:spPr>
            <a:xfrm>
              <a:off x="4248884" y="122514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1" name="Line"/>
            <p:cNvSpPr/>
            <p:nvPr/>
          </p:nvSpPr>
          <p:spPr>
            <a:xfrm>
              <a:off x="4248884" y="2130243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2" name="Line"/>
            <p:cNvSpPr/>
            <p:nvPr/>
          </p:nvSpPr>
          <p:spPr>
            <a:xfrm>
              <a:off x="4248884" y="3035337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3" name="Line"/>
            <p:cNvSpPr/>
            <p:nvPr/>
          </p:nvSpPr>
          <p:spPr>
            <a:xfrm>
              <a:off x="4248884" y="3940431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4" name="Line"/>
            <p:cNvSpPr/>
            <p:nvPr/>
          </p:nvSpPr>
          <p:spPr>
            <a:xfrm>
              <a:off x="4248884" y="4845525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75" name="Product"/>
            <p:cNvSpPr/>
            <p:nvPr/>
          </p:nvSpPr>
          <p:spPr>
            <a:xfrm>
              <a:off x="6699615" y="310057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Product</a:t>
              </a:r>
            </a:p>
          </p:txBody>
        </p:sp>
        <p:sp>
          <p:nvSpPr>
            <p:cNvPr id="4776" name="Service"/>
            <p:cNvSpPr/>
            <p:nvPr/>
          </p:nvSpPr>
          <p:spPr>
            <a:xfrm>
              <a:off x="6699615" y="1225449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Service</a:t>
              </a:r>
            </a:p>
          </p:txBody>
        </p:sp>
        <p:sp>
          <p:nvSpPr>
            <p:cNvPr id="4777" name="Brand"/>
            <p:cNvSpPr/>
            <p:nvPr/>
          </p:nvSpPr>
          <p:spPr>
            <a:xfrm>
              <a:off x="6699615" y="2127690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Brand</a:t>
              </a:r>
            </a:p>
          </p:txBody>
        </p:sp>
        <p:sp>
          <p:nvSpPr>
            <p:cNvPr id="4778" name="Price"/>
            <p:cNvSpPr/>
            <p:nvPr/>
          </p:nvSpPr>
          <p:spPr>
            <a:xfrm>
              <a:off x="6699615" y="3035233"/>
              <a:ext cx="1728221" cy="306508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Price</a:t>
              </a:r>
            </a:p>
          </p:txBody>
        </p:sp>
        <p:sp>
          <p:nvSpPr>
            <p:cNvPr id="4779" name="Incentives"/>
            <p:cNvSpPr/>
            <p:nvPr/>
          </p:nvSpPr>
          <p:spPr>
            <a:xfrm>
              <a:off x="6699615" y="3939585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Incentives</a:t>
              </a:r>
            </a:p>
          </p:txBody>
        </p:sp>
        <p:sp>
          <p:nvSpPr>
            <p:cNvPr id="4780" name="Communication"/>
            <p:cNvSpPr/>
            <p:nvPr/>
          </p:nvSpPr>
          <p:spPr>
            <a:xfrm>
              <a:off x="6699615" y="4844679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Communication</a:t>
              </a:r>
            </a:p>
          </p:txBody>
        </p:sp>
        <p:sp>
          <p:nvSpPr>
            <p:cNvPr id="4781" name="Distribution"/>
            <p:cNvSpPr/>
            <p:nvPr/>
          </p:nvSpPr>
          <p:spPr>
            <a:xfrm>
              <a:off x="6699615" y="5749402"/>
              <a:ext cx="1728221" cy="306507"/>
            </a:xfrm>
            <a:prstGeom prst="roundRect">
              <a:avLst>
                <a:gd name="adj" fmla="val 0"/>
              </a:avLst>
            </a:prstGeom>
            <a:solidFill>
              <a:srgbClr val="FFD37D"/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Distribution</a:t>
              </a:r>
            </a:p>
          </p:txBody>
        </p:sp>
        <p:sp>
          <p:nvSpPr>
            <p:cNvPr id="4782" name="Rectangle"/>
            <p:cNvSpPr/>
            <p:nvPr/>
          </p:nvSpPr>
          <p:spPr>
            <a:xfrm>
              <a:off x="4256" y="5752370"/>
              <a:ext cx="4178301" cy="91628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83" name="What value does the  offering create for target customers?  Why would customers choose this offering?"/>
            <p:cNvSpPr/>
            <p:nvPr/>
          </p:nvSpPr>
          <p:spPr>
            <a:xfrm>
              <a:off x="101903" y="5904327"/>
              <a:ext cx="4001366" cy="739368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does the </a:t>
              </a:r>
              <a:br/>
              <a:r>
                <a:t>offering create for target customers? </a:t>
              </a:r>
              <a:br/>
              <a:r>
                <a:t>Why would customers choose this offering?</a:t>
              </a:r>
            </a:p>
          </p:txBody>
        </p:sp>
        <p:sp>
          <p:nvSpPr>
            <p:cNvPr id="4784" name="Company Value"/>
            <p:cNvSpPr/>
            <p:nvPr/>
          </p:nvSpPr>
          <p:spPr>
            <a:xfrm>
              <a:off x="5843" y="5446113"/>
              <a:ext cx="20320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Company Value</a:t>
              </a:r>
            </a:p>
          </p:txBody>
        </p:sp>
        <p:sp>
          <p:nvSpPr>
            <p:cNvPr id="4785" name="Reason to choose"/>
            <p:cNvSpPr/>
            <p:nvPr/>
          </p:nvSpPr>
          <p:spPr>
            <a:xfrm>
              <a:off x="2323840" y="5750783"/>
              <a:ext cx="1860304" cy="3065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hueOff val="-13368928"/>
                <a:satOff val="50343"/>
                <a:lumOff val="-1738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Reason to choose</a:t>
              </a:r>
            </a:p>
          </p:txBody>
        </p:sp>
        <p:sp>
          <p:nvSpPr>
            <p:cNvPr id="4786" name="Rectangle"/>
            <p:cNvSpPr/>
            <p:nvPr/>
          </p:nvSpPr>
          <p:spPr>
            <a:xfrm>
              <a:off x="4263" y="307278"/>
              <a:ext cx="4172602" cy="1835743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87" name="What entity is  managing the offering?  What are its key resources?"/>
            <p:cNvSpPr/>
            <p:nvPr/>
          </p:nvSpPr>
          <p:spPr>
            <a:xfrm>
              <a:off x="90380" y="455404"/>
              <a:ext cx="3948158" cy="63296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entity is </a:t>
              </a:r>
              <a:br/>
              <a:r>
                <a:t>managing the offering? </a:t>
              </a:r>
              <a:br/>
              <a:r>
                <a:t>What are its key resources?</a:t>
              </a:r>
            </a:p>
          </p:txBody>
        </p:sp>
        <p:sp>
          <p:nvSpPr>
            <p:cNvPr id="4788" name="What goal does the  company aim to fulfill  with this offering?"/>
            <p:cNvSpPr/>
            <p:nvPr/>
          </p:nvSpPr>
          <p:spPr>
            <a:xfrm>
              <a:off x="90380" y="1325367"/>
              <a:ext cx="3948158" cy="735849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goal does the </a:t>
              </a:r>
              <a:br/>
              <a:r>
                <a:t>company aim to fulfill </a:t>
              </a:r>
              <a:br/>
              <a:r>
                <a:t>with this offering?</a:t>
              </a:r>
            </a:p>
          </p:txBody>
        </p:sp>
        <p:sp>
          <p:nvSpPr>
            <p:cNvPr id="4789" name="Company"/>
            <p:cNvSpPr/>
            <p:nvPr/>
          </p:nvSpPr>
          <p:spPr>
            <a:xfrm>
              <a:off x="5850" y="0"/>
              <a:ext cx="2032001" cy="306507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Company</a:t>
              </a:r>
            </a:p>
          </p:txBody>
        </p:sp>
        <p:sp>
          <p:nvSpPr>
            <p:cNvPr id="4790" name="Line"/>
            <p:cNvSpPr/>
            <p:nvPr/>
          </p:nvSpPr>
          <p:spPr>
            <a:xfrm>
              <a:off x="0" y="1235370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91" name="Company profile"/>
            <p:cNvSpPr/>
            <p:nvPr/>
          </p:nvSpPr>
          <p:spPr>
            <a:xfrm>
              <a:off x="2321983" y="306689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Company profile</a:t>
              </a:r>
            </a:p>
          </p:txBody>
        </p:sp>
        <p:sp>
          <p:nvSpPr>
            <p:cNvPr id="4792" name="Company goals"/>
            <p:cNvSpPr/>
            <p:nvPr/>
          </p:nvSpPr>
          <p:spPr>
            <a:xfrm>
              <a:off x="2321983" y="1233783"/>
              <a:ext cx="1854201" cy="306507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Company goals</a:t>
              </a:r>
            </a:p>
          </p:txBody>
        </p:sp>
        <p:sp>
          <p:nvSpPr>
            <p:cNvPr id="4793" name="Rectangle"/>
            <p:cNvSpPr/>
            <p:nvPr/>
          </p:nvSpPr>
          <p:spPr>
            <a:xfrm>
              <a:off x="4762" y="2537010"/>
              <a:ext cx="4172602" cy="2821372"/>
            </a:xfrm>
            <a:prstGeom prst="roundRect">
              <a:avLst>
                <a:gd name="adj" fmla="val 0"/>
              </a:avLst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914400">
                <a:buClr>
                  <a:srgbClr val="000000"/>
                </a:buClr>
                <a:defRPr b="1">
                  <a:uFill>
                    <a:solidFill>
                      <a:srgbClr val="000000"/>
                    </a:solidFill>
                  </a:u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  <p:sp>
          <p:nvSpPr>
            <p:cNvPr id="4794" name="What alternative  options can fulfill the  same company goal?"/>
            <p:cNvSpPr/>
            <p:nvPr/>
          </p:nvSpPr>
          <p:spPr>
            <a:xfrm>
              <a:off x="90380" y="2723236"/>
              <a:ext cx="4006052" cy="696286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alternative </a:t>
              </a:r>
              <a:br/>
              <a:r>
                <a:t>options can fulfill the </a:t>
              </a:r>
              <a:br/>
              <a:r>
                <a:t>same company goal?</a:t>
              </a:r>
            </a:p>
          </p:txBody>
        </p:sp>
        <p:sp>
          <p:nvSpPr>
            <p:cNvPr id="4795" name="What value do these…"/>
            <p:cNvSpPr/>
            <p:nvPr/>
          </p:nvSpPr>
          <p:spPr>
            <a:xfrm>
              <a:off x="90380" y="3777715"/>
              <a:ext cx="3688935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value do these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options create for the company?</a:t>
              </a:r>
            </a:p>
          </p:txBody>
        </p:sp>
        <p:sp>
          <p:nvSpPr>
            <p:cNvPr id="4796" name="What are the key…"/>
            <p:cNvSpPr/>
            <p:nvPr/>
          </p:nvSpPr>
          <p:spPr>
            <a:xfrm>
              <a:off x="90380" y="4692493"/>
              <a:ext cx="3794834" cy="475133"/>
            </a:xfrm>
            <a:prstGeom prst="roundRect">
              <a:avLst>
                <a:gd name="adj" fmla="val 0"/>
              </a:avLst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What are the key </a:t>
              </a:r>
            </a:p>
            <a:p>
              <a:pPr algn="l">
                <a:lnSpc>
                  <a:spcPct val="90000"/>
                </a:lnSpc>
                <a:spcBef>
                  <a:spcPts val="100"/>
                </a:spcBef>
                <a:defRPr sz="1500"/>
              </a:pPr>
              <a:r>
                <a:t>aspects of the alternative options?</a:t>
              </a:r>
            </a:p>
          </p:txBody>
        </p:sp>
        <p:sp>
          <p:nvSpPr>
            <p:cNvPr id="4797" name="Alternative Options"/>
            <p:cNvSpPr/>
            <p:nvPr/>
          </p:nvSpPr>
          <p:spPr>
            <a:xfrm>
              <a:off x="5850" y="2229731"/>
              <a:ext cx="2032001" cy="306508"/>
            </a:xfrm>
            <a:prstGeom prst="roundRect">
              <a:avLst>
                <a:gd name="adj" fmla="val 0"/>
              </a:avLst>
            </a:prstGeom>
            <a:solidFill>
              <a:srgbClr val="253A6C"/>
            </a:solidFill>
            <a:ln w="12700" cap="flat">
              <a:solidFill>
                <a:srgbClr val="253A6C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>
                <a:lnSpc>
                  <a:spcPct val="90000"/>
                </a:lnSpc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 Alternative Options </a:t>
              </a:r>
            </a:p>
          </p:txBody>
        </p:sp>
        <p:sp>
          <p:nvSpPr>
            <p:cNvPr id="4798" name="Line"/>
            <p:cNvSpPr/>
            <p:nvPr/>
          </p:nvSpPr>
          <p:spPr>
            <a:xfrm>
              <a:off x="0" y="3477278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799" name="Line"/>
            <p:cNvSpPr/>
            <p:nvPr/>
          </p:nvSpPr>
          <p:spPr>
            <a:xfrm>
              <a:off x="0" y="441782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800" name="Key alternatives"/>
            <p:cNvSpPr/>
            <p:nvPr/>
          </p:nvSpPr>
          <p:spPr>
            <a:xfrm>
              <a:off x="2321983" y="2535422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Key alternatives</a:t>
              </a:r>
            </a:p>
          </p:txBody>
        </p:sp>
        <p:sp>
          <p:nvSpPr>
            <p:cNvPr id="4801" name="Value proposition"/>
            <p:cNvSpPr/>
            <p:nvPr/>
          </p:nvSpPr>
          <p:spPr>
            <a:xfrm>
              <a:off x="2321983" y="3476214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Value proposition</a:t>
              </a:r>
            </a:p>
          </p:txBody>
        </p:sp>
        <p:sp>
          <p:nvSpPr>
            <p:cNvPr id="4802" name="Option attributes"/>
            <p:cNvSpPr/>
            <p:nvPr/>
          </p:nvSpPr>
          <p:spPr>
            <a:xfrm>
              <a:off x="2321983" y="4416555"/>
              <a:ext cx="1854201" cy="306508"/>
            </a:xfrm>
            <a:prstGeom prst="roundRect">
              <a:avLst>
                <a:gd name="adj" fmla="val 0"/>
              </a:avLst>
            </a:prstGeom>
            <a:solidFill>
              <a:schemeClr val="accent1">
                <a:hueOff val="71527"/>
                <a:satOff val="-27511"/>
                <a:lumOff val="32816"/>
              </a:schemeClr>
            </a:solidFill>
            <a:ln w="6350" cap="flat">
              <a:solidFill>
                <a:srgbClr val="00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lnSpc>
                  <a:spcPct val="90000"/>
                </a:lnSpc>
              </a:lvl1pPr>
            </a:lstStyle>
            <a:p>
              <a:r>
                <a:t>Option attributes</a:t>
              </a:r>
            </a:p>
          </p:txBody>
        </p:sp>
        <p:sp>
          <p:nvSpPr>
            <p:cNvPr id="4803" name="Line"/>
            <p:cNvSpPr/>
            <p:nvPr/>
          </p:nvSpPr>
          <p:spPr>
            <a:xfrm>
              <a:off x="4248884" y="5750619"/>
              <a:ext cx="4172602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6" name="SMMTP_Front.jpg" descr="SMMTP_Front.jpg"/>
          <p:cNvPicPr>
            <a:picLocks noChangeAspect="1"/>
          </p:cNvPicPr>
          <p:nvPr/>
        </p:nvPicPr>
        <p:blipFill>
          <a:blip r:embed="rId2">
            <a:extLst/>
          </a:blip>
          <a:srcRect t="11062" b="8785"/>
          <a:stretch>
            <a:fillRect/>
          </a:stretch>
        </p:blipFill>
        <p:spPr>
          <a:xfrm>
            <a:off x="1574204" y="198"/>
            <a:ext cx="9856255" cy="9753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"/>
          <p:cNvGrpSpPr/>
          <p:nvPr/>
        </p:nvGrpSpPr>
        <p:grpSpPr>
          <a:xfrm>
            <a:off x="1077384" y="1739898"/>
            <a:ext cx="10850032" cy="6553202"/>
            <a:chOff x="-215901" y="-139701"/>
            <a:chExt cx="10850031" cy="6553201"/>
          </a:xfrm>
        </p:grpSpPr>
        <p:grpSp>
          <p:nvGrpSpPr>
            <p:cNvPr id="90" name="Text"/>
            <p:cNvGrpSpPr/>
            <p:nvPr/>
          </p:nvGrpSpPr>
          <p:grpSpPr>
            <a:xfrm>
              <a:off x="-215901" y="-139701"/>
              <a:ext cx="10850031" cy="6553201"/>
              <a:chOff x="0" y="0"/>
              <a:chExt cx="10850029" cy="6553200"/>
            </a:xfrm>
          </p:grpSpPr>
          <p:sp>
            <p:nvSpPr>
              <p:cNvPr id="89" name="Text"/>
              <p:cNvSpPr txBox="1"/>
              <p:nvPr/>
            </p:nvSpPr>
            <p:spPr>
              <a:xfrm>
                <a:off x="215900" y="139700"/>
                <a:ext cx="10418230" cy="5994400"/>
              </a:xfrm>
              <a:prstGeom prst="rect">
                <a:avLst/>
              </a:prstGeom>
              <a:solidFill>
                <a:srgbClr val="FFD37D">
                  <a:alpha val="20000"/>
                </a:srgbClr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  <a:p>
                <a:pPr algn="just" defTabSz="457200">
                  <a:spcBef>
                    <a:spcPts val="600"/>
                  </a:spcBef>
                </a:pPr>
                <a:endParaRPr/>
              </a:p>
            </p:txBody>
          </p:sp>
          <p:pic>
            <p:nvPicPr>
              <p:cNvPr id="88" name="Text" descr="Text"/>
              <p:cNvPicPr>
                <a:picLocks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-1"/>
                <a:ext cx="10850031" cy="6553201"/>
              </a:xfrm>
              <a:prstGeom prst="rect">
                <a:avLst/>
              </a:prstGeom>
              <a:effectLst/>
            </p:spPr>
          </p:pic>
        </p:grpSp>
        <p:sp>
          <p:nvSpPr>
            <p:cNvPr id="91" name="Strategic Marketing Management | Theory and Practice…"/>
            <p:cNvSpPr txBox="1"/>
            <p:nvPr/>
          </p:nvSpPr>
          <p:spPr>
            <a:xfrm>
              <a:off x="385629" y="1327430"/>
              <a:ext cx="9646971" cy="3618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indent="182879" algn="just" defTabSz="457200">
                <a:spcBef>
                  <a:spcPts val="600"/>
                </a:spcBef>
              </a:pPr>
              <a:endParaRPr dirty="0"/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Strategic Marketing Management</a:t>
              </a:r>
              <a:r>
                <a:rPr i="1" dirty="0"/>
                <a:t> </a:t>
              </a:r>
              <a:r>
                <a:rPr b="1" i="1" dirty="0"/>
                <a:t>|</a:t>
              </a:r>
              <a:r>
                <a:rPr i="1" dirty="0"/>
                <a:t> </a:t>
              </a:r>
              <a:r>
                <a:rPr dirty="0"/>
                <a:t>Theory and Practice </a:t>
              </a:r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ISBN: 978-1-936572-58-8</a:t>
              </a:r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January 2019</a:t>
              </a:r>
            </a:p>
            <a:p>
              <a:pPr algn="just" defTabSz="457200">
                <a:spcBef>
                  <a:spcPts val="600"/>
                </a:spcBef>
              </a:pPr>
              <a:endParaRPr dirty="0"/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Copyright © 2019 by Alexander </a:t>
              </a:r>
              <a:r>
                <a:rPr dirty="0" err="1"/>
                <a:t>Chernev</a:t>
              </a:r>
              <a:endParaRPr dirty="0"/>
            </a:p>
            <a:p>
              <a:pPr indent="182879" algn="just" defTabSz="457200">
                <a:spcBef>
                  <a:spcPts val="600"/>
                </a:spcBef>
              </a:pPr>
              <a:endParaRPr dirty="0"/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Author website: </a:t>
              </a:r>
              <a:r>
                <a:rPr dirty="0" err="1"/>
                <a:t>Chernev.com</a:t>
              </a:r>
              <a:endParaRPr dirty="0"/>
            </a:p>
            <a:p>
              <a:pPr algn="just" defTabSz="457200">
                <a:spcBef>
                  <a:spcPts val="900"/>
                </a:spcBef>
              </a:pPr>
              <a:r>
                <a:rPr dirty="0"/>
                <a:t>Supplemental materials: </a:t>
              </a:r>
              <a:r>
                <a:rPr dirty="0" err="1"/>
                <a:t>MarketingToolbox.com</a:t>
              </a:r>
              <a:endParaRPr dirty="0"/>
            </a:p>
            <a:p>
              <a:pPr algn="just" defTabSz="457200">
                <a:spcBef>
                  <a:spcPts val="600"/>
                </a:spcBef>
              </a:pPr>
              <a:r>
                <a:rPr dirty="0"/>
                <a:t>Published by Cerebellum Press</a:t>
              </a:r>
              <a:r>
                <a:rPr i="1" dirty="0"/>
                <a:t> </a:t>
              </a:r>
              <a:r>
                <a:rPr b="1" i="1" dirty="0"/>
                <a:t>|</a:t>
              </a:r>
              <a:r>
                <a:rPr i="1" dirty="0"/>
                <a:t> </a:t>
              </a:r>
              <a:r>
                <a:rPr dirty="0"/>
                <a:t>Chicago, IL</a:t>
              </a:r>
              <a:r>
                <a:rPr i="1" dirty="0"/>
                <a:t> </a:t>
              </a:r>
              <a:r>
                <a:rPr b="1" i="1" dirty="0"/>
                <a:t>|</a:t>
              </a:r>
              <a:r>
                <a:rPr i="1" dirty="0"/>
                <a:t> </a:t>
              </a:r>
              <a:r>
                <a:rPr dirty="0"/>
                <a:t>USA</a:t>
              </a:r>
            </a:p>
            <a:p>
              <a:pPr algn="just" defTabSz="457200">
                <a:spcBef>
                  <a:spcPts val="600"/>
                </a:spcBef>
              </a:pPr>
              <a:endParaRPr dirty="0"/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"/>
          <p:cNvSpPr/>
          <p:nvPr/>
        </p:nvSpPr>
        <p:spPr>
          <a:xfrm>
            <a:off x="243959" y="4546844"/>
            <a:ext cx="12484380" cy="2261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Part VII: Marketing Toolbo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 VII: Marketing Toolbox</a:t>
            </a:r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9245" y="5497968"/>
            <a:ext cx="4090136" cy="34091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231534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0" name="Line"/>
          <p:cNvSpPr/>
          <p:nvPr/>
        </p:nvSpPr>
        <p:spPr>
          <a:xfrm>
            <a:off x="243959" y="4546844"/>
            <a:ext cx="12484380" cy="2261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71" name="Appendix 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Appendix A</a:t>
            </a:r>
          </a:p>
        </p:txBody>
      </p:sp>
      <p:sp>
        <p:nvSpPr>
          <p:cNvPr id="4572" name="Segmentation and Targeting Workbook"/>
          <p:cNvSpPr txBox="1"/>
          <p:nvPr/>
        </p:nvSpPr>
        <p:spPr>
          <a:xfrm>
            <a:off x="1955800" y="5524499"/>
            <a:ext cx="93091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 b="1">
                <a:solidFill>
                  <a:srgbClr val="424242"/>
                </a:solidFill>
              </a:defRPr>
            </a:lvl1pPr>
          </a:lstStyle>
          <a:p>
            <a:r>
              <a:t>Segmentation and Targeting Workbook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4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75" name="Figure 1. Identifying Target Custom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1. Identifying Target Customers</a:t>
            </a:r>
          </a:p>
        </p:txBody>
      </p:sp>
      <p:sp>
        <p:nvSpPr>
          <p:cNvPr id="4576" name="Segment the market"/>
          <p:cNvSpPr/>
          <p:nvPr/>
        </p:nvSpPr>
        <p:spPr>
          <a:xfrm>
            <a:off x="4120411" y="3755576"/>
            <a:ext cx="3883330" cy="318547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Segment the market</a:t>
            </a:r>
          </a:p>
        </p:txBody>
      </p:sp>
      <p:sp>
        <p:nvSpPr>
          <p:cNvPr id="4577" name="Define the key value drivers"/>
          <p:cNvSpPr/>
          <p:nvPr/>
        </p:nvSpPr>
        <p:spPr>
          <a:xfrm>
            <a:off x="4120412" y="3356486"/>
            <a:ext cx="3883330" cy="318547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Define the key value drivers </a:t>
            </a:r>
          </a:p>
        </p:txBody>
      </p:sp>
      <p:sp>
        <p:nvSpPr>
          <p:cNvPr id="4578" name="Assess segment attractiveness"/>
          <p:cNvSpPr/>
          <p:nvPr/>
        </p:nvSpPr>
        <p:spPr>
          <a:xfrm>
            <a:off x="4120411" y="4154667"/>
            <a:ext cx="3883330" cy="318546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Assess segment attractiveness </a:t>
            </a:r>
          </a:p>
        </p:txBody>
      </p:sp>
      <p:sp>
        <p:nvSpPr>
          <p:cNvPr id="4579" name="Assess segment compatibility"/>
          <p:cNvSpPr/>
          <p:nvPr/>
        </p:nvSpPr>
        <p:spPr>
          <a:xfrm>
            <a:off x="4120411" y="4553757"/>
            <a:ext cx="3883330" cy="318546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Assess segment compatibility </a:t>
            </a:r>
          </a:p>
        </p:txBody>
      </p:sp>
      <p:sp>
        <p:nvSpPr>
          <p:cNvPr id="4580" name="Select strategically viable segment(s)"/>
          <p:cNvSpPr/>
          <p:nvPr/>
        </p:nvSpPr>
        <p:spPr>
          <a:xfrm>
            <a:off x="4120411" y="4952847"/>
            <a:ext cx="3883330" cy="318546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Select strategically viable segment(s)</a:t>
            </a:r>
          </a:p>
        </p:txBody>
      </p:sp>
      <p:sp>
        <p:nvSpPr>
          <p:cNvPr id="4581" name="Define the segment profile"/>
          <p:cNvSpPr/>
          <p:nvPr/>
        </p:nvSpPr>
        <p:spPr>
          <a:xfrm>
            <a:off x="4120411" y="5460751"/>
            <a:ext cx="3883330" cy="318547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Define the segment profile</a:t>
            </a:r>
          </a:p>
        </p:txBody>
      </p:sp>
      <p:sp>
        <p:nvSpPr>
          <p:cNvPr id="4582" name="Assess tactical viability of segment(s)"/>
          <p:cNvSpPr/>
          <p:nvPr/>
        </p:nvSpPr>
        <p:spPr>
          <a:xfrm>
            <a:off x="4120411" y="5859841"/>
            <a:ext cx="3883330" cy="318547"/>
          </a:xfrm>
          <a:prstGeom prst="roundRect">
            <a:avLst>
              <a:gd name="adj" fmla="val 43916"/>
            </a:avLst>
          </a:prstGeom>
          <a:solidFill>
            <a:srgbClr val="FFD67E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Assess tactical viability of segment(s)</a:t>
            </a:r>
          </a:p>
        </p:txBody>
      </p:sp>
      <p:sp>
        <p:nvSpPr>
          <p:cNvPr id="4583" name="Select target segment(s)"/>
          <p:cNvSpPr/>
          <p:nvPr/>
        </p:nvSpPr>
        <p:spPr>
          <a:xfrm>
            <a:off x="4120411" y="6333564"/>
            <a:ext cx="3883330" cy="318547"/>
          </a:xfrm>
          <a:prstGeom prst="roundRect">
            <a:avLst>
              <a:gd name="adj" fmla="val 43916"/>
            </a:avLst>
          </a:prstGeom>
          <a:solidFill>
            <a:schemeClr val="accent1">
              <a:hueOff val="71527"/>
              <a:satOff val="-27511"/>
              <a:lumOff val="32816"/>
            </a:schemeClr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</a:lvl1pPr>
          </a:lstStyle>
          <a:p>
            <a:r>
              <a:t>Select target segment(s)</a:t>
            </a:r>
          </a:p>
        </p:txBody>
      </p:sp>
      <p:sp>
        <p:nvSpPr>
          <p:cNvPr id="4584" name="Rounded Rectangle"/>
          <p:cNvSpPr/>
          <p:nvPr/>
        </p:nvSpPr>
        <p:spPr>
          <a:xfrm>
            <a:off x="3865354" y="3303906"/>
            <a:ext cx="4192544" cy="2020068"/>
          </a:xfrm>
          <a:prstGeom prst="roundRect">
            <a:avLst>
              <a:gd name="adj" fmla="val 7678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endParaRPr/>
          </a:p>
        </p:txBody>
      </p:sp>
      <p:sp>
        <p:nvSpPr>
          <p:cNvPr id="4585" name="Rounded Rectangle"/>
          <p:cNvSpPr/>
          <p:nvPr/>
        </p:nvSpPr>
        <p:spPr>
          <a:xfrm>
            <a:off x="3865354" y="5402212"/>
            <a:ext cx="4192544" cy="838556"/>
          </a:xfrm>
          <a:prstGeom prst="roundRect">
            <a:avLst>
              <a:gd name="adj" fmla="val 184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endParaRPr/>
          </a:p>
        </p:txBody>
      </p:sp>
      <p:sp>
        <p:nvSpPr>
          <p:cNvPr id="4586" name="Strategic targeting"/>
          <p:cNvSpPr txBox="1"/>
          <p:nvPr/>
        </p:nvSpPr>
        <p:spPr>
          <a:xfrm>
            <a:off x="3063797" y="4005079"/>
            <a:ext cx="946870" cy="541521"/>
          </a:xfrm>
          <a:prstGeom prst="rect">
            <a:avLst/>
          </a:prstGeom>
          <a:solidFill>
            <a:srgbClr val="FFFFFF"/>
          </a:solidFill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r" defTabSz="914400">
              <a:lnSpc>
                <a:spcPct val="90000"/>
              </a:lnSpc>
              <a:buClr>
                <a:srgbClr val="000000"/>
              </a:buClr>
              <a:buFont typeface="Century Gothic"/>
              <a:defRPr>
                <a:uFill>
                  <a:solidFill>
                    <a:srgbClr val="FFA57D"/>
                  </a:solidFill>
                </a:uFill>
              </a:defRPr>
            </a:lvl1pPr>
          </a:lstStyle>
          <a:p>
            <a:r>
              <a:t>Strategic targeting</a:t>
            </a:r>
          </a:p>
        </p:txBody>
      </p:sp>
      <p:sp>
        <p:nvSpPr>
          <p:cNvPr id="4587" name="Tactical targeting"/>
          <p:cNvSpPr txBox="1"/>
          <p:nvPr/>
        </p:nvSpPr>
        <p:spPr>
          <a:xfrm>
            <a:off x="3063797" y="5538030"/>
            <a:ext cx="946870" cy="541521"/>
          </a:xfrm>
          <a:prstGeom prst="rect">
            <a:avLst/>
          </a:prstGeom>
          <a:solidFill>
            <a:srgbClr val="FFFFFF"/>
          </a:solidFill>
          <a:ln w="12700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r" defTabSz="914400">
              <a:lnSpc>
                <a:spcPct val="90000"/>
              </a:lnSpc>
              <a:buClr>
                <a:srgbClr val="000000"/>
              </a:buClr>
              <a:buFont typeface="Century Gothic"/>
              <a:defRPr>
                <a:uFill>
                  <a:solidFill>
                    <a:srgbClr val="FFA57D"/>
                  </a:solidFill>
                </a:uFill>
              </a:defRPr>
            </a:lvl1pPr>
          </a:lstStyle>
          <a:p>
            <a:r>
              <a:t>Tactical targeting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9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90" name="Figure 2. The Targeting Matrix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2. The Targeting Matrix</a:t>
            </a:r>
          </a:p>
        </p:txBody>
      </p:sp>
      <p:pic>
        <p:nvPicPr>
          <p:cNvPr id="4591" name="Targeting.jpg" descr="Target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8137" y="1811013"/>
            <a:ext cx="13004801" cy="848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3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94" name="Figure 3. Customer Value Analysis Workbook (Two Segment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3. Customer Value Analysis Workbook (Two Segments)</a:t>
            </a:r>
          </a:p>
        </p:txBody>
      </p:sp>
      <p:pic>
        <p:nvPicPr>
          <p:cNvPr id="45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3150" y="3333750"/>
            <a:ext cx="5778500" cy="3086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98" name="Figure 4. Customer Value Analysis Workbook (Three Segment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4. Customer Value Analysis Workbook (Three Segments)</a:t>
            </a:r>
          </a:p>
        </p:txBody>
      </p:sp>
      <p:pic>
        <p:nvPicPr>
          <p:cNvPr id="45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50" y="3340100"/>
            <a:ext cx="5854700" cy="307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1" name="Line"/>
          <p:cNvSpPr/>
          <p:nvPr/>
        </p:nvSpPr>
        <p:spPr>
          <a:xfrm>
            <a:off x="243959" y="1131974"/>
            <a:ext cx="12484380" cy="2259"/>
          </a:xfrm>
          <a:prstGeom prst="line">
            <a:avLst/>
          </a:prstGeom>
          <a:solidFill>
            <a:srgbClr val="00E6B7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02" name="Figure 5. Compatibility Analysis Workbook (Tradesman Segment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Figure 5. Compatibility Analysis Workbook (Tradesman Segment)</a:t>
            </a:r>
          </a:p>
        </p:txBody>
      </p:sp>
      <p:pic>
        <p:nvPicPr>
          <p:cNvPr id="46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6050" y="3371850"/>
            <a:ext cx="7632700" cy="300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Century Gothic"/>
        <a:ea typeface="Century Gothic"/>
        <a:cs typeface="Century Gothic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Century Gothic"/>
        <a:ea typeface="Century Gothic"/>
        <a:cs typeface="Century Gothic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576</Words>
  <Application>Microsoft Macintosh PowerPoint</Application>
  <PresentationFormat>Custom</PresentationFormat>
  <Paragraphs>193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Century Gothic</vt:lpstr>
      <vt:lpstr>Gill Sans</vt:lpstr>
      <vt:lpstr>Helvetica</vt:lpstr>
      <vt:lpstr>Lucida Grande</vt:lpstr>
      <vt:lpstr>Tahoma</vt:lpstr>
      <vt:lpstr>Black</vt:lpstr>
      <vt:lpstr>PowerPoint Presentation</vt:lpstr>
      <vt:lpstr>PowerPoint Presentation</vt:lpstr>
      <vt:lpstr>Part VII: Marketing Toolbox</vt:lpstr>
      <vt:lpstr>Appendix A</vt:lpstr>
      <vt:lpstr>Figure 1. Identifying Target Customers</vt:lpstr>
      <vt:lpstr>Figure 2. The Targeting Matrix</vt:lpstr>
      <vt:lpstr>Figure 3. Customer Value Analysis Workbook (Two Segments)</vt:lpstr>
      <vt:lpstr>Figure 4. Customer Value Analysis Workbook (Three Segments)</vt:lpstr>
      <vt:lpstr>Figure 5. Compatibility Analysis Workbook (Tradesman Segment)</vt:lpstr>
      <vt:lpstr>Figure 6. The Targeting Matrix: Black &amp; Decker </vt:lpstr>
      <vt:lpstr>Appendix B</vt:lpstr>
      <vt:lpstr>Figure 1. The Market Value Map</vt:lpstr>
      <vt:lpstr>Figure 2. The Customer Value Map</vt:lpstr>
      <vt:lpstr>Figure 3. The Collaborator Value Map</vt:lpstr>
      <vt:lpstr>Figure 4. The Company Value Map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.</cp:lastModifiedBy>
  <cp:revision>29</cp:revision>
  <dcterms:modified xsi:type="dcterms:W3CDTF">2019-06-27T06:38:37Z</dcterms:modified>
</cp:coreProperties>
</file>